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5.xml" ContentType="application/vnd.openxmlformats-officedocument.drawingml.chart+xml"/>
  <Override PartName="/ppt/drawings/drawing1.xml" ContentType="application/vnd.openxmlformats-officedocument.drawingml.chartshape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rts/chart6.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1.xml" ContentType="application/vnd.openxmlformats-officedocument.presentationml.notesSlide+xml"/>
  <Override PartName="/ppt/charts/chart7.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Lst>
  <p:notesMasterIdLst>
    <p:notesMasterId r:id="rId87"/>
  </p:notesMasterIdLst>
  <p:sldIdLst>
    <p:sldId id="257" r:id="rId5"/>
    <p:sldId id="548" r:id="rId6"/>
    <p:sldId id="549" r:id="rId7"/>
    <p:sldId id="258" r:id="rId8"/>
    <p:sldId id="259" r:id="rId9"/>
    <p:sldId id="260" r:id="rId10"/>
    <p:sldId id="261" r:id="rId11"/>
    <p:sldId id="262" r:id="rId12"/>
    <p:sldId id="263" r:id="rId13"/>
    <p:sldId id="264" r:id="rId14"/>
    <p:sldId id="265" r:id="rId15"/>
    <p:sldId id="555" r:id="rId16"/>
    <p:sldId id="556" r:id="rId17"/>
    <p:sldId id="558" r:id="rId18"/>
    <p:sldId id="267" r:id="rId19"/>
    <p:sldId id="269" r:id="rId20"/>
    <p:sldId id="343" r:id="rId21"/>
    <p:sldId id="270" r:id="rId22"/>
    <p:sldId id="561" r:id="rId23"/>
    <p:sldId id="272" r:id="rId24"/>
    <p:sldId id="273" r:id="rId25"/>
    <p:sldId id="274" r:id="rId26"/>
    <p:sldId id="275" r:id="rId27"/>
    <p:sldId id="278" r:id="rId28"/>
    <p:sldId id="280" r:id="rId29"/>
    <p:sldId id="281" r:id="rId30"/>
    <p:sldId id="282" r:id="rId31"/>
    <p:sldId id="283" r:id="rId32"/>
    <p:sldId id="553" r:id="rId33"/>
    <p:sldId id="284" r:id="rId34"/>
    <p:sldId id="285" r:id="rId35"/>
    <p:sldId id="286" r:id="rId36"/>
    <p:sldId id="554" r:id="rId37"/>
    <p:sldId id="287" r:id="rId38"/>
    <p:sldId id="649" r:id="rId39"/>
    <p:sldId id="289" r:id="rId40"/>
    <p:sldId id="290" r:id="rId41"/>
    <p:sldId id="291" r:id="rId42"/>
    <p:sldId id="292" r:id="rId43"/>
    <p:sldId id="293" r:id="rId44"/>
    <p:sldId id="294" r:id="rId45"/>
    <p:sldId id="297" r:id="rId46"/>
    <p:sldId id="650" r:id="rId47"/>
    <p:sldId id="642" r:id="rId48"/>
    <p:sldId id="301" r:id="rId49"/>
    <p:sldId id="302" r:id="rId50"/>
    <p:sldId id="303" r:id="rId51"/>
    <p:sldId id="304" r:id="rId52"/>
    <p:sldId id="305" r:id="rId53"/>
    <p:sldId id="644" r:id="rId54"/>
    <p:sldId id="645" r:id="rId55"/>
    <p:sldId id="646" r:id="rId56"/>
    <p:sldId id="647" r:id="rId57"/>
    <p:sldId id="310" r:id="rId58"/>
    <p:sldId id="311" r:id="rId59"/>
    <p:sldId id="312" r:id="rId60"/>
    <p:sldId id="313" r:id="rId61"/>
    <p:sldId id="315" r:id="rId62"/>
    <p:sldId id="651" r:id="rId63"/>
    <p:sldId id="317" r:id="rId64"/>
    <p:sldId id="648" r:id="rId65"/>
    <p:sldId id="319" r:id="rId66"/>
    <p:sldId id="320" r:id="rId67"/>
    <p:sldId id="550" r:id="rId68"/>
    <p:sldId id="322" r:id="rId69"/>
    <p:sldId id="327" r:id="rId70"/>
    <p:sldId id="564" r:id="rId71"/>
    <p:sldId id="603" r:id="rId72"/>
    <p:sldId id="329" r:id="rId73"/>
    <p:sldId id="330" r:id="rId74"/>
    <p:sldId id="331" r:id="rId75"/>
    <p:sldId id="332" r:id="rId76"/>
    <p:sldId id="333" r:id="rId77"/>
    <p:sldId id="652" r:id="rId78"/>
    <p:sldId id="335" r:id="rId79"/>
    <p:sldId id="653" r:id="rId80"/>
    <p:sldId id="337" r:id="rId81"/>
    <p:sldId id="338" r:id="rId82"/>
    <p:sldId id="339" r:id="rId83"/>
    <p:sldId id="340" r:id="rId84"/>
    <p:sldId id="341" r:id="rId85"/>
    <p:sldId id="342" r:id="rId8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3E3416-FA04-957D-15E1-16A5CA630B82}" name="Harris, Julie (CDC/GHC/DGHP)" initials="HJ(" userId="S::ggt5@cdc.gov::f314a2f1-d216-401e-99c8-e30988af447c" providerId="AD"/>
  <p188:author id="{7B023D38-FFBC-E2C2-D214-7162B76BE166}" name="Quick, Linda (CDC/GHC/DGHP)" initials="Q(" userId="S::maq2@cdc.gov::0d533c83-808d-433f-96e1-46f2a324ca7d" providerId="AD"/>
  <p188:author id="{EF4F937E-3A28-66A7-32E9-1BE86B055B0F}" name="Martel, Lise (CDC/GHC/DGHP)" initials="LM" userId="S::Diz0@cdc.gov::fbce038f-8655-4557-9709-9829739673e8" providerId="AD"/>
  <p188:author id="{677E6A8E-C9A6-07BD-E1D8-448ECDAFF898}" name="Gallagher, Darby (CDC/GHC/DGHP)" initials="GD(" userId="S::zss9@cdc.gov::a845a694-00ae-430c-a73d-6baae6728f31" providerId="AD"/>
  <p188:author id="{D71DB8A5-77F4-3016-5A88-EDAC4D4F1636}" name="Yard, Ellen E. (CDC/GHC/DGHP)" initials="EY" userId="S::IGF8@cdc.gov::19c9ef13-1d29-41fa-9fd7-59de21a7a375" providerId="AD"/>
  <p188:author id="{B692A5F4-97DE-BB51-F96B-B9FECA0E4692}" name="Guerra, Marta (CDC/GHC/DGHP)" initials="GM(" userId="S::hzg4@cdc.gov::d7d9e8b8-b328-4938-bdb6-031756c4f4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53A"/>
    <a:srgbClr val="3D8B4C"/>
    <a:srgbClr val="377D4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78"/>
    <p:restoredTop sz="44526" autoAdjust="0"/>
  </p:normalViewPr>
  <p:slideViewPr>
    <p:cSldViewPr snapToGrid="0">
      <p:cViewPr varScale="1">
        <p:scale>
          <a:sx n="29" d="100"/>
          <a:sy n="29" d="100"/>
        </p:scale>
        <p:origin x="1880" y="48"/>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viewProps" Target="viewProps.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5" Type="http://schemas.openxmlformats.org/officeDocument/2006/relationships/slide" Target="slides/slide1.xml"/><Relationship Id="rId90" Type="http://schemas.openxmlformats.org/officeDocument/2006/relationships/theme" Target="theme/theme1.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presProps" Target="presProps.xml"/><Relationship Id="rId9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7" Type="http://schemas.openxmlformats.org/officeDocument/2006/relationships/slide" Target="slides/slide3.xml"/><Relationship Id="rId71" Type="http://schemas.openxmlformats.org/officeDocument/2006/relationships/slide" Target="slides/slide67.xml"/><Relationship Id="rId92" Type="http://schemas.microsoft.com/office/2018/10/relationships/authors" Target="authors.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notesMaster" Target="notesMasters/notesMaster1.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10.xml.rels><?xml version="1.0" encoding="UTF-8" standalone="yes"?>
<Relationships xmlns="http://schemas.openxmlformats.org/package/2006/relationships"><Relationship Id="rId1" Type="http://schemas.openxmlformats.org/officeDocument/2006/relationships/oleObject" Target="file:///C:\Users\EPAdmin\Desktop\FETP%20Basic%20Latest\Workshop%202\Epi%20curve%20data.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1.xml"/><Relationship Id="rId1" Type="http://schemas.microsoft.com/office/2011/relationships/chartStyle" Target="style1.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2.xml"/><Relationship Id="rId1" Type="http://schemas.microsoft.com/office/2011/relationships/chartStyle" Target="style2.xml"/></Relationships>
</file>

<file path=ppt/charts/_rels/chart8.xml.rels><?xml version="1.0" encoding="UTF-8" standalone="yes"?>
<Relationships xmlns="http://schemas.openxmlformats.org/package/2006/relationships"><Relationship Id="rId1" Type="http://schemas.openxmlformats.org/officeDocument/2006/relationships/oleObject" Target="file:///C:\Users\EPAdmin\Desktop\FETP%20Basic%20Latest\Workshop%202\Epi%20curve%20data.xlsx" TargetMode="External"/></Relationships>
</file>

<file path=ppt/charts/_rels/chart9.xml.rels><?xml version="1.0" encoding="UTF-8" standalone="yes"?>
<Relationships xmlns="http://schemas.openxmlformats.org/package/2006/relationships"><Relationship Id="rId1" Type="http://schemas.openxmlformats.org/officeDocument/2006/relationships/oleObject" Target="file:///C:\Users\EPAdmin\Desktop\FETP%20Basic%20Latest\Workshop%202\Epi%20curve%20data.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4655172413793108E-2"/>
          <c:y val="8.6274509803921567E-2"/>
          <c:w val="0.91594827586206895"/>
          <c:h val="0.75686274509803919"/>
        </c:manualLayout>
      </c:layout>
      <c:barChart>
        <c:barDir val="col"/>
        <c:grouping val="clustered"/>
        <c:varyColors val="0"/>
        <c:ser>
          <c:idx val="0"/>
          <c:order val="0"/>
          <c:spPr>
            <a:solidFill>
              <a:srgbClr val="00953A"/>
            </a:solidFill>
            <a:ln w="10232">
              <a:solidFill>
                <a:srgbClr val="000000"/>
              </a:solidFill>
              <a:prstDash val="solid"/>
            </a:ln>
          </c:spPr>
          <c:invertIfNegative val="0"/>
          <c:val>
            <c:numRef>
              <c:f>Feuil1!$C$3:$C$10</c:f>
              <c:numCache>
                <c:formatCode>General</c:formatCode>
                <c:ptCount val="8"/>
                <c:pt idx="0">
                  <c:v>0</c:v>
                </c:pt>
                <c:pt idx="1">
                  <c:v>1</c:v>
                </c:pt>
                <c:pt idx="2">
                  <c:v>0</c:v>
                </c:pt>
                <c:pt idx="3">
                  <c:v>3</c:v>
                </c:pt>
                <c:pt idx="4">
                  <c:v>5</c:v>
                </c:pt>
                <c:pt idx="5">
                  <c:v>4</c:v>
                </c:pt>
                <c:pt idx="6">
                  <c:v>2</c:v>
                </c:pt>
                <c:pt idx="7">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741D-4B67-B9BF-B32824737D0A}"/>
            </c:ext>
          </c:extLst>
        </c:ser>
        <c:dLbls>
          <c:showLegendKey val="0"/>
          <c:showVal val="0"/>
          <c:showCatName val="0"/>
          <c:showSerName val="0"/>
          <c:showPercent val="0"/>
          <c:showBubbleSize val="0"/>
        </c:dLbls>
        <c:gapWidth val="0"/>
        <c:axId val="324418335"/>
        <c:axId val="1"/>
      </c:barChart>
      <c:catAx>
        <c:axId val="324418335"/>
        <c:scaling>
          <c:orientation val="minMax"/>
        </c:scaling>
        <c:delete val="0"/>
        <c:axPos val="b"/>
        <c:numFmt formatCode="General" sourceLinked="1"/>
        <c:majorTickMark val="out"/>
        <c:minorTickMark val="none"/>
        <c:tickLblPos val="nextTo"/>
        <c:spPr>
          <a:ln w="2558">
            <a:solidFill>
              <a:srgbClr val="000000"/>
            </a:solidFill>
            <a:prstDash val="solid"/>
          </a:ln>
        </c:spPr>
        <c:txPr>
          <a:bodyPr rot="0" vert="horz"/>
          <a:lstStyle/>
          <a:p>
            <a:pPr>
              <a:defRPr sz="765"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scaling>
        <c:delete val="0"/>
        <c:axPos val="l"/>
        <c:numFmt formatCode="General" sourceLinked="1"/>
        <c:majorTickMark val="out"/>
        <c:minorTickMark val="none"/>
        <c:tickLblPos val="nextTo"/>
        <c:spPr>
          <a:ln w="2558">
            <a:solidFill>
              <a:srgbClr val="000000"/>
            </a:solidFill>
            <a:prstDash val="solid"/>
          </a:ln>
        </c:spPr>
        <c:txPr>
          <a:bodyPr rot="0" vert="horz"/>
          <a:lstStyle/>
          <a:p>
            <a:pPr>
              <a:defRPr sz="765" b="0" i="0" u="none" strike="noStrike" baseline="0">
                <a:solidFill>
                  <a:srgbClr val="000000"/>
                </a:solidFill>
                <a:latin typeface="Arial"/>
                <a:ea typeface="Arial"/>
                <a:cs typeface="Arial"/>
              </a:defRPr>
            </a:pPr>
            <a:endParaRPr lang="en-US"/>
          </a:p>
        </c:txPr>
        <c:crossAx val="324418335"/>
        <c:crosses val="autoZero"/>
        <c:crossBetween val="between"/>
      </c:valAx>
      <c:spPr>
        <a:noFill/>
        <a:ln w="10232">
          <a:solidFill>
            <a:srgbClr val="FFFFFF"/>
          </a:solidFill>
          <a:prstDash val="solid"/>
        </a:ln>
      </c:spPr>
    </c:plotArea>
    <c:plotVisOnly val="1"/>
    <c:dispBlanksAs val="gap"/>
    <c:showDLblsOverMax val="0"/>
  </c:chart>
  <c:spPr>
    <a:solidFill>
      <a:srgbClr val="FFFFFF"/>
    </a:solidFill>
    <a:ln>
      <a:noFill/>
    </a:ln>
  </c:spPr>
  <c:txPr>
    <a:bodyPr/>
    <a:lstStyle/>
    <a:p>
      <a:pPr>
        <a:defRPr sz="765" b="0" i="0" u="none" strike="noStrike" baseline="0">
          <a:solidFill>
            <a:srgbClr val="000000"/>
          </a:solidFill>
          <a:latin typeface="Arial"/>
          <a:ea typeface="Arial"/>
          <a:cs typeface="Arial"/>
        </a:defRPr>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1148561786919493"/>
          <c:y val="5.8460820899190934E-2"/>
          <c:w val="0.76749290267288017"/>
          <c:h val="0.80592158949377402"/>
        </c:manualLayout>
      </c:layout>
      <c:barChart>
        <c:barDir val="col"/>
        <c:grouping val="stacked"/>
        <c:varyColors val="0"/>
        <c:ser>
          <c:idx val="1"/>
          <c:order val="0"/>
          <c:tx>
            <c:v>Série E</c:v>
          </c:tx>
          <c:spPr>
            <a:solidFill>
              <a:srgbClr val="00953A"/>
            </a:solidFill>
            <a:ln>
              <a:solidFill>
                <a:schemeClr val="tx1"/>
              </a:solidFill>
            </a:ln>
          </c:spPr>
          <c:invertIfNegative val="0"/>
          <c:val>
            <c:numRef>
              <c:f>Sheet1!$E$3:$E$19</c:f>
              <c:numCache>
                <c:formatCode>General</c:formatCode>
                <c:ptCount val="17"/>
                <c:pt idx="0">
                  <c:v>1</c:v>
                </c:pt>
                <c:pt idx="1">
                  <c:v>0</c:v>
                </c:pt>
                <c:pt idx="2">
                  <c:v>1</c:v>
                </c:pt>
                <c:pt idx="3">
                  <c:v>0</c:v>
                </c:pt>
                <c:pt idx="4">
                  <c:v>3</c:v>
                </c:pt>
                <c:pt idx="5">
                  <c:v>5</c:v>
                </c:pt>
                <c:pt idx="6">
                  <c:v>7</c:v>
                </c:pt>
                <c:pt idx="7">
                  <c:v>7</c:v>
                </c:pt>
                <c:pt idx="8">
                  <c:v>8</c:v>
                </c:pt>
                <c:pt idx="9">
                  <c:v>9</c:v>
                </c:pt>
                <c:pt idx="10">
                  <c:v>11</c:v>
                </c:pt>
                <c:pt idx="11">
                  <c:v>10</c:v>
                </c:pt>
                <c:pt idx="12">
                  <c:v>11</c:v>
                </c:pt>
                <c:pt idx="13">
                  <c:v>8</c:v>
                </c:pt>
                <c:pt idx="14">
                  <c:v>12</c:v>
                </c:pt>
                <c:pt idx="15">
                  <c:v>9</c:v>
                </c:pt>
                <c:pt idx="16">
                  <c:v>11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0868-44E5-A08F-E0DC802C6E98}"/>
            </c:ext>
          </c:extLst>
        </c:ser>
        <c:dLbls>
          <c:showLegendKey val="0"/>
          <c:showVal val="0"/>
          <c:showCatName val="0"/>
          <c:showSerName val="0"/>
          <c:showPercent val="0"/>
          <c:showBubbleSize val="0"/>
        </c:dLbls>
        <c:gapWidth val="0"/>
        <c:overlap val="100"/>
        <c:axId val="-2071474536"/>
        <c:axId val="-2071490760"/>
      </c:barChart>
      <c:catAx>
        <c:axId val="-2071474536"/>
        <c:scaling>
          <c:orientation val="minMax"/>
        </c:scaling>
        <c:delete val="0"/>
        <c:axPos val="b"/>
        <c:numFmt formatCode="General" sourceLinked="1"/>
        <c:majorTickMark val="out"/>
        <c:minorTickMark val="none"/>
        <c:tickLblPos val="nextTo"/>
        <c:txPr>
          <a:bodyPr/>
          <a:lstStyle/>
          <a:p>
            <a:pPr>
              <a:defRPr sz="1200" baseline="0">
                <a:solidFill>
                  <a:schemeClr val="tx1"/>
                </a:solidFill>
                <a:latin typeface="Arial" panose="020B0604020202020204" pitchFamily="34" charset="0"/>
                <a:cs typeface="Arial" panose="020B0604020202020204" pitchFamily="34" charset="0"/>
              </a:defRPr>
            </a:pPr>
            <a:endParaRPr lang="en-US"/>
          </a:p>
        </c:txPr>
        <c:crossAx val="-2071490760"/>
        <c:crosses val="autoZero"/>
        <c:auto val="1"/>
        <c:lblAlgn val="ctr"/>
        <c:lblOffset val="100"/>
        <c:noMultiLvlLbl val="0"/>
      </c:catAx>
      <c:valAx>
        <c:axId val="-2071490760"/>
        <c:scaling>
          <c:orientation val="minMax"/>
        </c:scaling>
        <c:delete val="0"/>
        <c:axPos val="l"/>
        <c:title>
          <c:tx>
            <c:rich>
              <a:bodyPr rot="-5400000" vert="horz"/>
              <a:lstStyle/>
              <a:p>
                <a:pPr>
                  <a:defRPr sz="2000" b="0">
                    <a:solidFill>
                      <a:schemeClr val="tx1"/>
                    </a:solidFill>
                    <a:latin typeface="Arial" panose="020B0604020202020204" pitchFamily="34" charset="0"/>
                    <a:cs typeface="Arial" panose="020B0604020202020204" pitchFamily="34" charset="0"/>
                  </a:defRPr>
                </a:pPr>
                <a:r>
                  <a:rPr lang="en-US" sz="1400" b="0">
                    <a:solidFill>
                      <a:schemeClr val="tx1"/>
                    </a:solidFill>
                    <a:latin typeface="Arial  "/>
                    <a:cs typeface="Arial" panose="020B0604020202020204" pitchFamily="34" charset="0"/>
                  </a:rPr>
                  <a:t>Casos</a:t>
                </a:r>
              </a:p>
            </c:rich>
          </c:tx>
          <c:overlay val="0"/>
        </c:title>
        <c:numFmt formatCode="General" sourceLinked="1"/>
        <c:majorTickMark val="out"/>
        <c:minorTickMark val="none"/>
        <c:tickLblPos val="nextTo"/>
        <c:txPr>
          <a:bodyPr/>
          <a:lstStyle/>
          <a:p>
            <a:pPr>
              <a:defRPr sz="1200">
                <a:solidFill>
                  <a:schemeClr val="tx1"/>
                </a:solidFill>
                <a:latin typeface="Arial" panose="020B0604020202020204" pitchFamily="34" charset="0"/>
                <a:cs typeface="Arial" panose="020B0604020202020204" pitchFamily="34" charset="0"/>
              </a:defRPr>
            </a:pPr>
            <a:endParaRPr lang="en-US"/>
          </a:p>
        </c:txPr>
        <c:crossAx val="-2071474536"/>
        <c:crosses val="autoZero"/>
        <c:crossBetween val="between"/>
      </c:valAx>
    </c:plotArea>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741379310344834E-2"/>
          <c:y val="8.6274509803921567E-2"/>
          <c:w val="0.90086206896551724"/>
          <c:h val="0.75686274509803919"/>
        </c:manualLayout>
      </c:layout>
      <c:barChart>
        <c:barDir val="col"/>
        <c:grouping val="clustered"/>
        <c:varyColors val="0"/>
        <c:ser>
          <c:idx val="0"/>
          <c:order val="0"/>
          <c:spPr>
            <a:solidFill>
              <a:srgbClr val="00953A"/>
            </a:solidFill>
            <a:ln w="10437">
              <a:solidFill>
                <a:srgbClr val="000000"/>
              </a:solidFill>
              <a:prstDash val="solid"/>
            </a:ln>
          </c:spPr>
          <c:invertIfNegative val="0"/>
          <c:val>
            <c:numRef>
              <c:f>'Feuil1 (2)'!$C$3:$C$14</c:f>
              <c:numCache>
                <c:formatCode>General</c:formatCode>
                <c:ptCount val="12"/>
                <c:pt idx="0">
                  <c:v>0</c:v>
                </c:pt>
                <c:pt idx="1">
                  <c:v>1</c:v>
                </c:pt>
                <c:pt idx="2">
                  <c:v>4</c:v>
                </c:pt>
                <c:pt idx="3">
                  <c:v>6</c:v>
                </c:pt>
                <c:pt idx="4">
                  <c:v>8</c:v>
                </c:pt>
                <c:pt idx="5">
                  <c:v>9</c:v>
                </c:pt>
                <c:pt idx="6">
                  <c:v>7</c:v>
                </c:pt>
                <c:pt idx="7">
                  <c:v>7</c:v>
                </c:pt>
                <c:pt idx="8">
                  <c:v>6</c:v>
                </c:pt>
                <c:pt idx="9">
                  <c:v>5</c:v>
                </c:pt>
                <c:pt idx="10">
                  <c:v>5</c:v>
                </c:pt>
                <c:pt idx="11">
                  <c:v>2</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0688-4769-82CF-621BE3268A5E}"/>
            </c:ext>
          </c:extLst>
        </c:ser>
        <c:dLbls>
          <c:showLegendKey val="0"/>
          <c:showVal val="0"/>
          <c:showCatName val="0"/>
          <c:showSerName val="0"/>
          <c:showPercent val="0"/>
          <c:showBubbleSize val="0"/>
        </c:dLbls>
        <c:gapWidth val="0"/>
        <c:axId val="871888640"/>
        <c:axId val="1"/>
      </c:barChart>
      <c:catAx>
        <c:axId val="871888640"/>
        <c:scaling>
          <c:orientation val="minMax"/>
        </c:scaling>
        <c:delete val="0"/>
        <c:axPos val="b"/>
        <c:numFmt formatCode="General" sourceLinked="1"/>
        <c:majorTickMark val="out"/>
        <c:minorTickMark val="none"/>
        <c:tickLblPos val="nextTo"/>
        <c:spPr>
          <a:ln w="2609">
            <a:solidFill>
              <a:srgbClr val="000000"/>
            </a:solidFill>
            <a:prstDash val="solid"/>
          </a:ln>
        </c:spPr>
        <c:txPr>
          <a:bodyPr rot="0" vert="horz"/>
          <a:lstStyle/>
          <a:p>
            <a:pPr>
              <a:defRPr sz="781"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scaling>
        <c:delete val="0"/>
        <c:axPos val="l"/>
        <c:numFmt formatCode="General" sourceLinked="1"/>
        <c:majorTickMark val="out"/>
        <c:minorTickMark val="none"/>
        <c:tickLblPos val="nextTo"/>
        <c:spPr>
          <a:ln w="2609">
            <a:solidFill>
              <a:srgbClr val="000000"/>
            </a:solidFill>
            <a:prstDash val="solid"/>
          </a:ln>
        </c:spPr>
        <c:txPr>
          <a:bodyPr rot="0" vert="horz"/>
          <a:lstStyle/>
          <a:p>
            <a:pPr>
              <a:defRPr sz="781" b="0" i="0" u="none" strike="noStrike" baseline="0">
                <a:solidFill>
                  <a:srgbClr val="000000"/>
                </a:solidFill>
                <a:latin typeface="Arial"/>
                <a:ea typeface="Arial"/>
                <a:cs typeface="Arial"/>
              </a:defRPr>
            </a:pPr>
            <a:endParaRPr lang="en-US"/>
          </a:p>
        </c:txPr>
        <c:crossAx val="871888640"/>
        <c:crosses val="autoZero"/>
        <c:crossBetween val="between"/>
      </c:valAx>
      <c:spPr>
        <a:noFill/>
        <a:ln w="10437">
          <a:solidFill>
            <a:srgbClr val="FFFFFF"/>
          </a:solidFill>
          <a:prstDash val="solid"/>
        </a:ln>
      </c:spPr>
    </c:plotArea>
    <c:plotVisOnly val="1"/>
    <c:dispBlanksAs val="gap"/>
    <c:showDLblsOverMax val="0"/>
  </c:chart>
  <c:spPr>
    <a:solidFill>
      <a:srgbClr val="FFFFFF"/>
    </a:solidFill>
    <a:ln>
      <a:noFill/>
    </a:ln>
  </c:spPr>
  <c:txPr>
    <a:bodyPr/>
    <a:lstStyle/>
    <a:p>
      <a:pPr>
        <a:defRPr sz="781" b="0" i="0" u="none" strike="noStrike" baseline="0">
          <a:solidFill>
            <a:srgbClr val="000000"/>
          </a:solidFill>
          <a:latin typeface="Arial"/>
          <a:ea typeface="Arial"/>
          <a:cs typeface="Aria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7083333333333337E-2"/>
          <c:y val="8.6274509803921567E-2"/>
          <c:w val="0.90416666666666667"/>
          <c:h val="0.75686274509803919"/>
        </c:manualLayout>
      </c:layout>
      <c:barChart>
        <c:barDir val="col"/>
        <c:grouping val="clustered"/>
        <c:varyColors val="0"/>
        <c:ser>
          <c:idx val="0"/>
          <c:order val="0"/>
          <c:spPr>
            <a:solidFill>
              <a:srgbClr val="00953A"/>
            </a:solidFill>
            <a:ln w="10535">
              <a:solidFill>
                <a:srgbClr val="000000"/>
              </a:solidFill>
              <a:prstDash val="solid"/>
            </a:ln>
          </c:spPr>
          <c:invertIfNegative val="0"/>
          <c:val>
            <c:numRef>
              <c:f>propagated!$C$3:$C$15</c:f>
              <c:numCache>
                <c:formatCode>General</c:formatCode>
                <c:ptCount val="13"/>
                <c:pt idx="0">
                  <c:v>0</c:v>
                </c:pt>
                <c:pt idx="1">
                  <c:v>1</c:v>
                </c:pt>
                <c:pt idx="2">
                  <c:v>0</c:v>
                </c:pt>
                <c:pt idx="3">
                  <c:v>0</c:v>
                </c:pt>
                <c:pt idx="4">
                  <c:v>0</c:v>
                </c:pt>
                <c:pt idx="5">
                  <c:v>1</c:v>
                </c:pt>
                <c:pt idx="6">
                  <c:v>3</c:v>
                </c:pt>
                <c:pt idx="7">
                  <c:v>7</c:v>
                </c:pt>
                <c:pt idx="8">
                  <c:v>4</c:v>
                </c:pt>
                <c:pt idx="9">
                  <c:v>2</c:v>
                </c:pt>
                <c:pt idx="10">
                  <c:v>10</c:v>
                </c:pt>
                <c:pt idx="11">
                  <c:v>6</c:v>
                </c:pt>
                <c:pt idx="12">
                  <c:v>4</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F083-4439-9E4B-9F5DA61844EB}"/>
            </c:ext>
          </c:extLst>
        </c:ser>
        <c:dLbls>
          <c:showLegendKey val="0"/>
          <c:showVal val="0"/>
          <c:showCatName val="0"/>
          <c:showSerName val="0"/>
          <c:showPercent val="0"/>
          <c:showBubbleSize val="0"/>
        </c:dLbls>
        <c:gapWidth val="0"/>
        <c:axId val="1879600175"/>
        <c:axId val="1"/>
      </c:barChart>
      <c:catAx>
        <c:axId val="1879600175"/>
        <c:scaling>
          <c:orientation val="minMax"/>
        </c:scaling>
        <c:delete val="0"/>
        <c:axPos val="b"/>
        <c:numFmt formatCode="General" sourceLinked="1"/>
        <c:majorTickMark val="out"/>
        <c:minorTickMark val="none"/>
        <c:tickLblPos val="nextTo"/>
        <c:spPr>
          <a:ln w="2634">
            <a:solidFill>
              <a:srgbClr val="000000"/>
            </a:solidFill>
            <a:prstDash val="solid"/>
          </a:ln>
        </c:spPr>
        <c:txPr>
          <a:bodyPr rot="0" vert="horz"/>
          <a:lstStyle/>
          <a:p>
            <a:pPr>
              <a:defRPr sz="788"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scaling>
        <c:delete val="0"/>
        <c:axPos val="l"/>
        <c:numFmt formatCode="General" sourceLinked="1"/>
        <c:majorTickMark val="out"/>
        <c:minorTickMark val="none"/>
        <c:tickLblPos val="nextTo"/>
        <c:spPr>
          <a:ln w="2634">
            <a:solidFill>
              <a:srgbClr val="000000"/>
            </a:solidFill>
            <a:prstDash val="solid"/>
          </a:ln>
        </c:spPr>
        <c:txPr>
          <a:bodyPr rot="0" vert="horz"/>
          <a:lstStyle/>
          <a:p>
            <a:pPr>
              <a:defRPr sz="788" b="0" i="0" u="none" strike="noStrike" baseline="0">
                <a:solidFill>
                  <a:srgbClr val="000000"/>
                </a:solidFill>
                <a:latin typeface="Arial"/>
                <a:ea typeface="Arial"/>
                <a:cs typeface="Arial"/>
              </a:defRPr>
            </a:pPr>
            <a:endParaRPr lang="en-US"/>
          </a:p>
        </c:txPr>
        <c:crossAx val="1879600175"/>
        <c:crosses val="autoZero"/>
        <c:crossBetween val="between"/>
      </c:valAx>
      <c:spPr>
        <a:noFill/>
        <a:ln w="10535">
          <a:solidFill>
            <a:srgbClr val="FFFFFF"/>
          </a:solidFill>
          <a:prstDash val="solid"/>
        </a:ln>
      </c:spPr>
    </c:plotArea>
    <c:plotVisOnly val="1"/>
    <c:dispBlanksAs val="gap"/>
    <c:showDLblsOverMax val="0"/>
  </c:chart>
  <c:spPr>
    <a:noFill/>
    <a:ln>
      <a:noFill/>
    </a:ln>
  </c:spPr>
  <c:txPr>
    <a:bodyPr/>
    <a:lstStyle/>
    <a:p>
      <a:pPr>
        <a:defRPr sz="788" b="0" i="0" u="none" strike="noStrike" baseline="0">
          <a:solidFill>
            <a:srgbClr val="000000"/>
          </a:solidFill>
          <a:latin typeface="Arial"/>
          <a:ea typeface="Arial"/>
          <a:cs typeface="Arial"/>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9741379310344834E-2"/>
          <c:y val="8.6274509803921567E-2"/>
          <c:w val="0.90086206896551724"/>
          <c:h val="0.75686274509803919"/>
        </c:manualLayout>
      </c:layout>
      <c:barChart>
        <c:barDir val="col"/>
        <c:grouping val="clustered"/>
        <c:varyColors val="0"/>
        <c:ser>
          <c:idx val="0"/>
          <c:order val="0"/>
          <c:spPr>
            <a:solidFill>
              <a:srgbClr val="00953A"/>
            </a:solidFill>
            <a:ln w="9525">
              <a:solidFill>
                <a:srgbClr val="000000"/>
              </a:solidFill>
              <a:prstDash val="solid"/>
            </a:ln>
          </c:spPr>
          <c:invertIfNegative val="0"/>
          <c:val>
            <c:numRef>
              <c:f>intermittent!$C$3:$C$24</c:f>
              <c:numCache>
                <c:formatCode>General</c:formatCode>
                <c:ptCount val="22"/>
                <c:pt idx="0">
                  <c:v>0</c:v>
                </c:pt>
                <c:pt idx="1">
                  <c:v>0</c:v>
                </c:pt>
                <c:pt idx="2">
                  <c:v>1</c:v>
                </c:pt>
                <c:pt idx="3">
                  <c:v>3</c:v>
                </c:pt>
                <c:pt idx="4">
                  <c:v>0</c:v>
                </c:pt>
                <c:pt idx="5">
                  <c:v>0</c:v>
                </c:pt>
                <c:pt idx="6">
                  <c:v>0</c:v>
                </c:pt>
                <c:pt idx="7">
                  <c:v>0</c:v>
                </c:pt>
                <c:pt idx="8">
                  <c:v>1</c:v>
                </c:pt>
                <c:pt idx="9">
                  <c:v>0</c:v>
                </c:pt>
                <c:pt idx="10">
                  <c:v>0</c:v>
                </c:pt>
                <c:pt idx="11">
                  <c:v>1</c:v>
                </c:pt>
                <c:pt idx="12">
                  <c:v>0</c:v>
                </c:pt>
                <c:pt idx="13">
                  <c:v>0</c:v>
                </c:pt>
                <c:pt idx="14">
                  <c:v>4</c:v>
                </c:pt>
                <c:pt idx="15">
                  <c:v>3</c:v>
                </c:pt>
                <c:pt idx="16">
                  <c:v>0</c:v>
                </c:pt>
                <c:pt idx="17">
                  <c:v>0</c:v>
                </c:pt>
                <c:pt idx="18">
                  <c:v>0</c:v>
                </c:pt>
                <c:pt idx="19">
                  <c:v>1</c:v>
                </c:pt>
                <c:pt idx="20">
                  <c:v>0</c:v>
                </c:pt>
                <c:pt idx="21">
                  <c:v>2</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862B-4520-B920-82BDA8D01AEF}"/>
            </c:ext>
          </c:extLst>
        </c:ser>
        <c:dLbls>
          <c:showLegendKey val="0"/>
          <c:showVal val="0"/>
          <c:showCatName val="0"/>
          <c:showSerName val="0"/>
          <c:showPercent val="0"/>
          <c:showBubbleSize val="0"/>
        </c:dLbls>
        <c:gapWidth val="0"/>
        <c:axId val="161688512"/>
        <c:axId val="1"/>
      </c:barChart>
      <c:catAx>
        <c:axId val="161688512"/>
        <c:scaling>
          <c:orientation val="minMax"/>
        </c:scaling>
        <c:delete val="0"/>
        <c:axPos val="b"/>
        <c:numFmt formatCode="General" sourceLinked="1"/>
        <c:majorTickMark val="out"/>
        <c:minorTickMark val="none"/>
        <c:tickLblPos val="nextTo"/>
        <c:spPr>
          <a:ln w="2781">
            <a:solidFill>
              <a:srgbClr val="000000"/>
            </a:solidFill>
            <a:prstDash val="solid"/>
          </a:ln>
        </c:spPr>
        <c:txPr>
          <a:bodyPr rot="0" vert="horz"/>
          <a:lstStyle/>
          <a:p>
            <a:pPr>
              <a:defRPr sz="832" b="0" i="0" u="none" strike="noStrike" baseline="0">
                <a:solidFill>
                  <a:srgbClr val="000000"/>
                </a:solidFill>
                <a:latin typeface="Arial"/>
                <a:ea typeface="Arial"/>
                <a:cs typeface="Arial"/>
              </a:defRPr>
            </a:pPr>
            <a:endParaRPr lang="en-US"/>
          </a:p>
        </c:txPr>
        <c:crossAx val="1"/>
        <c:crosses val="autoZero"/>
        <c:auto val="1"/>
        <c:lblAlgn val="ctr"/>
        <c:lblOffset val="100"/>
        <c:tickLblSkip val="1"/>
        <c:tickMarkSkip val="1"/>
        <c:noMultiLvlLbl val="0"/>
      </c:catAx>
      <c:valAx>
        <c:axId val="1"/>
        <c:scaling>
          <c:orientation val="minMax"/>
          <c:max val="10"/>
        </c:scaling>
        <c:delete val="0"/>
        <c:axPos val="l"/>
        <c:numFmt formatCode="General" sourceLinked="1"/>
        <c:majorTickMark val="out"/>
        <c:minorTickMark val="none"/>
        <c:tickLblPos val="nextTo"/>
        <c:spPr>
          <a:ln w="2781">
            <a:solidFill>
              <a:srgbClr val="000000"/>
            </a:solidFill>
            <a:prstDash val="solid"/>
          </a:ln>
        </c:spPr>
        <c:txPr>
          <a:bodyPr rot="0" vert="horz"/>
          <a:lstStyle/>
          <a:p>
            <a:pPr>
              <a:defRPr sz="832" b="0" i="0" u="none" strike="noStrike" baseline="0">
                <a:solidFill>
                  <a:srgbClr val="000000"/>
                </a:solidFill>
                <a:latin typeface="Arial"/>
                <a:ea typeface="Arial"/>
                <a:cs typeface="Arial"/>
              </a:defRPr>
            </a:pPr>
            <a:endParaRPr lang="en-US"/>
          </a:p>
        </c:txPr>
        <c:crossAx val="161688512"/>
        <c:crosses val="autoZero"/>
        <c:crossBetween val="between"/>
        <c:minorUnit val="1"/>
      </c:valAx>
      <c:spPr>
        <a:noFill/>
        <a:ln w="11123">
          <a:solidFill>
            <a:srgbClr val="FFFFFF"/>
          </a:solidFill>
          <a:prstDash val="solid"/>
        </a:ln>
      </c:spPr>
    </c:plotArea>
    <c:plotVisOnly val="1"/>
    <c:dispBlanksAs val="gap"/>
    <c:showDLblsOverMax val="0"/>
  </c:chart>
  <c:spPr>
    <a:solidFill>
      <a:srgbClr val="FFFFFF"/>
    </a:solidFill>
    <a:ln>
      <a:noFill/>
    </a:ln>
  </c:spPr>
  <c:txPr>
    <a:bodyPr/>
    <a:lstStyle/>
    <a:p>
      <a:pPr>
        <a:defRPr sz="832" b="0" i="0" u="none" strike="noStrike" baseline="0">
          <a:solidFill>
            <a:srgbClr val="000000"/>
          </a:solidFill>
          <a:latin typeface="Arial"/>
          <a:ea typeface="Arial"/>
          <a:cs typeface="Aria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3347276902887193E-2"/>
          <c:y val="3.45469980314961E-2"/>
          <c:w val="0.88118569553805803"/>
          <c:h val="0.738334153543307"/>
        </c:manualLayout>
      </c:layout>
      <c:barChart>
        <c:barDir val="col"/>
        <c:grouping val="stacked"/>
        <c:varyColors val="0"/>
        <c:ser>
          <c:idx val="0"/>
          <c:order val="0"/>
          <c:tx>
            <c:strRef>
              <c:f>Sheet1!$B$1</c:f>
              <c:strCache>
                <c:ptCount val="1"/>
                <c:pt idx="0">
                  <c:v>Série 1</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Sheet1!$B$2:$B$25</c:f>
              <c:numCache>
                <c:formatCode>General</c:formatCode>
                <c:ptCount val="24"/>
                <c:pt idx="0">
                  <c:v>0</c:v>
                </c:pt>
                <c:pt idx="1">
                  <c:v>0</c:v>
                </c:pt>
                <c:pt idx="2">
                  <c:v>0</c:v>
                </c:pt>
                <c:pt idx="3">
                  <c:v>1</c:v>
                </c:pt>
                <c:pt idx="4">
                  <c:v>0</c:v>
                </c:pt>
                <c:pt idx="5">
                  <c:v>0</c:v>
                </c:pt>
                <c:pt idx="6">
                  <c:v>0</c:v>
                </c:pt>
                <c:pt idx="7">
                  <c:v>0</c:v>
                </c:pt>
                <c:pt idx="8">
                  <c:v>0</c:v>
                </c:pt>
                <c:pt idx="9">
                  <c:v>1</c:v>
                </c:pt>
                <c:pt idx="10">
                  <c:v>1</c:v>
                </c:pt>
                <c:pt idx="11">
                  <c:v>1</c:v>
                </c:pt>
                <c:pt idx="12">
                  <c:v>1</c:v>
                </c:pt>
                <c:pt idx="13">
                  <c:v>1</c:v>
                </c:pt>
                <c:pt idx="14">
                  <c:v>1</c:v>
                </c:pt>
                <c:pt idx="15">
                  <c:v>0</c:v>
                </c:pt>
                <c:pt idx="16">
                  <c:v>0</c:v>
                </c:pt>
                <c:pt idx="17">
                  <c:v>0</c:v>
                </c:pt>
                <c:pt idx="18">
                  <c:v>0</c:v>
                </c:pt>
                <c:pt idx="19">
                  <c:v>0</c:v>
                </c:pt>
                <c:pt idx="20">
                  <c:v>0</c:v>
                </c:pt>
                <c:pt idx="21">
                  <c:v>0</c:v>
                </c:pt>
                <c:pt idx="22">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39F6-004E-9EDE-8B71C6E8AC92}"/>
            </c:ext>
          </c:extLst>
        </c:ser>
        <c:ser>
          <c:idx val="1"/>
          <c:order val="1"/>
          <c:tx>
            <c:strRef>
              <c:f>Sheet1!$C$1</c:f>
              <c:strCache>
                <c:ptCount val="1"/>
                <c:pt idx="0">
                  <c:v>Série 2</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Sheet1!$C$2:$C$25</c:f>
              <c:numCache>
                <c:formatCode>General</c:formatCode>
                <c:ptCount val="24"/>
                <c:pt idx="9">
                  <c:v>1</c:v>
                </c:pt>
                <c:pt idx="10">
                  <c:v>1</c:v>
                </c:pt>
                <c:pt idx="11">
                  <c:v>1</c:v>
                </c:pt>
                <c:pt idx="12">
                  <c:v>1</c:v>
                </c:pt>
                <c:pt idx="13">
                  <c:v>1</c:v>
                </c:pt>
                <c:pt idx="14">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9881-4770-98C6-DFC3201D0249}"/>
            </c:ext>
          </c:extLst>
        </c:ser>
        <c:ser>
          <c:idx val="2"/>
          <c:order val="2"/>
          <c:tx>
            <c:strRef>
              <c:f>Sheet1!$D$1</c:f>
              <c:strCache>
                <c:ptCount val="1"/>
                <c:pt idx="0">
                  <c:v>Série 3</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Sheet1!$D$2:$D$25</c:f>
              <c:numCache>
                <c:formatCode>General</c:formatCode>
                <c:ptCount val="24"/>
                <c:pt idx="9">
                  <c:v>1</c:v>
                </c:pt>
                <c:pt idx="10">
                  <c:v>1</c:v>
                </c:pt>
                <c:pt idx="11">
                  <c:v>1</c:v>
                </c:pt>
                <c:pt idx="12">
                  <c:v>1</c:v>
                </c:pt>
                <c:pt idx="13">
                  <c:v>1</c:v>
                </c:pt>
                <c:pt idx="14">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1-9881-4770-98C6-DFC3201D0249}"/>
            </c:ext>
          </c:extLst>
        </c:ser>
        <c:ser>
          <c:idx val="3"/>
          <c:order val="3"/>
          <c:tx>
            <c:strRef>
              <c:f>Sheet1!$E$1</c:f>
              <c:strCache>
                <c:ptCount val="1"/>
                <c:pt idx="0">
                  <c:v>Série 4</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Sheet1!$E$2:$E$25</c:f>
              <c:numCache>
                <c:formatCode>General</c:formatCode>
                <c:ptCount val="24"/>
                <c:pt idx="9">
                  <c:v>1</c:v>
                </c:pt>
                <c:pt idx="10">
                  <c:v>1</c:v>
                </c:pt>
                <c:pt idx="11">
                  <c:v>1</c:v>
                </c:pt>
                <c:pt idx="12">
                  <c:v>1</c:v>
                </c:pt>
                <c:pt idx="13">
                  <c:v>1</c:v>
                </c:pt>
                <c:pt idx="14">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2-9881-4770-98C6-DFC3201D0249}"/>
            </c:ext>
          </c:extLst>
        </c:ser>
        <c:ser>
          <c:idx val="4"/>
          <c:order val="4"/>
          <c:tx>
            <c:strRef>
              <c:f>Sheet1!$F$1</c:f>
              <c:strCache>
                <c:ptCount val="1"/>
                <c:pt idx="0">
                  <c:v>Série 5</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Sheet1!$F$2:$F$25</c:f>
              <c:numCache>
                <c:formatCode>General</c:formatCode>
                <c:ptCount val="24"/>
                <c:pt idx="9">
                  <c:v>1</c:v>
                </c:pt>
                <c:pt idx="10">
                  <c:v>1</c:v>
                </c:pt>
                <c:pt idx="11">
                  <c:v>1</c:v>
                </c:pt>
                <c:pt idx="12">
                  <c:v>1</c:v>
                </c:pt>
                <c:pt idx="13">
                  <c:v>1</c:v>
                </c:pt>
                <c:pt idx="14">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3-9881-4770-98C6-DFC3201D0249}"/>
            </c:ext>
          </c:extLst>
        </c:ser>
        <c:ser>
          <c:idx val="5"/>
          <c:order val="5"/>
          <c:tx>
            <c:strRef>
              <c:f>Sheet1!$G$1</c:f>
              <c:strCache>
                <c:ptCount val="1"/>
                <c:pt idx="0">
                  <c:v>Série 6</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Sheet1!$G$2:$G$25</c:f>
              <c:numCache>
                <c:formatCode>General</c:formatCode>
                <c:ptCount val="24"/>
                <c:pt idx="9">
                  <c:v>1</c:v>
                </c:pt>
                <c:pt idx="10">
                  <c:v>1</c:v>
                </c:pt>
                <c:pt idx="11">
                  <c:v>1</c:v>
                </c:pt>
                <c:pt idx="12">
                  <c:v>1</c:v>
                </c:pt>
                <c:pt idx="13">
                  <c:v>1</c:v>
                </c:pt>
                <c:pt idx="14">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4-9881-4770-98C6-DFC3201D0249}"/>
            </c:ext>
          </c:extLst>
        </c:ser>
        <c:ser>
          <c:idx val="6"/>
          <c:order val="6"/>
          <c:tx>
            <c:strRef>
              <c:f>Sheet1!$H$1</c:f>
              <c:strCache>
                <c:ptCount val="1"/>
                <c:pt idx="0">
                  <c:v>Série 7</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Sheet1!$H$2:$H$25</c:f>
              <c:numCache>
                <c:formatCode>General</c:formatCode>
                <c:ptCount val="24"/>
                <c:pt idx="11">
                  <c:v>1</c:v>
                </c:pt>
                <c:pt idx="12">
                  <c:v>1</c:v>
                </c:pt>
                <c:pt idx="13">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5-9881-4770-98C6-DFC3201D0249}"/>
            </c:ext>
          </c:extLst>
        </c:ser>
        <c:ser>
          <c:idx val="7"/>
          <c:order val="7"/>
          <c:tx>
            <c:strRef>
              <c:f>Sheet1!$I$1</c:f>
              <c:strCache>
                <c:ptCount val="1"/>
                <c:pt idx="0">
                  <c:v>Série 8</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Sheet1!$I$2:$I$25</c:f>
              <c:numCache>
                <c:formatCode>General</c:formatCode>
                <c:ptCount val="24"/>
                <c:pt idx="12">
                  <c:v>1</c:v>
                </c:pt>
                <c:pt idx="13">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6-9881-4770-98C6-DFC3201D0249}"/>
            </c:ext>
          </c:extLst>
        </c:ser>
        <c:ser>
          <c:idx val="8"/>
          <c:order val="8"/>
          <c:tx>
            <c:strRef>
              <c:f>Sheet1!$J$1</c:f>
              <c:strCache>
                <c:ptCount val="1"/>
                <c:pt idx="0">
                  <c:v>Série 9</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Sheet1!$J$2:$J$25</c:f>
              <c:numCache>
                <c:formatCode>General</c:formatCode>
                <c:ptCount val="24"/>
                <c:pt idx="12">
                  <c:v>1</c:v>
                </c:pt>
                <c:pt idx="13">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7-9881-4770-98C6-DFC3201D0249}"/>
            </c:ext>
          </c:extLst>
        </c:ser>
        <c:ser>
          <c:idx val="9"/>
          <c:order val="9"/>
          <c:tx>
            <c:strRef>
              <c:f>Sheet1!$K$1</c:f>
              <c:strCache>
                <c:ptCount val="1"/>
                <c:pt idx="0">
                  <c:v>Série 10</c:v>
                </c:pt>
              </c:strCache>
            </c:strRef>
          </c:tx>
          <c:spPr>
            <a:solidFill>
              <a:srgbClr val="00953A"/>
            </a:solidFill>
            <a:ln>
              <a:noFill/>
            </a:ln>
          </c:spPr>
          <c:invertIfNegative val="0"/>
          <c:cat>
            <c:numRef>
              <c:f>Sheet1!$A$2:$A$25</c:f>
              <c:numCache>
                <c:formatCode>h:mm;@</c:formatCode>
                <c:ptCount val="24"/>
                <c:pt idx="0">
                  <c:v>0.5</c:v>
                </c:pt>
                <c:pt idx="1">
                  <c:v>0.54166666666666696</c:v>
                </c:pt>
                <c:pt idx="2">
                  <c:v>0.58333333333333304</c:v>
                </c:pt>
                <c:pt idx="3">
                  <c:v>0.625</c:v>
                </c:pt>
                <c:pt idx="4">
                  <c:v>0.66666666666666696</c:v>
                </c:pt>
                <c:pt idx="5">
                  <c:v>0.70833333333333304</c:v>
                </c:pt>
                <c:pt idx="6">
                  <c:v>0.75</c:v>
                </c:pt>
                <c:pt idx="7">
                  <c:v>0.79166666666666596</c:v>
                </c:pt>
                <c:pt idx="8">
                  <c:v>0.83333333333333304</c:v>
                </c:pt>
                <c:pt idx="9">
                  <c:v>0.875</c:v>
                </c:pt>
                <c:pt idx="10">
                  <c:v>0.91666666666666596</c:v>
                </c:pt>
                <c:pt idx="11">
                  <c:v>0.95833333333333304</c:v>
                </c:pt>
                <c:pt idx="12">
                  <c:v>0</c:v>
                </c:pt>
                <c:pt idx="13">
                  <c:v>4.1666666666666699E-2</c:v>
                </c:pt>
                <c:pt idx="14">
                  <c:v>8.3333333333333301E-2</c:v>
                </c:pt>
                <c:pt idx="15">
                  <c:v>0.125</c:v>
                </c:pt>
                <c:pt idx="16">
                  <c:v>0.16666666666666699</c:v>
                </c:pt>
                <c:pt idx="17">
                  <c:v>0.20833333333333301</c:v>
                </c:pt>
                <c:pt idx="18">
                  <c:v>0.25</c:v>
                </c:pt>
                <c:pt idx="19">
                  <c:v>0.29166666666666702</c:v>
                </c:pt>
                <c:pt idx="20">
                  <c:v>0.33333333333333298</c:v>
                </c:pt>
                <c:pt idx="21">
                  <c:v>0.375</c:v>
                </c:pt>
                <c:pt idx="22">
                  <c:v>0.41666666666666702</c:v>
                </c:pt>
                <c:pt idx="23">
                  <c:v>0.45833333333333298</c:v>
                </c:pt>
              </c:numCache>
            </c:numRef>
          </c:cat>
          <c:val>
            <c:numRef>
              <c:f>Sheet1!$K$2:$K$25</c:f>
              <c:numCache>
                <c:formatCode>General</c:formatCode>
                <c:ptCount val="24"/>
                <c:pt idx="13">
                  <c:v>1</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8-9881-4770-98C6-DFC3201D0249}"/>
            </c:ext>
          </c:extLst>
        </c:ser>
        <c:dLbls>
          <c:showLegendKey val="0"/>
          <c:showVal val="0"/>
          <c:showCatName val="0"/>
          <c:showSerName val="0"/>
          <c:showPercent val="0"/>
          <c:showBubbleSize val="0"/>
        </c:dLbls>
        <c:gapWidth val="0"/>
        <c:overlap val="100"/>
        <c:axId val="-2103058184"/>
        <c:axId val="-2103062936"/>
      </c:barChart>
      <c:catAx>
        <c:axId val="-2103058184"/>
        <c:scaling>
          <c:orientation val="minMax"/>
        </c:scaling>
        <c:delete val="0"/>
        <c:axPos val="b"/>
        <c:numFmt formatCode="h:mm;@" sourceLinked="0"/>
        <c:majorTickMark val="out"/>
        <c:minorTickMark val="none"/>
        <c:tickLblPos val="nextTo"/>
        <c:spPr>
          <a:noFill/>
          <a:ln>
            <a:solidFill>
              <a:schemeClr val="tx1"/>
            </a:solidFill>
          </a:ln>
        </c:spPr>
        <c:txPr>
          <a:bodyPr rot="0"/>
          <a:lstStyle/>
          <a:p>
            <a:pPr>
              <a:defRPr sz="1600">
                <a:solidFill>
                  <a:schemeClr val="tx1"/>
                </a:solidFill>
                <a:latin typeface="Arial" panose="020B0604020202020204" pitchFamily="34" charset="0"/>
                <a:cs typeface="Arial" panose="020B0604020202020204" pitchFamily="34" charset="0"/>
              </a:defRPr>
            </a:pPr>
            <a:endParaRPr lang="en-US"/>
          </a:p>
        </c:txPr>
        <c:crossAx val="-2103062936"/>
        <c:crosses val="autoZero"/>
        <c:auto val="1"/>
        <c:lblAlgn val="ctr"/>
        <c:lblOffset val="0"/>
        <c:tickLblSkip val="4"/>
        <c:noMultiLvlLbl val="0"/>
      </c:catAx>
      <c:valAx>
        <c:axId val="-2103062936"/>
        <c:scaling>
          <c:orientation val="minMax"/>
        </c:scaling>
        <c:delete val="0"/>
        <c:axPos val="l"/>
        <c:majorGridlines>
          <c:spPr>
            <a:ln>
              <a:noFill/>
              <a:prstDash val="sysDash"/>
            </a:ln>
          </c:spPr>
        </c:majorGridlines>
        <c:numFmt formatCode="General" sourceLinked="1"/>
        <c:majorTickMark val="out"/>
        <c:minorTickMark val="out"/>
        <c:tickLblPos val="nextTo"/>
        <c:spPr>
          <a:ln>
            <a:solidFill>
              <a:schemeClr val="tx1"/>
            </a:solidFill>
          </a:ln>
        </c:spPr>
        <c:txPr>
          <a:bodyPr/>
          <a:lstStyle/>
          <a:p>
            <a:pPr>
              <a:defRPr>
                <a:solidFill>
                  <a:schemeClr val="tx1"/>
                </a:solidFill>
                <a:latin typeface="Arial" panose="020B0604020202020204" pitchFamily="34" charset="0"/>
                <a:cs typeface="Arial" panose="020B0604020202020204" pitchFamily="34" charset="0"/>
              </a:defRPr>
            </a:pPr>
            <a:endParaRPr lang="en-US"/>
          </a:p>
        </c:txPr>
        <c:crossAx val="-2103058184"/>
        <c:crosses val="autoZero"/>
        <c:crossBetween val="between"/>
        <c:minorUnit val="1"/>
      </c:valAx>
      <c:spPr>
        <a:ln>
          <a:noFill/>
        </a:ln>
      </c:spPr>
    </c:plotArea>
    <c:plotVisOnly val="1"/>
    <c:dispBlanksAs val="gap"/>
    <c:showDLblsOverMax val="0"/>
  </c:chart>
  <c:txPr>
    <a:bodyPr/>
    <a:lstStyle/>
    <a:p>
      <a:pPr>
        <a:defRPr sz="1800"/>
      </a:pPr>
      <a:endParaRPr lang="en-U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r>
              <a:rPr lang="en-US" sz="1800" b="1" dirty="0">
                <a:latin typeface="Arial  "/>
              </a:rPr>
              <a:t>Início da doença entre os estudantes que frequentam um curso de ecologia da vida selvagem num parque nacional, de 3 a 7 de </a:t>
            </a:r>
            <a:r>
              <a:rPr lang="en-US" sz="1800" b="1" dirty="0" err="1">
                <a:latin typeface="Arial  "/>
              </a:rPr>
              <a:t>Setembro</a:t>
            </a:r>
            <a:endParaRPr lang="en-US" sz="1800" b="1" dirty="0">
              <a:latin typeface="Arial  "/>
            </a:endParaRPr>
          </a:p>
        </c:rich>
      </c:tx>
      <c:layout>
        <c:manualLayout>
          <c:xMode val="edge"/>
          <c:yMode val="edge"/>
          <c:x val="0.11273227163785546"/>
          <c:y val="6.757790361893759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0876618547681539"/>
          <c:y val="0.20020378460659555"/>
          <c:w val="0.84123381452318458"/>
          <c:h val="0.59831209958736087"/>
        </c:manualLayout>
      </c:layout>
      <c:barChart>
        <c:barDir val="col"/>
        <c:grouping val="clustered"/>
        <c:varyColors val="0"/>
        <c:ser>
          <c:idx val="0"/>
          <c:order val="0"/>
          <c:spPr>
            <a:solidFill>
              <a:srgbClr val="00953A"/>
            </a:solidFill>
            <a:ln>
              <a:noFill/>
            </a:ln>
            <a:effectLst/>
          </c:spPr>
          <c:invertIfNegative val="0"/>
          <c:cat>
            <c:numRef>
              <c:f>Sheet1!$A$1:$A$10</c:f>
              <c:numCache>
                <c:formatCode>d\-mmm</c:formatCode>
                <c:ptCount val="10"/>
                <c:pt idx="0">
                  <c:v>44805</c:v>
                </c:pt>
                <c:pt idx="1">
                  <c:v>44806</c:v>
                </c:pt>
                <c:pt idx="2">
                  <c:v>44807</c:v>
                </c:pt>
                <c:pt idx="3">
                  <c:v>44808</c:v>
                </c:pt>
                <c:pt idx="4">
                  <c:v>44809</c:v>
                </c:pt>
                <c:pt idx="5">
                  <c:v>44810</c:v>
                </c:pt>
                <c:pt idx="6">
                  <c:v>44811</c:v>
                </c:pt>
                <c:pt idx="7">
                  <c:v>44812</c:v>
                </c:pt>
                <c:pt idx="8">
                  <c:v>44813</c:v>
                </c:pt>
                <c:pt idx="9">
                  <c:v>44814</c:v>
                </c:pt>
              </c:numCache>
            </c:numRef>
          </c:cat>
          <c:val>
            <c:numRef>
              <c:f>Sheet1!$B$1:$B$10</c:f>
              <c:numCache>
                <c:formatCode>General</c:formatCode>
                <c:ptCount val="10"/>
                <c:pt idx="2">
                  <c:v>1</c:v>
                </c:pt>
                <c:pt idx="3">
                  <c:v>2</c:v>
                </c:pt>
                <c:pt idx="4">
                  <c:v>5</c:v>
                </c:pt>
                <c:pt idx="5">
                  <c:v>3</c:v>
                </c:pt>
                <c:pt idx="6">
                  <c:v>1</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717D-4E5F-936E-9E85DF88A37B}"/>
            </c:ext>
          </c:extLst>
        </c:ser>
        <c:dLbls>
          <c:showLegendKey val="0"/>
          <c:showVal val="0"/>
          <c:showCatName val="0"/>
          <c:showSerName val="0"/>
          <c:showPercent val="0"/>
          <c:showBubbleSize val="0"/>
        </c:dLbls>
        <c:gapWidth val="0"/>
        <c:axId val="900806528"/>
        <c:axId val="900806944"/>
      </c:barChart>
      <c:dateAx>
        <c:axId val="900806528"/>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1">
                    <a:latin typeface="Arial  "/>
                  </a:rPr>
                  <a:t>Data de início dos sintomas</a:t>
                </a:r>
              </a:p>
            </c:rich>
          </c:tx>
          <c:layout>
            <c:manualLayout>
              <c:xMode val="edge"/>
              <c:yMode val="edge"/>
              <c:x val="0.35358419094171117"/>
              <c:y val="0.91977570610765225"/>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title>
        <c:numFmt formatCode="d\-mmm" sourceLinked="1"/>
        <c:majorTickMark val="none"/>
        <c:minorTickMark val="none"/>
        <c:tickLblPos val="nextTo"/>
        <c:spPr>
          <a:noFill/>
          <a:ln w="9525" cap="flat" cmpd="sng" algn="ctr">
            <a:solidFill>
              <a:schemeClr val="dk1">
                <a:shade val="95000"/>
                <a:satMod val="10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900806944"/>
        <c:crosses val="autoZero"/>
        <c:auto val="1"/>
        <c:lblOffset val="100"/>
        <c:baseTimeUnit val="days"/>
      </c:dateAx>
      <c:valAx>
        <c:axId val="900806944"/>
        <c:scaling>
          <c:orientation val="minMax"/>
        </c:scaling>
        <c:delete val="0"/>
        <c:axPos val="l"/>
        <c:title>
          <c:tx>
            <c:rich>
              <a:bodyPr rot="-540000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1" dirty="0">
                    <a:latin typeface="Arial  "/>
                  </a:rPr>
                  <a:t># Casos</a:t>
                </a:r>
              </a:p>
            </c:rich>
          </c:tx>
          <c:layout>
            <c:manualLayout>
              <c:xMode val="edge"/>
              <c:yMode val="edge"/>
              <c:x val="2.7010750875043715E-2"/>
              <c:y val="0.43320031857025859"/>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900806528"/>
        <c:crosses val="autoZero"/>
        <c:crossBetween val="between"/>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2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3"/>
    </mc:Choice>
    <mc:Fallback>
      <c:style val="3"/>
    </mc:Fallback>
  </mc:AlternateContent>
  <c:chart>
    <c:title>
      <c:tx>
        <c:rich>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r>
              <a:rPr lang="en-US" sz="1800" b="1" dirty="0">
                <a:latin typeface="Arial  "/>
              </a:rPr>
              <a:t>Início da doença entre os estudantes que frequentam um curso de ecologia da vida selvagem num parque nacional, de 3 a 7 de </a:t>
            </a:r>
            <a:r>
              <a:rPr lang="en-US" sz="1800" b="1" dirty="0" err="1">
                <a:latin typeface="Arial  "/>
              </a:rPr>
              <a:t>Setembro</a:t>
            </a:r>
            <a:endParaRPr lang="en-US" sz="1800" b="1" dirty="0">
              <a:latin typeface="Arial  "/>
            </a:endParaRPr>
          </a:p>
        </c:rich>
      </c:tx>
      <c:layout>
        <c:manualLayout>
          <c:xMode val="edge"/>
          <c:yMode val="edge"/>
          <c:x val="0.11273227163785546"/>
          <c:y val="6.757790361893759E-2"/>
        </c:manualLayout>
      </c:layout>
      <c:overlay val="0"/>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0876618547681539"/>
          <c:y val="0.20020378460659555"/>
          <c:w val="0.84123381452318458"/>
          <c:h val="0.59831209958736087"/>
        </c:manualLayout>
      </c:layout>
      <c:barChart>
        <c:barDir val="col"/>
        <c:grouping val="clustered"/>
        <c:varyColors val="0"/>
        <c:ser>
          <c:idx val="0"/>
          <c:order val="0"/>
          <c:spPr>
            <a:solidFill>
              <a:srgbClr val="00953A"/>
            </a:solidFill>
            <a:ln>
              <a:noFill/>
            </a:ln>
            <a:effectLst/>
          </c:spPr>
          <c:invertIfNegative val="0"/>
          <c:cat>
            <c:numRef>
              <c:f>Sheet1!$A$1:$A$10</c:f>
              <c:numCache>
                <c:formatCode>d\-mmm</c:formatCode>
                <c:ptCount val="10"/>
                <c:pt idx="0">
                  <c:v>44805</c:v>
                </c:pt>
                <c:pt idx="1">
                  <c:v>44806</c:v>
                </c:pt>
                <c:pt idx="2">
                  <c:v>44807</c:v>
                </c:pt>
                <c:pt idx="3">
                  <c:v>44808</c:v>
                </c:pt>
                <c:pt idx="4">
                  <c:v>44809</c:v>
                </c:pt>
                <c:pt idx="5">
                  <c:v>44810</c:v>
                </c:pt>
                <c:pt idx="6">
                  <c:v>44811</c:v>
                </c:pt>
                <c:pt idx="7">
                  <c:v>44812</c:v>
                </c:pt>
                <c:pt idx="8">
                  <c:v>44813</c:v>
                </c:pt>
                <c:pt idx="9">
                  <c:v>44814</c:v>
                </c:pt>
              </c:numCache>
            </c:numRef>
          </c:cat>
          <c:val>
            <c:numRef>
              <c:f>Sheet1!$B$1:$B$10</c:f>
              <c:numCache>
                <c:formatCode>General</c:formatCode>
                <c:ptCount val="10"/>
                <c:pt idx="2">
                  <c:v>1</c:v>
                </c:pt>
                <c:pt idx="3">
                  <c:v>2</c:v>
                </c:pt>
                <c:pt idx="4">
                  <c:v>5</c:v>
                </c:pt>
                <c:pt idx="5">
                  <c:v>3</c:v>
                </c:pt>
                <c:pt idx="6">
                  <c:v>1</c:v>
                </c:pt>
              </c:numCache>
            </c:numRef>
          </c:val>
          <c:extLst xmlns:c16r3="http://schemas.microsoft.com/office/drawing/2017/03/char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FE09-7148-936B-A2131C2EC492}"/>
            </c:ext>
          </c:extLst>
        </c:ser>
        <c:dLbls>
          <c:showLegendKey val="0"/>
          <c:showVal val="0"/>
          <c:showCatName val="0"/>
          <c:showSerName val="0"/>
          <c:showPercent val="0"/>
          <c:showBubbleSize val="0"/>
        </c:dLbls>
        <c:gapWidth val="0"/>
        <c:axId val="900806528"/>
        <c:axId val="900806944"/>
      </c:barChart>
      <c:dateAx>
        <c:axId val="900806528"/>
        <c:scaling>
          <c:orientation val="minMax"/>
        </c:scaling>
        <c:delete val="0"/>
        <c:axPos val="b"/>
        <c:title>
          <c:tx>
            <c:rich>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1">
                    <a:latin typeface="Arial  "/>
                  </a:rPr>
                  <a:t>Data de início dos sintomas</a:t>
                </a:r>
              </a:p>
            </c:rich>
          </c:tx>
          <c:layout>
            <c:manualLayout>
              <c:xMode val="edge"/>
              <c:yMode val="edge"/>
              <c:x val="0.35358419094171117"/>
              <c:y val="0.91977570610765225"/>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title>
        <c:numFmt formatCode="d\-mmm" sourceLinked="1"/>
        <c:majorTickMark val="none"/>
        <c:minorTickMark val="none"/>
        <c:tickLblPos val="nextTo"/>
        <c:spPr>
          <a:noFill/>
          <a:ln w="9525" cap="flat" cmpd="sng" algn="ctr">
            <a:solidFill>
              <a:schemeClr val="dk1">
                <a:shade val="95000"/>
                <a:satMod val="10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900806944"/>
        <c:crosses val="autoZero"/>
        <c:auto val="1"/>
        <c:lblOffset val="100"/>
        <c:baseTimeUnit val="days"/>
      </c:dateAx>
      <c:valAx>
        <c:axId val="900806944"/>
        <c:scaling>
          <c:orientation val="minMax"/>
        </c:scaling>
        <c:delete val="0"/>
        <c:axPos val="l"/>
        <c:title>
          <c:tx>
            <c:rich>
              <a:bodyPr rot="-5400000" spcFirstLastPara="1" vertOverflow="ellipsis" vert="horz" wrap="square" anchor="ctr" anchorCtr="1"/>
              <a:lstStyle/>
              <a:p>
                <a:pPr>
                  <a:defRPr sz="1400" b="1" i="0" u="none" strike="noStrike" kern="1200" baseline="0">
                    <a:solidFill>
                      <a:schemeClr val="tx1"/>
                    </a:solidFill>
                    <a:latin typeface="+mn-lt"/>
                    <a:ea typeface="+mn-ea"/>
                    <a:cs typeface="+mn-cs"/>
                  </a:defRPr>
                </a:pPr>
                <a:r>
                  <a:rPr lang="en-US" sz="1400" b="1" dirty="0">
                    <a:latin typeface="Arial  "/>
                  </a:rPr>
                  <a:t># Casos</a:t>
                </a:r>
              </a:p>
            </c:rich>
          </c:tx>
          <c:layout>
            <c:manualLayout>
              <c:xMode val="edge"/>
              <c:yMode val="edge"/>
              <c:x val="2.7010750875043715E-2"/>
              <c:y val="0.43320031857025859"/>
            </c:manualLayout>
          </c:layout>
          <c:overlay val="0"/>
          <c:spPr>
            <a:noFill/>
            <a:ln>
              <a:noFill/>
            </a:ln>
            <a:effectLst/>
          </c:spPr>
          <c:txPr>
            <a:bodyPr rot="-54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900806528"/>
        <c:crosses val="autoZero"/>
        <c:crossBetween val="between"/>
      </c:valAx>
      <c:spPr>
        <a:noFill/>
        <a:ln>
          <a:noFill/>
        </a:ln>
        <a:effectLst/>
      </c:spPr>
    </c:plotArea>
    <c:plotVisOnly val="1"/>
    <c:dispBlanksAs val="gap"/>
    <c:showDLblsOverMax val="0"/>
    <c:extLst xmlns:c16r3="http://schemas.microsoft.com/office/drawing/2017/03/chart" xmlns:c16="http://schemas.microsoft.com/office/drawing/2014/chart" xmlns:c14="http://schemas.microsoft.com/office/drawing/2007/8/2/chart" xmlns:mc="http://schemas.openxmlformats.org/markup-compatibility/2006">
      <c:ext xmlns:c16r3="http://schemas.microsoft.com/office/drawing/2017/03/chart" uri="{56B9EC1D-385E-4148-901F-78D8002777C0}">
        <c16r3:dataDisplayOptions16>
          <c16r3:dispNaAsBlank val="1"/>
        </c16r3:dataDisplayOptions16>
      </c:ext>
    </c:extLst>
  </c:chart>
  <c:spPr>
    <a:solidFill>
      <a:schemeClr val="bg1"/>
    </a:solidFill>
    <a:ln w="9525" cap="flat" cmpd="sng" algn="ctr">
      <a:noFill/>
      <a:round/>
    </a:ln>
    <a:effectLst/>
  </c:spPr>
  <c:txPr>
    <a:bodyPr/>
    <a:lstStyle/>
    <a:p>
      <a:pPr>
        <a:defRPr sz="1200">
          <a:solidFill>
            <a:schemeClr val="tx1"/>
          </a:solidFill>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v>Early+Sheet1!$D$3:$D$19</c:v>
          </c:tx>
          <c:spPr>
            <a:solidFill>
              <a:srgbClr val="00953A"/>
            </a:solidFill>
            <a:ln>
              <a:solidFill>
                <a:schemeClr val="tx1"/>
              </a:solidFill>
            </a:ln>
          </c:spPr>
          <c:invertIfNegative val="0"/>
          <c:val>
            <c:numRef>
              <c:f>Sheet1!$D$3:$D$19</c:f>
              <c:numCache>
                <c:formatCode>General</c:formatCode>
                <c:ptCount val="17"/>
                <c:pt idx="0">
                  <c:v>1</c:v>
                </c:pt>
                <c:pt idx="1">
                  <c:v>0</c:v>
                </c:pt>
                <c:pt idx="2">
                  <c:v>1</c:v>
                </c:pt>
                <c:pt idx="3">
                  <c:v>0</c:v>
                </c:pt>
                <c:pt idx="4">
                  <c:v>3</c:v>
                </c:pt>
                <c:pt idx="5">
                  <c:v>5</c:v>
                </c:pt>
                <c:pt idx="6">
                  <c:v>7</c:v>
                </c:pt>
                <c:pt idx="7">
                  <c:v>0</c:v>
                </c:pt>
                <c:pt idx="8">
                  <c:v>0</c:v>
                </c:pt>
                <c:pt idx="9">
                  <c:v>0</c:v>
                </c:pt>
                <c:pt idx="10">
                  <c:v>0</c:v>
                </c:pt>
                <c:pt idx="11">
                  <c:v>0</c:v>
                </c:pt>
                <c:pt idx="12">
                  <c:v>0</c:v>
                </c:pt>
                <c:pt idx="13">
                  <c:v>0</c:v>
                </c:pt>
                <c:pt idx="14">
                  <c:v>0</c:v>
                </c:pt>
                <c:pt idx="15">
                  <c:v>0</c:v>
                </c:pt>
                <c:pt idx="16">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3B3C-42C6-8435-0A7E17BB9AFD}"/>
            </c:ext>
          </c:extLst>
        </c:ser>
        <c:dLbls>
          <c:showLegendKey val="0"/>
          <c:showVal val="0"/>
          <c:showCatName val="0"/>
          <c:showSerName val="0"/>
          <c:showPercent val="0"/>
          <c:showBubbleSize val="0"/>
        </c:dLbls>
        <c:gapWidth val="0"/>
        <c:overlap val="100"/>
        <c:axId val="-2093846456"/>
        <c:axId val="-2094002472"/>
      </c:barChart>
      <c:catAx>
        <c:axId val="-2093846456"/>
        <c:scaling>
          <c:orientation val="minMax"/>
        </c:scaling>
        <c:delete val="0"/>
        <c:axPos val="b"/>
        <c:numFmt formatCode="General" sourceLinked="1"/>
        <c:majorTickMark val="out"/>
        <c:minorTickMark val="none"/>
        <c:tickLblPos val="nextTo"/>
        <c:txPr>
          <a:bodyPr/>
          <a:lstStyle/>
          <a:p>
            <a:pPr>
              <a:defRPr sz="1400" baseline="0">
                <a:solidFill>
                  <a:schemeClr val="tx1"/>
                </a:solidFill>
                <a:latin typeface="Arial" panose="020B0604020202020204" pitchFamily="34" charset="0"/>
                <a:cs typeface="Arial" panose="020B0604020202020204" pitchFamily="34" charset="0"/>
              </a:defRPr>
            </a:pPr>
            <a:endParaRPr lang="en-US"/>
          </a:p>
        </c:txPr>
        <c:crossAx val="-2094002472"/>
        <c:crosses val="autoZero"/>
        <c:auto val="1"/>
        <c:lblAlgn val="ctr"/>
        <c:lblOffset val="100"/>
        <c:tickLblSkip val="2"/>
        <c:noMultiLvlLbl val="0"/>
      </c:catAx>
      <c:valAx>
        <c:axId val="-2094002472"/>
        <c:scaling>
          <c:orientation val="minMax"/>
        </c:scaling>
        <c:delete val="0"/>
        <c:axPos val="l"/>
        <c:title>
          <c:tx>
            <c:rich>
              <a:bodyPr rot="-5400000" vert="horz"/>
              <a:lstStyle/>
              <a:p>
                <a:pPr>
                  <a:defRPr sz="2000" b="0">
                    <a:solidFill>
                      <a:schemeClr val="tx1"/>
                    </a:solidFill>
                    <a:latin typeface="Arial" panose="020B0604020202020204" pitchFamily="34" charset="0"/>
                    <a:cs typeface="Arial" panose="020B0604020202020204" pitchFamily="34" charset="0"/>
                  </a:defRPr>
                </a:pPr>
                <a:r>
                  <a:rPr lang="en-US" sz="2000" b="0">
                    <a:solidFill>
                      <a:schemeClr val="tx1"/>
                    </a:solidFill>
                    <a:latin typeface="Arial  "/>
                    <a:cs typeface="Arial" panose="020B0604020202020204" pitchFamily="34" charset="0"/>
                  </a:rPr>
                  <a:t>Casos</a:t>
                </a:r>
              </a:p>
            </c:rich>
          </c:tx>
          <c:overlay val="0"/>
        </c:title>
        <c:numFmt formatCode="General" sourceLinked="1"/>
        <c:majorTickMark val="out"/>
        <c:minorTickMark val="none"/>
        <c:tickLblPos val="nextTo"/>
        <c:txPr>
          <a:bodyPr/>
          <a:lstStyle/>
          <a:p>
            <a:pPr>
              <a:defRPr sz="1400">
                <a:solidFill>
                  <a:schemeClr val="tx1"/>
                </a:solidFill>
                <a:latin typeface="Arial" panose="020B0604020202020204" pitchFamily="34" charset="0"/>
                <a:cs typeface="Arial" panose="020B0604020202020204" pitchFamily="34" charset="0"/>
              </a:defRPr>
            </a:pPr>
            <a:endParaRPr lang="en-US"/>
          </a:p>
        </c:txPr>
        <c:crossAx val="-2093846456"/>
        <c:crosses val="autoZero"/>
        <c:crossBetween val="between"/>
      </c:valAx>
    </c:plotArea>
    <c:plotVisOnly val="1"/>
    <c:dispBlanksAs val="gap"/>
    <c:showDLblsOverMax val="0"/>
  </c:chart>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1"/>
          <c:order val="0"/>
          <c:tx>
            <c:v>Série FS</c:v>
          </c:tx>
          <c:spPr>
            <a:solidFill>
              <a:srgbClr val="00953A"/>
            </a:solidFill>
            <a:ln>
              <a:solidFill>
                <a:schemeClr val="tx1"/>
              </a:solidFill>
            </a:ln>
          </c:spPr>
          <c:invertIfNegative val="0"/>
          <c:val>
            <c:numRef>
              <c:f>Sheet1!$F$3:$F$19</c:f>
              <c:numCache>
                <c:formatCode>General</c:formatCode>
                <c:ptCount val="17"/>
                <c:pt idx="0">
                  <c:v>1</c:v>
                </c:pt>
                <c:pt idx="1">
                  <c:v>0</c:v>
                </c:pt>
                <c:pt idx="2">
                  <c:v>1</c:v>
                </c:pt>
                <c:pt idx="3">
                  <c:v>0</c:v>
                </c:pt>
                <c:pt idx="4">
                  <c:v>3</c:v>
                </c:pt>
                <c:pt idx="5">
                  <c:v>5</c:v>
                </c:pt>
                <c:pt idx="6">
                  <c:v>7</c:v>
                </c:pt>
                <c:pt idx="7">
                  <c:v>5</c:v>
                </c:pt>
                <c:pt idx="8">
                  <c:v>3</c:v>
                </c:pt>
                <c:pt idx="9">
                  <c:v>1</c:v>
                </c:pt>
                <c:pt idx="10">
                  <c:v>0</c:v>
                </c:pt>
                <c:pt idx="11">
                  <c:v>1</c:v>
                </c:pt>
                <c:pt idx="12">
                  <c:v>0</c:v>
                </c:pt>
                <c:pt idx="13">
                  <c:v>0</c:v>
                </c:pt>
                <c:pt idx="14">
                  <c:v>1</c:v>
                </c:pt>
                <c:pt idx="15">
                  <c:v>0</c:v>
                </c:pt>
                <c:pt idx="16">
                  <c:v>0</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2EA5-4F90-AE83-C874DF6AECCB}"/>
            </c:ext>
          </c:extLst>
        </c:ser>
        <c:dLbls>
          <c:showLegendKey val="0"/>
          <c:showVal val="0"/>
          <c:showCatName val="0"/>
          <c:showSerName val="0"/>
          <c:showPercent val="0"/>
          <c:showBubbleSize val="0"/>
        </c:dLbls>
        <c:gapWidth val="0"/>
        <c:overlap val="100"/>
        <c:axId val="-2094369416"/>
        <c:axId val="2081858984"/>
      </c:barChart>
      <c:catAx>
        <c:axId val="-2094369416"/>
        <c:scaling>
          <c:orientation val="minMax"/>
        </c:scaling>
        <c:delete val="0"/>
        <c:axPos val="b"/>
        <c:numFmt formatCode="General" sourceLinked="1"/>
        <c:majorTickMark val="out"/>
        <c:minorTickMark val="none"/>
        <c:tickLblPos val="nextTo"/>
        <c:txPr>
          <a:bodyPr/>
          <a:lstStyle/>
          <a:p>
            <a:pPr>
              <a:defRPr sz="1200" baseline="0">
                <a:solidFill>
                  <a:schemeClr val="tx1"/>
                </a:solidFill>
                <a:latin typeface="Arial" panose="020B0604020202020204" pitchFamily="34" charset="0"/>
                <a:cs typeface="Arial" panose="020B0604020202020204" pitchFamily="34" charset="0"/>
              </a:defRPr>
            </a:pPr>
            <a:endParaRPr lang="en-US"/>
          </a:p>
        </c:txPr>
        <c:crossAx val="2081858984"/>
        <c:crosses val="autoZero"/>
        <c:auto val="1"/>
        <c:lblAlgn val="ctr"/>
        <c:lblOffset val="100"/>
        <c:noMultiLvlLbl val="0"/>
      </c:catAx>
      <c:valAx>
        <c:axId val="2081858984"/>
        <c:scaling>
          <c:orientation val="minMax"/>
        </c:scaling>
        <c:delete val="0"/>
        <c:axPos val="l"/>
        <c:title>
          <c:tx>
            <c:rich>
              <a:bodyPr rot="-5400000" vert="horz"/>
              <a:lstStyle/>
              <a:p>
                <a:pPr>
                  <a:defRPr sz="2000" b="0">
                    <a:solidFill>
                      <a:schemeClr val="tx1"/>
                    </a:solidFill>
                    <a:latin typeface="Arial" panose="020B0604020202020204" pitchFamily="34" charset="0"/>
                    <a:cs typeface="Arial" panose="020B0604020202020204" pitchFamily="34" charset="0"/>
                  </a:defRPr>
                </a:pPr>
                <a:r>
                  <a:rPr lang="en-US" sz="1400" b="0">
                    <a:solidFill>
                      <a:schemeClr val="tx1"/>
                    </a:solidFill>
                    <a:latin typeface="Arial  "/>
                    <a:cs typeface="Arial" panose="020B0604020202020204" pitchFamily="34" charset="0"/>
                  </a:rPr>
                  <a:t>Casos</a:t>
                </a:r>
              </a:p>
            </c:rich>
          </c:tx>
          <c:overlay val="0"/>
        </c:title>
        <c:numFmt formatCode="General" sourceLinked="1"/>
        <c:majorTickMark val="out"/>
        <c:minorTickMark val="none"/>
        <c:tickLblPos val="nextTo"/>
        <c:txPr>
          <a:bodyPr/>
          <a:lstStyle/>
          <a:p>
            <a:pPr>
              <a:defRPr sz="1200">
                <a:solidFill>
                  <a:schemeClr val="tx1"/>
                </a:solidFill>
                <a:latin typeface="Arial" panose="020B0604020202020204" pitchFamily="34" charset="0"/>
                <a:cs typeface="Arial" panose="020B0604020202020204" pitchFamily="34" charset="0"/>
              </a:defRPr>
            </a:pPr>
            <a:endParaRPr lang="en-US"/>
          </a:p>
        </c:txPr>
        <c:crossAx val="-2094369416"/>
        <c:crosses val="autoZero"/>
        <c:crossBetween val="between"/>
      </c:valAx>
    </c:plotArea>
    <c:plotVisOnly val="1"/>
    <c:dispBlanksAs val="gap"/>
    <c:showDLblsOverMax val="0"/>
  </c:chart>
  <c:externalData r:id="rId1">
    <c:autoUpdate val="0"/>
  </c:externalData>
</c:chartSpace>
</file>

<file path=ppt/charts/colors1.xml><?xml version="1.0" encoding="utf-8"?>
<cs:colorStyle xmlns:cs="http://schemas.microsoft.com/office/drawing/2012/chartStyle" xmlns:a="http://schemas.openxmlformats.org/drawingml/2006/main" meth="withinLinearReversed" id="21">
  <a:schemeClr val="accent1"/>
</cs:colorStyle>
</file>

<file path=ppt/charts/colors2.xml><?xml version="1.0" encoding="utf-8"?>
<cs:colorStyle xmlns:cs="http://schemas.microsoft.com/office/drawing/2012/chartStyle" xmlns:a="http://schemas.openxmlformats.org/drawingml/2006/main" meth="withinLinearReversed" id="21">
  <a:schemeClr val="accent1"/>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t>
          </a:r>
          <a:r>
            <a:rPr lang="en-US" sz="2800" b="1" dirty="0" err="1">
              <a:solidFill>
                <a:schemeClr val="tx1"/>
              </a:solidFill>
              <a:latin typeface="+mn-lt"/>
            </a:rPr>
            <a:t>analisar</a:t>
          </a:r>
          <a:endParaRPr lang="en-US" sz="28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t>
          </a:r>
          <a:r>
            <a:rPr lang="en-US" sz="2800" b="1" kern="1200" dirty="0" err="1">
              <a:solidFill>
                <a:schemeClr val="tx1"/>
              </a:solidFill>
              <a:latin typeface="+mn-lt"/>
            </a:rPr>
            <a:t>analisar</a:t>
          </a:r>
          <a:endParaRPr lang="en-US" sz="2800" b="1" kern="1200" dirty="0">
            <a:solidFill>
              <a:schemeClr val="tx1"/>
            </a:solidFill>
            <a:latin typeface="+mn-lt"/>
          </a:endParaRP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Interpretar</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0.225</cdr:x>
      <cdr:y>0.275</cdr:y>
    </cdr:from>
    <cdr:to>
      <cdr:x>0.3625</cdr:x>
      <cdr:y>0.44375</cdr:y>
    </cdr:to>
    <cdr:sp macro="" textlink="">
      <cdr:nvSpPr>
        <cdr:cNvPr id="3" name="TextBox 2"/>
        <cdr:cNvSpPr txBox="1"/>
      </cdr:nvSpPr>
      <cdr:spPr>
        <a:xfrm xmlns:a="http://schemas.openxmlformats.org/drawingml/2006/main">
          <a:off x="1371600" y="1117600"/>
          <a:ext cx="838200" cy="68580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en-US" sz="1100" dirty="0">
            <a:latin typeface="Arial  "/>
          </a:endParaRPr>
        </a:p>
      </cdr:txBody>
    </cdr:sp>
  </cdr:relSizeAnchor>
  <cdr:relSizeAnchor xmlns:cdr="http://schemas.openxmlformats.org/drawingml/2006/chartDrawing">
    <cdr:from>
      <cdr:x>0</cdr:x>
      <cdr:y>0.16696</cdr:y>
    </cdr:from>
    <cdr:to>
      <cdr:x>0.0375</cdr:x>
      <cdr:y>0.62634</cdr:y>
    </cdr:to>
    <cdr:sp macro="" textlink="">
      <cdr:nvSpPr>
        <cdr:cNvPr id="5" name="TextBox 4"/>
        <cdr:cNvSpPr txBox="1"/>
      </cdr:nvSpPr>
      <cdr:spPr>
        <a:xfrm xmlns:a="http://schemas.openxmlformats.org/drawingml/2006/main">
          <a:off x="-1524000" y="678518"/>
          <a:ext cx="228600" cy="1866920"/>
        </a:xfrm>
        <a:prstGeom xmlns:a="http://schemas.openxmlformats.org/drawingml/2006/main" prst="rect">
          <a:avLst/>
        </a:prstGeom>
      </cdr:spPr>
      <cdr:txBody>
        <a:bodyPr xmlns:a="http://schemas.openxmlformats.org/drawingml/2006/main" vertOverflow="clip" vert="vert270" wrap="square" lIns="45720" rIns="45720" rtlCol="0" anchor="ctr" anchorCtr="0"/>
        <a:lstStyle xmlns:a="http://schemas.openxmlformats.org/drawingml/2006/main"/>
        <a:p xmlns:a="http://schemas.openxmlformats.org/drawingml/2006/main">
          <a:endParaRPr lang="en-US" sz="1800" b="1" dirty="0">
            <a:latin typeface="Arial  "/>
            <a:cs typeface="Arial" panose="020B0604020202020204" pitchFamily="34" charset="0"/>
          </a:endParaRPr>
        </a:p>
      </cdr:txBody>
    </cdr:sp>
  </cdr:relSizeAnchor>
  <cdr:relSizeAnchor xmlns:cdr="http://schemas.openxmlformats.org/drawingml/2006/chartDrawing">
    <cdr:from>
      <cdr:x>0.25429</cdr:x>
      <cdr:y>0.0997</cdr:y>
    </cdr:from>
    <cdr:to>
      <cdr:x>0.45429</cdr:x>
      <cdr:y>0.24604</cdr:y>
    </cdr:to>
    <cdr:sp macro="" textlink="">
      <cdr:nvSpPr>
        <cdr:cNvPr id="4" name="TextBox 1"/>
        <cdr:cNvSpPr txBox="1"/>
      </cdr:nvSpPr>
      <cdr:spPr>
        <a:xfrm xmlns:a="http://schemas.openxmlformats.org/drawingml/2006/main">
          <a:off x="1821428" y="494040"/>
          <a:ext cx="1432560" cy="725160"/>
        </a:xfrm>
        <a:prstGeom xmlns:a="http://schemas.openxmlformats.org/drawingml/2006/main" prst="rect">
          <a:avLst/>
        </a:prstGeom>
        <a:noFill xmlns:a="http://schemas.openxmlformats.org/drawingml/2006/main"/>
        <a:ln xmlns:a="http://schemas.openxmlformats.org/drawingml/2006/main" w="19050">
          <a:noFill/>
        </a:ln>
      </cdr:spPr>
      <cdr:txBody>
        <a:bodyPr xmlns:a="http://schemas.openxmlformats.org/drawingml/2006/main" wrap="square" lIns="45720" rIns="45720" rtlCol="0" anchor="ctr" anchorCtr="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000" dirty="0" err="1">
              <a:latin typeface="Arial  "/>
              <a:cs typeface="Arial" panose="020B0604020202020204" pitchFamily="34" charset="0"/>
            </a:rPr>
            <a:t>Refeição</a:t>
          </a:r>
          <a:r>
            <a:rPr lang="en-US" sz="2000" dirty="0">
              <a:latin typeface="Arial  "/>
              <a:cs typeface="Arial" panose="020B0604020202020204" pitchFamily="34" charset="0"/>
            </a:rPr>
            <a:t> </a:t>
          </a:r>
          <a:r>
            <a:rPr lang="en-US" sz="2000" dirty="0" err="1">
              <a:latin typeface="Arial  "/>
              <a:cs typeface="Arial" panose="020B0604020202020204" pitchFamily="34" charset="0"/>
            </a:rPr>
            <a:t>servida</a:t>
          </a:r>
          <a:endParaRPr lang="en-US" sz="2000" dirty="0">
            <a:latin typeface="Arial  "/>
            <a:cs typeface="Arial" panose="020B0604020202020204" pitchFamily="34"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03C842-FA5A-4723-BCD0-F7C98314FFF9}" type="datetimeFigureOut">
              <a:rPr lang="en-US" smtClean="0"/>
              <a:t>1/21/2026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 para editar os estilos de texto principal</a:t>
            </a:r>
          </a:p>
          <a:p>
            <a:pPr lvl="1"/>
            <a:r>
              <a:rPr lang="en-US"/>
              <a:t>Segundo nível</a:t>
            </a:r>
          </a:p>
          <a:p>
            <a:pPr lvl="2"/>
            <a:r>
              <a:rPr lang="en-US"/>
              <a:t>Terceiro nível</a:t>
            </a:r>
          </a:p>
          <a:p>
            <a:pPr lvl="3"/>
            <a:r>
              <a:rPr lang="en-US"/>
              <a:t>Quarto nível</a:t>
            </a:r>
          </a:p>
          <a:p>
            <a:pPr lvl="4"/>
            <a:r>
              <a:rPr lang="en-US"/>
              <a:t>Quinto nível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8DF1DAF-AC32-48B7-974A-988BFCD470FE}" type="slidenum">
              <a:rPr lang="en-US" smtClean="0"/>
              <a:t>‹#›</a:t>
            </a:fld>
            <a:endParaRPr lang="en-US"/>
          </a:p>
        </p:txBody>
      </p:sp>
    </p:spTree>
    <p:extLst>
      <p:ext uri="{BB962C8B-B14F-4D97-AF65-F5344CB8AC3E}">
        <p14:creationId xmlns:p14="http://schemas.microsoft.com/office/powerpoint/2010/main" val="3725194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3" Type="http://schemas.openxmlformats.org/officeDocument/2006/relationships/hyperlink" Target="https://www.who.int/csr/resources/publications/Brucellosis.pdf" TargetMode="External"/><Relationship Id="rId2" Type="http://schemas.openxmlformats.org/officeDocument/2006/relationships/slide" Target="../slides/slide81.xml"/><Relationship Id="rId1" Type="http://schemas.openxmlformats.org/officeDocument/2006/relationships/notesMaster" Target="../notesMasters/notesMaster1.xml"/><Relationship Id="rId4" Type="http://schemas.openxmlformats.org/officeDocument/2006/relationships/hyperlink" Target="https://www.eurosurveillance.org/content/10.2807/ese.17.11.20116-en?crawler=true" TargetMode="Externa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04" name="Google Shape;104;p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
                <a:sym typeface="Arial"/>
              </a:rPr>
              <a:t>Notas do instrutor:</a:t>
            </a:r>
          </a:p>
          <a:p>
            <a:pPr marL="76201" lvl="0" indent="0" algn="l" rtl="0">
              <a:spcBef>
                <a:spcPts val="0"/>
              </a:spcBef>
              <a:spcAft>
                <a:spcPts val="600"/>
              </a:spcAft>
              <a:buClr>
                <a:schemeClr val="dk1"/>
              </a:buClr>
              <a:buSzPts val="1200"/>
              <a:buFont typeface="Wingdings" panose="05000000000000000000" pitchFamily="2" charset="2"/>
              <a:buNone/>
            </a:pPr>
            <a:endParaRPr lang="pt-BR" b="0" i="0" dirty="0">
              <a:solidFill>
                <a:srgbClr val="111111"/>
              </a:solidFill>
              <a:effectLst/>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v"/>
              <a:tabLst/>
              <a:defRPr/>
            </a:pPr>
            <a:r>
              <a:rPr lang="pt-BR" sz="1200" b="0" i="1"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200" b="1" i="1"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200" b="0" i="1" dirty="0">
                <a:solidFill>
                  <a:srgbClr val="111111"/>
                </a:solidFill>
                <a:effectLst/>
                <a:latin typeface="Arial" panose="020B0604020202020204" pitchFamily="34" charset="0"/>
                <a:cs typeface="Arial" panose="020B0604020202020204" pitchFamily="34" charset="0"/>
              </a:rPr>
              <a:t>neste slide.</a:t>
            </a:r>
            <a:endParaRPr lang="en-US" sz="1200" b="0" i="1" dirty="0">
              <a:latin typeface="Arial" panose="020B0604020202020204" pitchFamily="34" charset="0"/>
              <a:cs typeface="Arial" panose="020B0604020202020204" pitchFamily="34" charset="0"/>
            </a:endParaRPr>
          </a:p>
          <a:p>
            <a:pPr marL="0" marR="0" lvl="0" indent="0" algn="l" rtl="0">
              <a:lnSpc>
                <a:spcPct val="115000"/>
              </a:lnSpc>
              <a:spcBef>
                <a:spcPts val="600"/>
              </a:spcBef>
              <a:spcAft>
                <a:spcPts val="0"/>
              </a:spcAft>
              <a:buFont typeface="Wingdings" panose="05000000000000000000" pitchFamily="2" charset="2"/>
              <a:buNone/>
            </a:pPr>
            <a:endParaRPr lang="en-US" sz="1200" b="1" u="none" dirty="0">
              <a:latin typeface="Arial  "/>
              <a:cs typeface="+mn-cs"/>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latin typeface="Times New Roman"/>
                <a:ea typeface="Times New Roman"/>
                <a:cs typeface="Times New Roman"/>
                <a:sym typeface="Times New Roman"/>
              </a:rPr>
              <a:t>Analisar e Responder a um </a:t>
            </a:r>
            <a:r>
              <a:rPr lang="en-US" sz="1200" dirty="0" err="1">
                <a:latin typeface="Times New Roman"/>
                <a:ea typeface="Times New Roman"/>
                <a:cs typeface="Times New Roman"/>
                <a:sym typeface="Times New Roman"/>
              </a:rPr>
              <a:t>Surto</a:t>
            </a:r>
            <a:r>
              <a:rPr lang="en-US" sz="1200" dirty="0">
                <a:latin typeface="Times New Roman"/>
                <a:ea typeface="Times New Roman"/>
                <a:cs typeface="Times New Roman"/>
                <a:sym typeface="Times New Roman"/>
              </a:rPr>
              <a:t> é a terceira e última lição que se centra na investigação de surtos.</a:t>
            </a:r>
            <a:endParaRPr sz="1200" dirty="0">
              <a:latin typeface="Times New Roman"/>
              <a:ea typeface="Times New Roman"/>
              <a:cs typeface="Times New Roman"/>
              <a:sym typeface="Times New Roman"/>
            </a:endParaRPr>
          </a:p>
          <a:p>
            <a:pPr marL="0" lvl="0" indent="0" algn="l" rtl="0">
              <a:spcBef>
                <a:spcPts val="1560"/>
              </a:spcBef>
              <a:spcAft>
                <a:spcPts val="0"/>
              </a:spcAft>
              <a:buNone/>
            </a:pPr>
            <a:endParaRPr dirty="0">
              <a:latin typeface="Arial  "/>
              <a:sym typeface="Arial"/>
            </a:endParaRPr>
          </a:p>
        </p:txBody>
      </p:sp>
      <p:sp>
        <p:nvSpPr>
          <p:cNvPr id="105" name="Google Shape;105;p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srgbClr val="000000"/>
                </a:solidFill>
                <a:effectLst/>
                <a:uLnTx/>
                <a:uFillTx/>
                <a:latin typeface="Arial  "/>
                <a:ea typeface="Arial"/>
                <a:cs typeface="Arial"/>
                <a:sym typeface="Arial"/>
              </a:rPr>
              <a:t>1</a:t>
            </a:fld>
            <a:endParaRPr kumimoji="0" sz="1200" b="0" i="0" u="none" strike="noStrike" kern="1200" cap="none" spc="0" normalizeH="0" baseline="0" noProof="0">
              <a:ln>
                <a:noFill/>
              </a:ln>
              <a:solidFill>
                <a:srgbClr val="000000"/>
              </a:solidFill>
              <a:effectLst/>
              <a:uLnTx/>
              <a:uFillTx/>
              <a:latin typeface="Arial  "/>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87" name="Google Shape;187;p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Vamos desenvolver algumas hipóteses!  Considerem um surto de cólera na aldeia X.</a:t>
            </a: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Apesar de não saberes nada sobre a Aldeia X, que hipótese te ocorre sobre a causa do surto </a:t>
            </a:r>
            <a:r>
              <a:rPr lang="en-US" sz="1200" b="1" dirty="0">
                <a:latin typeface="Arial" panose="020B0604020202020204" pitchFamily="34" charset="0"/>
                <a:ea typeface="Times New Roman"/>
                <a:cs typeface="Arial" panose="020B0604020202020204" pitchFamily="34" charset="0"/>
                <a:sym typeface="Times New Roman"/>
              </a:rPr>
              <a:t>de cólera</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i="0"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O surto foi provavelmente causado pela contaminação e posterior exposição ao abastecimento de água local.</a:t>
            </a:r>
          </a:p>
          <a:p>
            <a:pPr marL="171450" marR="0" lvl="0" indent="-171450" algn="l" rtl="0">
              <a:lnSpc>
                <a:spcPct val="115000"/>
              </a:lnSpc>
              <a:spcBef>
                <a:spcPts val="6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Pergunta: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Como é que chegaste a essa hipótese?</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i="0"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Porque essa é a causa </a:t>
            </a:r>
            <a:r>
              <a:rPr lang="en-US" sz="1200" i="1" u="sng" dirty="0">
                <a:latin typeface="Arial" panose="020B0604020202020204" pitchFamily="34" charset="0"/>
                <a:ea typeface="Times New Roman"/>
                <a:cs typeface="Arial" panose="020B0604020202020204" pitchFamily="34" charset="0"/>
                <a:sym typeface="Times New Roman"/>
              </a:rPr>
              <a:t>habitual </a:t>
            </a:r>
            <a:r>
              <a:rPr lang="en-US" sz="1200" i="1" dirty="0">
                <a:latin typeface="Arial" panose="020B0604020202020204" pitchFamily="34" charset="0"/>
                <a:ea typeface="Times New Roman"/>
                <a:cs typeface="Arial" panose="020B0604020202020204" pitchFamily="34" charset="0"/>
                <a:sym typeface="Times New Roman"/>
              </a:rPr>
              <a:t>dos surtos de cólera nas aldeias.</a:t>
            </a:r>
          </a:p>
          <a:p>
            <a:pPr marL="171450" marR="0" lvl="0" indent="-171450" algn="l" rtl="0">
              <a:lnSpc>
                <a:spcPct val="115000"/>
              </a:lnSpc>
              <a:spcBef>
                <a:spcPts val="6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Portanto, conhecer a doença é a forma mais comum de desenvolver uma hipótese.</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Pergunte:</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Qual seria a vossa hipótese sobre a origem do primeiro caso de </a:t>
            </a:r>
            <a:r>
              <a:rPr lang="en-US" sz="1200" b="1" dirty="0">
                <a:latin typeface="Arial" panose="020B0604020202020204" pitchFamily="34" charset="0"/>
                <a:ea typeface="Times New Roman"/>
                <a:cs typeface="Arial" panose="020B0604020202020204" pitchFamily="34" charset="0"/>
                <a:sym typeface="Times New Roman"/>
              </a:rPr>
              <a:t>sarampo </a:t>
            </a:r>
            <a:r>
              <a:rPr lang="en-US" sz="1200" dirty="0">
                <a:latin typeface="Arial" panose="020B0604020202020204" pitchFamily="34" charset="0"/>
                <a:ea typeface="Times New Roman"/>
                <a:cs typeface="Arial" panose="020B0604020202020204" pitchFamily="34" charset="0"/>
                <a:sym typeface="Times New Roman"/>
              </a:rPr>
              <a:t>na aldeia Y nos últimos anos?</a:t>
            </a:r>
          </a:p>
          <a:p>
            <a:pPr marL="171450" marR="0" lvl="0" indent="-171450" algn="l" rtl="0">
              <a:lnSpc>
                <a:spcPct val="115000"/>
              </a:lnSpc>
              <a:spcBef>
                <a:spcPts val="600"/>
              </a:spcBef>
              <a:spcAft>
                <a:spcPts val="0"/>
              </a:spcAft>
              <a:buFont typeface="Wingdings" panose="05000000000000000000" pitchFamily="2" charset="2"/>
              <a:buChar cha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i="0"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O sarampo transmite-se de pessoa para pessoa, pelo que o paciente da aldeia Y deve ter sido exposto a outra pessoa com sarampo, talvez um visitante ou talvez o caso tenha viajado para fora da aldeia. Mais uma vez, esta hipótese baseia-se no conhecimento sobre a forma como o sarampo é transmitido.</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dirty="0">
                <a:latin typeface="Arial" panose="020B0604020202020204" pitchFamily="34" charset="0"/>
                <a:ea typeface="Times New Roman"/>
                <a:cs typeface="Arial" panose="020B0604020202020204" pitchFamily="34" charset="0"/>
                <a:sym typeface="Times New Roman"/>
              </a:rPr>
              <a:t> Qual seria a hipótese de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grande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quantidade</a:t>
            </a:r>
            <a:r>
              <a:rPr lang="en-US" sz="1200" dirty="0">
                <a:latin typeface="Arial" panose="020B0604020202020204" pitchFamily="34" charset="0"/>
                <a:ea typeface="Times New Roman"/>
                <a:cs typeface="Arial" panose="020B0604020202020204" pitchFamily="34" charset="0"/>
                <a:sym typeface="Times New Roman"/>
              </a:rPr>
              <a:t> de abortos numa manada de gado nos arredores da Aldeia Z? </a:t>
            </a:r>
          </a:p>
          <a:p>
            <a:pPr marL="171450" marR="0" lvl="0" indent="-171450" algn="l" rtl="0">
              <a:lnSpc>
                <a:spcPct val="115000"/>
              </a:lnSpc>
              <a:spcBef>
                <a:spcPts val="600"/>
              </a:spcBef>
              <a:spcAft>
                <a:spcPts val="0"/>
              </a:spcAft>
              <a:buFont typeface="Wingdings" panose="05000000000000000000" pitchFamily="2" charset="2"/>
              <a:buChar cha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i="0"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Os surtos de abortos podem ter muitas causas diferentes, algumas infecciosas e outras não infecciosas. Os abortos podem ocorrer devido à falta de vacinação contra uma doença que causa abortos (como a brucelose), ao movimento de gado (animais infectados para rebanhos não infectados) ou à exposição a compostos tóxicos (por exemplo, plantas). </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Pergunte:</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 que é que precisariam de saber antes de poderem desenvolver uma hipótese sobre a tempestade de abortos?</a:t>
            </a:r>
            <a:endParaRPr lang="en-US" sz="1200" b="0" u="none"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u="none"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Reconhecer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i="1" dirty="0">
                <a:latin typeface="Arial" panose="020B0604020202020204" pitchFamily="34" charset="0"/>
                <a:ea typeface="Times New Roman"/>
                <a:cs typeface="Arial" panose="020B0604020202020204" pitchFamily="34" charset="0"/>
                <a:sym typeface="Times New Roman"/>
              </a:rPr>
              <a:t>Sonde </a:t>
            </a:r>
            <a:r>
              <a:rPr lang="en-US" sz="1200" i="1" dirty="0">
                <a:latin typeface="Arial" panose="020B0604020202020204" pitchFamily="34" charset="0"/>
                <a:ea typeface="Times New Roman"/>
                <a:cs typeface="Arial" panose="020B0604020202020204" pitchFamily="34" charset="0"/>
                <a:sym typeface="Times New Roman"/>
              </a:rPr>
              <a:t>os participantes sobre as causas do aborto e que perguntas fariam ao proprietário para reduzir as possíveis causas. Algumas causas de aborto </a:t>
            </a:r>
            <a:r>
              <a:rPr lang="en-US" sz="1200" dirty="0">
                <a:latin typeface="Arial" panose="020B0604020202020204" pitchFamily="34" charset="0"/>
                <a:ea typeface="Times New Roman"/>
                <a:cs typeface="Arial" panose="020B0604020202020204" pitchFamily="34" charset="0"/>
                <a:sym typeface="Times New Roman"/>
              </a:rPr>
              <a:t>são </a:t>
            </a:r>
            <a:r>
              <a:rPr lang="en-US" sz="1200" i="1" dirty="0">
                <a:latin typeface="Arial" panose="020B0604020202020204" pitchFamily="34" charset="0"/>
                <a:ea typeface="Times New Roman"/>
                <a:cs typeface="Arial" panose="020B0604020202020204" pitchFamily="34" charset="0"/>
                <a:sym typeface="Times New Roman"/>
              </a:rPr>
              <a:t>brucelose, leptospirose, Campylobacter, plantas que acumulam nitratos, micotoxinas, etc.</a:t>
            </a:r>
          </a:p>
          <a:p>
            <a:pPr marL="171450" marR="0" lvl="0" indent="-171450" algn="l" rtl="0">
              <a:lnSpc>
                <a:spcPct val="115000"/>
              </a:lnSpc>
              <a:spcBef>
                <a:spcPts val="6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Dito isto:</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Durante um surto real, recolheria provas adicionais para ajudar a elaborar a sua hipótese. Não desenvolveria uma hipótese com base apenas no conhecimento da doença. Mas usar o seu conhecimento da doença é muitas vezes um ponto de partida, e depois pode restringir a hipótese com base noutras provas. </a:t>
            </a:r>
            <a:endParaRPr sz="1200" i="0" dirty="0">
              <a:latin typeface="Arial" panose="020B0604020202020204" pitchFamily="34" charset="0"/>
              <a:ea typeface="Times New Roman"/>
              <a:cs typeface="Arial" panose="020B0604020202020204" pitchFamily="34" charset="0"/>
              <a:sym typeface="Times New Roman"/>
            </a:endParaRPr>
          </a:p>
          <a:p>
            <a:pPr marL="0" lvl="0" indent="0" algn="l" rtl="0">
              <a:spcBef>
                <a:spcPts val="960"/>
              </a:spcBef>
              <a:spcAft>
                <a:spcPts val="0"/>
              </a:spcAft>
              <a:buNone/>
            </a:pPr>
            <a:endParaRPr dirty="0">
              <a:latin typeface="Arial  "/>
            </a:endParaRPr>
          </a:p>
        </p:txBody>
      </p:sp>
      <p:sp>
        <p:nvSpPr>
          <p:cNvPr id="188" name="Google Shape;188;p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1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95" name="Google Shape;195;p1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hipóteses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desenvolvidas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várias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formas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Iremos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abordar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cada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delas </a:t>
            </a:r>
            <a:r>
              <a:rPr lang="en-US" sz="1200" dirty="0" err="1">
                <a:latin typeface="Arial" panose="020B0604020202020204" pitchFamily="34" charset="0"/>
                <a:ea typeface="Times New Roman"/>
                <a:cs typeface="Arial" panose="020B0604020202020204" pitchFamily="34" charset="0"/>
                <a:sym typeface="Times New Roman"/>
              </a:rPr>
              <a:t>nos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próximos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diapositivos</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174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 </a:t>
            </a:r>
            <a:r>
              <a:rPr lang="en-US" sz="1200" dirty="0" err="1">
                <a:latin typeface="Arial" panose="020B0604020202020204" pitchFamily="34" charset="0"/>
                <a:ea typeface="Times New Roman"/>
                <a:cs typeface="Arial" panose="020B0604020202020204" pitchFamily="34" charset="0"/>
                <a:sym typeface="Times New Roman"/>
              </a:rPr>
              <a:t>primeiro</a:t>
            </a:r>
            <a:r>
              <a:rPr lang="en-US" sz="1200" dirty="0">
                <a:latin typeface="Arial" panose="020B0604020202020204" pitchFamily="34" charset="0"/>
                <a:ea typeface="Times New Roman"/>
                <a:cs typeface="Arial" panose="020B0604020202020204" pitchFamily="34" charset="0"/>
                <a:sym typeface="Times New Roman"/>
              </a:rPr>
              <a:t> é o </a:t>
            </a:r>
            <a:r>
              <a:rPr lang="en-US" sz="1200" dirty="0" err="1">
                <a:latin typeface="Arial" panose="020B0604020202020204" pitchFamily="34" charset="0"/>
                <a:ea typeface="Times New Roman"/>
                <a:cs typeface="Arial" panose="020B0604020202020204" pitchFamily="34" charset="0"/>
                <a:sym typeface="Times New Roman"/>
              </a:rPr>
              <a:t>método</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já</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ilustrámos</a:t>
            </a:r>
            <a:r>
              <a:rPr lang="en-US" sz="1200" dirty="0">
                <a:latin typeface="Arial" panose="020B0604020202020204" pitchFamily="34" charset="0"/>
                <a:ea typeface="Times New Roman"/>
                <a:cs typeface="Arial" panose="020B0604020202020204" pitchFamily="34" charset="0"/>
                <a:sym typeface="Times New Roman"/>
              </a:rPr>
              <a:t> - </a:t>
            </a:r>
            <a:r>
              <a:rPr lang="en-US" sz="1200" dirty="0" err="1">
                <a:latin typeface="Arial" panose="020B0604020202020204" pitchFamily="34" charset="0"/>
                <a:ea typeface="Times New Roman"/>
                <a:cs typeface="Arial" panose="020B0604020202020204" pitchFamily="34" charset="0"/>
                <a:sym typeface="Times New Roman"/>
              </a:rPr>
              <a:t>conhecimento</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matéria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doença</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como</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normalmente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transmitida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Considerar</a:t>
            </a:r>
            <a:r>
              <a:rPr lang="en-US" sz="1200" dirty="0">
                <a:latin typeface="Arial" panose="020B0604020202020204" pitchFamily="34" charset="0"/>
                <a:ea typeface="Times New Roman"/>
                <a:cs typeface="Arial" panose="020B0604020202020204" pitchFamily="34" charset="0"/>
                <a:sym typeface="Times New Roman"/>
              </a:rPr>
              <a:t> o que se sabe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possíveis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veículos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modos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transmissão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desenvolver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hipótese</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cs typeface="Arial" panose="020B0604020202020204" pitchFamily="34" charset="0"/>
            </a:endParaRPr>
          </a:p>
        </p:txBody>
      </p:sp>
      <p:sp>
        <p:nvSpPr>
          <p:cNvPr id="196" name="Google Shape;196;p1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2" name="Google Shape;202;p1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Dito isto:</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Antes de discutirmos hipóteses baseadas no conhecimento da matéria, vamos rever a </a:t>
            </a:r>
            <a:r>
              <a:rPr lang="en-US" sz="1200" b="1" dirty="0">
                <a:latin typeface="Arial" panose="020B0604020202020204" pitchFamily="34" charset="0"/>
                <a:ea typeface="Times New Roman"/>
                <a:cs typeface="Arial" panose="020B0604020202020204" pitchFamily="34" charset="0"/>
                <a:sym typeface="Times New Roman"/>
              </a:rPr>
              <a:t>Cadeia de Transmissão </a:t>
            </a:r>
            <a:r>
              <a:rPr lang="en-US" sz="1200" dirty="0">
                <a:latin typeface="Arial" panose="020B0604020202020204" pitchFamily="34" charset="0"/>
                <a:ea typeface="Times New Roman"/>
                <a:cs typeface="Arial" panose="020B0604020202020204" pitchFamily="34" charset="0"/>
                <a:sym typeface="Times New Roman"/>
              </a:rPr>
              <a:t>das doenças infecciosas e alguma da sua terminologia. À esquerda está o </a:t>
            </a:r>
            <a:r>
              <a:rPr lang="en-US" sz="1200" b="1" dirty="0">
                <a:latin typeface="Arial" panose="020B0604020202020204" pitchFamily="34" charset="0"/>
                <a:ea typeface="Times New Roman"/>
                <a:cs typeface="Arial" panose="020B0604020202020204" pitchFamily="34" charset="0"/>
                <a:sym typeface="Times New Roman"/>
              </a:rPr>
              <a:t>reservatório</a:t>
            </a:r>
            <a:r>
              <a:rPr lang="en-US" sz="1200" dirty="0">
                <a:latin typeface="Arial" panose="020B0604020202020204" pitchFamily="34" charset="0"/>
                <a:ea typeface="Times New Roman"/>
                <a:cs typeface="Arial" panose="020B0604020202020204" pitchFamily="34" charset="0"/>
                <a:sym typeface="Times New Roman"/>
              </a:rPr>
              <a:t>, onde um agente infecioso (organismo - bactéria, vírus, parasita) normalmente "vive", como nos seres humanos, nos animais não humanos ou no ambiente</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para o qual o reservatório é um ser humano?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b="0" i="1" dirty="0">
                <a:latin typeface="Arial" panose="020B0604020202020204" pitchFamily="34" charset="0"/>
                <a:ea typeface="Times New Roman"/>
                <a:cs typeface="Arial" panose="020B0604020202020204" pitchFamily="34" charset="0"/>
                <a:sym typeface="Times New Roman"/>
              </a:rPr>
              <a:t>Os seres humanos são o reservatório de muitas doenças infecciosas comuns.  Estas incluem o VIH, a sífilis, o papilomavírus humano, a tuberculose, o vírus do sarampo, a gripe, o vírus da varicela-zoster (que causa a varicela e o herpes zoster) e a hepatite.</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cujo reservatório é normalmente um animal, como uma galinha, uma vaca ou um morcego?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b="0" i="1" dirty="0">
                <a:latin typeface="Arial" panose="020B0604020202020204" pitchFamily="34" charset="0"/>
                <a:ea typeface="Times New Roman"/>
                <a:cs typeface="Arial" panose="020B0604020202020204" pitchFamily="34" charset="0"/>
                <a:sym typeface="Times New Roman"/>
              </a:rPr>
              <a:t>Os animais são o reservatório de muitas doenças zoonóticas e tropicais negligenciadas.  Estas incluem o vírus da raiva, Yersinia pestis (causa a placa bacteriana), Brucella (causa a brucelose), Bacillus anthracis (causa o carbúnculo), Hantavírus, Leptospira (causa a leptospirose), Toxoplasma gondii (causa a toxoplasmose), bactérias Salmonella, vírus Ébola, SARS e vírus do Nilo Ocidental.</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1"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cujo reservatório é normalmente o ambiente? </a:t>
            </a: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b="0" i="1" dirty="0">
                <a:latin typeface="Arial" panose="020B0604020202020204" pitchFamily="34" charset="0"/>
                <a:ea typeface="Times New Roman"/>
                <a:cs typeface="Arial" panose="020B0604020202020204" pitchFamily="34" charset="0"/>
                <a:sym typeface="Times New Roman"/>
              </a:rPr>
              <a:t>Alguns exemplos são Clostridium tetani (causa o tétano encontrado no solo), Legionella pneumophila (causa a doença do legionário encontrada na água doce), Vibrio cholerae (causa a cólera encontrada na água), Pseudomonas aeruginosa (encontrada no solo e na água), Histoplasma capsulatum (causa a histoplasmose encontrada no solo), Listeria monocytogenes (causa a listeriose). </a:t>
            </a: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0" marR="0" lvl="0" indent="0" algn="l" defTabSz="914400" rtl="0" eaLnBrk="1" fontAlgn="auto" latinLnBrk="0" hangingPunct="1">
              <a:lnSpc>
                <a:spcPct val="115000"/>
              </a:lnSpc>
              <a:spcBef>
                <a:spcPts val="600"/>
              </a:spcBef>
              <a:spcAft>
                <a:spcPts val="0"/>
              </a:spcAft>
              <a:buClrTx/>
              <a:buSzTx/>
              <a:buFont typeface="Wingdings" panose="05000000000000000000" pitchFamily="2" charset="2"/>
              <a:buNone/>
              <a:tabLst/>
              <a:defRPr/>
            </a:pPr>
            <a:endParaRPr lang="en-US" sz="1200" dirty="0">
              <a:latin typeface="Arial" panose="020B0604020202020204" pitchFamily="34" charset="0"/>
              <a:ea typeface="Times New Roman"/>
              <a:cs typeface="Arial" panose="020B0604020202020204" pitchFamily="34" charset="0"/>
              <a:sym typeface="Times New Roman"/>
            </a:endParaRPr>
          </a:p>
        </p:txBody>
      </p:sp>
      <p:sp>
        <p:nvSpPr>
          <p:cNvPr id="203" name="Google Shape;203;p1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40346743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2" name="Google Shape;202;p1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infetar um novo ser humano ou animal, o agente infecioso tem de deixar o reservatório e ser transmitido ao novo ser humano ou animal. A forma como o </a:t>
            </a:r>
            <a:r>
              <a:rPr lang="en-US" sz="1200" b="1" dirty="0">
                <a:latin typeface="Arial" panose="020B0604020202020204" pitchFamily="34" charset="0"/>
                <a:ea typeface="Times New Roman"/>
                <a:cs typeface="Arial" panose="020B0604020202020204" pitchFamily="34" charset="0"/>
                <a:sym typeface="Times New Roman"/>
              </a:rPr>
              <a:t>agente </a:t>
            </a:r>
            <a:r>
              <a:rPr lang="en-US" sz="1200" dirty="0" err="1">
                <a:latin typeface="Arial" panose="020B0604020202020204" pitchFamily="34" charset="0"/>
                <a:ea typeface="Times New Roman"/>
                <a:cs typeface="Arial" panose="020B0604020202020204" pitchFamily="34" charset="0"/>
                <a:sym typeface="Times New Roman"/>
              </a:rPr>
              <a:t>passa </a:t>
            </a:r>
            <a:r>
              <a:rPr lang="en-US" sz="1200" dirty="0">
                <a:latin typeface="Arial" panose="020B0604020202020204" pitchFamily="34" charset="0"/>
                <a:ea typeface="Times New Roman"/>
                <a:cs typeface="Arial" panose="020B0604020202020204" pitchFamily="34" charset="0"/>
                <a:sym typeface="Times New Roman"/>
              </a:rPr>
              <a:t>do reservatório para o novo hospedeiro é designada por modo ou via de transmissão.  Os modos de transmissão mais comuns são apresentados e incluem o contacto direto, a transmissão por gotículas, a transmissão por vectores, a transmissão por gotículas, a transmissão por alimentos e a transmissão por via aérea.</a:t>
            </a:r>
            <a:endParaRPr lang="en-US" sz="1200" b="0" dirty="0">
              <a:highlight>
                <a:srgbClr val="FFFF00"/>
              </a:highlight>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0"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que se propaga por contacto direto, por exemplo, pele com pele?</a:t>
            </a: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Staphylococcus aureus (causa infecções por estafilococos), papilomavírus humano (HPV), vírus do herpes simples (HSV), vírus Ébola.</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1"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que se propaga por gotículas?</a:t>
            </a: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b="0" i="1" dirty="0">
                <a:latin typeface="Arial" panose="020B0604020202020204" pitchFamily="34" charset="0"/>
                <a:ea typeface="Times New Roman"/>
                <a:cs typeface="Arial" panose="020B0604020202020204" pitchFamily="34" charset="0"/>
                <a:sym typeface="Times New Roman"/>
              </a:rPr>
              <a:t>Muitas doenças respiratórias são transmitidas por gotículas. Estas incluem o vírus da gripe, a SRA, o rinovírus (causa a constipação comum), o vírus do sarampo, o vírus da papeira e a tosse convulsa.</a:t>
            </a: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1"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propagado por um vetor, como um mosquito ou uma pulga?</a:t>
            </a: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Plasmodium spp. (causa a malária), Yersinia pestis (causa a peste), vírus da dengue, vírus Zika, vírus do Nilo Ocidental, Trypanosoma </a:t>
            </a:r>
            <a:r>
              <a:rPr lang="en-US" sz="1200" b="0" i="1" dirty="0" err="1">
                <a:latin typeface="Arial" panose="020B0604020202020204" pitchFamily="34" charset="0"/>
                <a:ea typeface="Times New Roman"/>
                <a:cs typeface="Arial" panose="020B0604020202020204" pitchFamily="34" charset="0"/>
                <a:sym typeface="Times New Roman"/>
              </a:rPr>
              <a:t>cruzi </a:t>
            </a:r>
            <a:r>
              <a:rPr lang="en-US" sz="1200" b="0" i="1" dirty="0">
                <a:latin typeface="Arial" panose="020B0604020202020204" pitchFamily="34" charset="0"/>
                <a:ea typeface="Times New Roman"/>
                <a:cs typeface="Arial" panose="020B0604020202020204" pitchFamily="34" charset="0"/>
                <a:sym typeface="Times New Roman"/>
              </a:rPr>
              <a:t>(causa a doença de Chagas), Leishmania spp. (causa a leishmaniose), Borrelia burgdorferi (causa a doença de Lyme), vírus Chikungunya.</a:t>
            </a: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1"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disseminado por um veículo, como comida, água ou roupa de cama?</a:t>
            </a:r>
            <a:endParaRPr lang="en-US" sz="1200" b="0" u="none"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0" u="none"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Salmonella (alimentos contaminados), Vibrio cholerae (causa cólera, água ou alimentos contaminados), E.coli (alimentos contaminados), Norovirus (alimentos ou água contaminados), vírus da hepatite A (alimentos contaminados), Cryptosporidium (água ou alimentos contaminados), Giardia lamblia (água ou alimentos contaminados), Staphylococcus aureus (alimentos ou roupa de cama, toalhas contaminadas) </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b="1"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dar um exemplo de um agente que se espalha pelo ar?</a:t>
            </a: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Sarampo, tuberculose</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endParaRPr sz="1200"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54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Finalmente, o organismo deve entrar num hospedeiro suscetível através de um ponto de entrada adequado (nariz, boca, pele, etc.), o que, mais uma vez, varia consoante o organismo.</a:t>
            </a:r>
            <a:endParaRPr sz="1200" dirty="0">
              <a:latin typeface="Arial" panose="020B0604020202020204" pitchFamily="34" charset="0"/>
              <a:cs typeface="Arial" panose="020B0604020202020204" pitchFamily="34" charset="0"/>
            </a:endParaRPr>
          </a:p>
        </p:txBody>
      </p:sp>
      <p:sp>
        <p:nvSpPr>
          <p:cNvPr id="203" name="Google Shape;203;p1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2190709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2" name="Google Shape;202;p1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15000"/>
              </a:lnSpc>
              <a:spcBef>
                <a:spcPts val="600"/>
              </a:spcBef>
              <a:spcAft>
                <a:spcPts val="0"/>
              </a:spcAft>
              <a:buClrTx/>
              <a:buSzTx/>
              <a:buFont typeface="Wingdings" panose="05000000000000000000" pitchFamily="2" charset="2"/>
              <a:buNone/>
              <a:tabLst/>
              <a:defRPr/>
            </a:pPr>
            <a:endParaRPr sz="1200"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54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Finalmente</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organismo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deve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entrar</a:t>
            </a:r>
            <a:r>
              <a:rPr lang="en-US" sz="1200" dirty="0">
                <a:latin typeface="Arial" panose="020B0604020202020204" pitchFamily="34" charset="0"/>
                <a:ea typeface="Times New Roman"/>
                <a:cs typeface="Arial" panose="020B0604020202020204" pitchFamily="34" charset="0"/>
                <a:sym typeface="Times New Roman"/>
              </a:rPr>
              <a:t> num </a:t>
            </a:r>
            <a:r>
              <a:rPr lang="en-US" sz="1200" dirty="0" err="1">
                <a:latin typeface="Arial" panose="020B0604020202020204" pitchFamily="34" charset="0"/>
                <a:ea typeface="Times New Roman"/>
                <a:cs typeface="Arial" panose="020B0604020202020204" pitchFamily="34" charset="0"/>
                <a:sym typeface="Times New Roman"/>
              </a:rPr>
              <a:t>hospedeiro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suscetível</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através</a:t>
            </a:r>
            <a:r>
              <a:rPr lang="en-US" sz="1200" dirty="0">
                <a:latin typeface="Arial" panose="020B0604020202020204" pitchFamily="34" charset="0"/>
                <a:ea typeface="Times New Roman"/>
                <a:cs typeface="Arial" panose="020B0604020202020204" pitchFamily="34" charset="0"/>
                <a:sym typeface="Times New Roman"/>
              </a:rPr>
              <a:t> de um </a:t>
            </a:r>
            <a:r>
              <a:rPr lang="en-US" sz="1200" dirty="0" err="1">
                <a:latin typeface="Arial" panose="020B0604020202020204" pitchFamily="34" charset="0"/>
                <a:ea typeface="Times New Roman"/>
                <a:cs typeface="Arial" panose="020B0604020202020204" pitchFamily="34" charset="0"/>
                <a:sym typeface="Times New Roman"/>
              </a:rPr>
              <a:t>ponto</a:t>
            </a:r>
            <a:r>
              <a:rPr lang="en-US" sz="1200" dirty="0">
                <a:latin typeface="Arial" panose="020B0604020202020204" pitchFamily="34" charset="0"/>
                <a:ea typeface="Times New Roman"/>
                <a:cs typeface="Arial" panose="020B0604020202020204" pitchFamily="34" charset="0"/>
                <a:sym typeface="Times New Roman"/>
              </a:rPr>
              <a:t> de entrada </a:t>
            </a:r>
            <a:r>
              <a:rPr lang="en-US" sz="1200" dirty="0" err="1">
                <a:latin typeface="Arial" panose="020B0604020202020204" pitchFamily="34" charset="0"/>
                <a:ea typeface="Times New Roman"/>
                <a:cs typeface="Arial" panose="020B0604020202020204" pitchFamily="34" charset="0"/>
                <a:sym typeface="Times New Roman"/>
              </a:rPr>
              <a:t>adequado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nariz</a:t>
            </a:r>
            <a:r>
              <a:rPr lang="en-US" sz="1200" dirty="0">
                <a:latin typeface="Arial" panose="020B0604020202020204" pitchFamily="34" charset="0"/>
                <a:ea typeface="Times New Roman"/>
                <a:cs typeface="Arial" panose="020B0604020202020204" pitchFamily="34" charset="0"/>
                <a:sym typeface="Times New Roman"/>
              </a:rPr>
              <a:t>, boca, </a:t>
            </a:r>
            <a:r>
              <a:rPr lang="en-US" sz="1200" dirty="0" err="1">
                <a:latin typeface="Arial" panose="020B0604020202020204" pitchFamily="34" charset="0"/>
                <a:ea typeface="Times New Roman"/>
                <a:cs typeface="Arial" panose="020B0604020202020204" pitchFamily="34" charset="0"/>
                <a:sym typeface="Times New Roman"/>
              </a:rPr>
              <a:t>pele</a:t>
            </a:r>
            <a:r>
              <a:rPr lang="en-US" sz="1200" dirty="0">
                <a:latin typeface="Arial" panose="020B0604020202020204" pitchFamily="34" charset="0"/>
                <a:ea typeface="Times New Roman"/>
                <a:cs typeface="Arial" panose="020B0604020202020204" pitchFamily="34" charset="0"/>
                <a:sym typeface="Times New Roman"/>
              </a:rPr>
              <a:t>, etc.), o que, </a:t>
            </a:r>
            <a:r>
              <a:rPr lang="en-US" sz="1200" dirty="0" err="1">
                <a:latin typeface="Arial" panose="020B0604020202020204" pitchFamily="34" charset="0"/>
                <a:ea typeface="Times New Roman"/>
                <a:cs typeface="Arial" panose="020B0604020202020204" pitchFamily="34" charset="0"/>
                <a:sym typeface="Times New Roman"/>
              </a:rPr>
              <a:t>mais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vez</a:t>
            </a:r>
            <a:r>
              <a:rPr lang="en-US" sz="1200" dirty="0">
                <a:latin typeface="Arial" panose="020B0604020202020204" pitchFamily="34" charset="0"/>
                <a:ea typeface="Times New Roman"/>
                <a:cs typeface="Arial" panose="020B0604020202020204" pitchFamily="34" charset="0"/>
                <a:sym typeface="Times New Roman"/>
              </a:rPr>
              <a:t>, varia </a:t>
            </a:r>
            <a:r>
              <a:rPr lang="en-US" sz="1200" dirty="0" err="1">
                <a:latin typeface="Arial" panose="020B0604020202020204" pitchFamily="34" charset="0"/>
                <a:ea typeface="Times New Roman"/>
                <a:cs typeface="Arial" panose="020B0604020202020204" pitchFamily="34" charset="0"/>
                <a:sym typeface="Times New Roman"/>
              </a:rPr>
              <a:t>consoante</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organismo</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cs typeface="Arial" panose="020B0604020202020204" pitchFamily="34" charset="0"/>
            </a:endParaRPr>
          </a:p>
        </p:txBody>
      </p:sp>
      <p:sp>
        <p:nvSpPr>
          <p:cNvPr id="203" name="Google Shape;203;p1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33566901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9" name="Google Shape;289;p1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 conhecimento existente sobre a doença, o seu reservatório habitual, o modo habitual de transmissão e outras caraterísticas são as fontes mais comuns de hipóteses. </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uma doença sem diagnóstico confirmado </a:t>
            </a:r>
            <a:r>
              <a:rPr lang="en-US" sz="1200" b="0" dirty="0">
                <a:latin typeface="Arial" panose="020B0604020202020204" pitchFamily="34" charset="0"/>
                <a:ea typeface="Times New Roman"/>
                <a:cs typeface="Arial" panose="020B0604020202020204" pitchFamily="34" charset="0"/>
                <a:sym typeface="Times New Roman"/>
              </a:rPr>
              <a:t>perguntar: </a:t>
            </a:r>
            <a:r>
              <a:rPr lang="en-US" sz="1200" dirty="0">
                <a:latin typeface="Arial" panose="020B0604020202020204" pitchFamily="34" charset="0"/>
                <a:ea typeface="Times New Roman"/>
                <a:cs typeface="Arial" panose="020B0604020202020204" pitchFamily="34" charset="0"/>
                <a:sym typeface="Times New Roman"/>
              </a:rPr>
              <a:t>Que tipos de agentes normalmente causam ou podem causar o quadro clínico?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Para uma doença conhecida mas com fonte ou modo de transmissão desconhecidos, perguntar:</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Quais são os reservatórios habituais do agente?</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Como é que o agente é normalmente transmitido?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Quais são os veículos mais comuns de transmissão deste agente aos seres humanos ou aos animais?</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Quais são os factores de risco conhecidos?</a:t>
            </a:r>
            <a:endParaRPr lang="en-US" sz="1200" b="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Dizer</a:t>
            </a:r>
            <a:r>
              <a:rPr lang="en-US" sz="1200" b="1" u="sng" dirty="0">
                <a:latin typeface="Arial" panose="020B0604020202020204" pitchFamily="34" charset="0"/>
                <a:cs typeface="Arial" panose="020B0604020202020204" pitchFamily="34" charset="0"/>
                <a:sym typeface="Arial"/>
              </a:rPr>
              <a:t>:</a:t>
            </a:r>
            <a:r>
              <a:rPr lang="en-US" sz="1200" b="1" u="none" dirty="0">
                <a:latin typeface="Arial" panose="020B0604020202020204" pitchFamily="34" charset="0"/>
                <a:cs typeface="Arial" panose="020B0604020202020204" pitchFamily="34" charset="0"/>
                <a:sym typeface="Arial"/>
              </a:rPr>
              <a:t> </a:t>
            </a:r>
            <a:r>
              <a:rPr lang="pt-BR" sz="1200" dirty="0">
                <a:latin typeface="Arial" panose="020B0604020202020204" pitchFamily="34" charset="0"/>
                <a:ea typeface="Times New Roman"/>
                <a:cs typeface="Arial" panose="020B0604020202020204" pitchFamily="34" charset="0"/>
                <a:sym typeface="Times New Roman"/>
              </a:rPr>
              <a:t>Por exemplo, qual é a exposição mais comum que leva à gastroenterite? </a:t>
            </a:r>
          </a:p>
          <a:p>
            <a:pPr marL="0" marR="0" lvl="0" indent="0" algn="l" rtl="0">
              <a:lnSpc>
                <a:spcPct val="115000"/>
              </a:lnSpc>
              <a:spcBef>
                <a:spcPts val="600"/>
              </a:spcBef>
              <a:spcAft>
                <a:spcPts val="0"/>
              </a:spcAft>
              <a:buFont typeface="Wingdings" panose="05000000000000000000" pitchFamily="2" charset="2"/>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Alimentos ou água contaminados.</a:t>
            </a:r>
          </a:p>
          <a:p>
            <a:pPr marL="171450" marR="0" lvl="0" indent="-171450" algn="l" rtl="0">
              <a:lnSpc>
                <a:spcPct val="115000"/>
              </a:lnSpc>
              <a:spcBef>
                <a:spcPts val="6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Dizer:</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Portanto, uma hipótese razoável para a maioria dos surtos de gastroenterite é que a fonte é comida ou água contaminada! Assim, pode começar com esta hipótese geral e utilizar informação adicional para, gradualmente, focar a hipótese em alimentos ou fontes de água específicos. </a:t>
            </a:r>
            <a:endParaRPr sz="1200" dirty="0">
              <a:latin typeface="Arial" panose="020B0604020202020204" pitchFamily="34" charset="0"/>
              <a:cs typeface="Arial" panose="020B0604020202020204" pitchFamily="34" charset="0"/>
            </a:endParaRPr>
          </a:p>
        </p:txBody>
      </p:sp>
      <p:sp>
        <p:nvSpPr>
          <p:cNvPr id="290" name="Google Shape;290;p1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1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5" name="Google Shape;305;p1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Por vezes, a forma da curva epidémica indica o tipo de exposição. Viste este diapositivo na aula anterior.</a:t>
            </a:r>
          </a:p>
          <a:p>
            <a:pPr marL="0" marR="0" lvl="0" indent="0" algn="l" rtl="0">
              <a:lnSpc>
                <a:spcPct val="115000"/>
              </a:lnSpc>
              <a:spcBef>
                <a:spcPts val="1200"/>
              </a:spcBef>
              <a:spcAft>
                <a:spcPts val="0"/>
              </a:spcAft>
              <a:buNone/>
            </a:pPr>
            <a:endParaRPr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citar uma situação em que normalmente vemos uma curva epi de uma fonte pontual?</a:t>
            </a: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v"/>
              <a:tabLst/>
              <a:defRPr/>
            </a:pPr>
            <a:r>
              <a:rPr lang="en-US" sz="1200" b="1" i="1" dirty="0">
                <a:latin typeface="Arial" panose="020B0604020202020204" pitchFamily="34" charset="0"/>
                <a:ea typeface="Times New Roman"/>
                <a:cs typeface="Arial" panose="020B0604020202020204" pitchFamily="34" charset="0"/>
                <a:sym typeface="Times New Roman"/>
              </a:rPr>
              <a:t>As respostas dadas a seguir são exemplos. As respostas dos participantes podem variar.</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Surto de origem alimentar (casamento, banquete, etc.); Em animais - exposições em dias de mercado, etc. </a:t>
            </a:r>
            <a:r>
              <a:rPr lang="en-US" sz="1200" i="0" dirty="0">
                <a:latin typeface="Arial" panose="020B0604020202020204" pitchFamily="34" charset="0"/>
                <a:ea typeface="Times New Roman"/>
                <a:cs typeface="Arial" panose="020B0604020202020204" pitchFamily="34" charset="0"/>
                <a:sym typeface="Times New Roman"/>
              </a:rPr>
              <a:t>Quando vir uma fonte de exposição pontual, pergunte a si próprio se </a:t>
            </a:r>
            <a:r>
              <a:rPr lang="en-US" sz="1200" dirty="0">
                <a:latin typeface="Arial" panose="020B0604020202020204" pitchFamily="34" charset="0"/>
                <a:ea typeface="Times New Roman"/>
                <a:cs typeface="Arial" panose="020B0604020202020204" pitchFamily="34" charset="0"/>
                <a:sym typeface="Times New Roman"/>
              </a:rPr>
              <a:t>ocorreu algum evento comunitário (casamento, banquete, dia de mercado, etc.) antes do início do surto. </a:t>
            </a:r>
          </a:p>
          <a:p>
            <a:pPr marL="171450" marR="0" lvl="0" indent="-171450" algn="l" rtl="0">
              <a:lnSpc>
                <a:spcPct val="115000"/>
              </a:lnSpc>
              <a:spcBef>
                <a:spcPts val="0"/>
              </a:spcBef>
              <a:spcAft>
                <a:spcPts val="0"/>
              </a:spcAft>
              <a:buFont typeface="Wingdings" panose="05000000000000000000" pitchFamily="2" charset="2"/>
              <a:buChar char="§"/>
            </a:pP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citar uma situação em que normalmente vemos uma curva epidémica de fonte comum contínua?</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Cólera causada por água contaminada. Animais que bebem de um bebedouro contaminado. </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citar uma situação em que normalmente assistimos a uma curva epidémica intermitente?</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Grupos de giardíase quando era ocasionalmente necessária água adicional de um reservatório contaminado. Aumento da incidência de paludismo durante a estação das chuvas. </a:t>
            </a:r>
            <a:endParaRPr sz="1200" i="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Alguém pode citar uma situação em que normalmente vemos um padrão epidémico propagado?</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O exemplo clássico é o sarampo.</a:t>
            </a:r>
            <a:endParaRPr sz="1200"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306" name="Google Shape;306;p1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16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baseline="0" dirty="0" err="1">
                <a:solidFill>
                  <a:srgbClr val="FF0000"/>
                </a:solidFill>
                <a:effectLst/>
                <a:latin typeface="Arial" panose="020B0604020202020204" pitchFamily="34" charset="0"/>
                <a:cs typeface="Arial" panose="020B0604020202020204" pitchFamily="34" charset="0"/>
              </a:rPr>
              <a:t>Notas</a:t>
            </a:r>
            <a:r>
              <a:rPr lang="en-US" sz="1200" b="1" baseline="0" dirty="0">
                <a:solidFill>
                  <a:srgbClr val="FF0000"/>
                </a:solidFill>
                <a:effectLst/>
                <a:latin typeface="Arial" panose="020B0604020202020204" pitchFamily="34" charset="0"/>
                <a:cs typeface="Arial" panose="020B0604020202020204" pitchFamily="34" charset="0"/>
              </a:rPr>
              <a:t> do </a:t>
            </a:r>
            <a:r>
              <a:rPr lang="en-US" sz="1200" b="1" baseline="0" dirty="0" err="1">
                <a:solidFill>
                  <a:srgbClr val="FF0000"/>
                </a:solidFill>
                <a:effectLst/>
                <a:latin typeface="Arial" panose="020B0604020202020204" pitchFamily="34" charset="0"/>
                <a:cs typeface="Arial" panose="020B0604020202020204" pitchFamily="34" charset="0"/>
              </a:rPr>
              <a:t>instrutor</a:t>
            </a:r>
            <a:r>
              <a:rPr lang="en-US" sz="1200" b="1" baseline="0" dirty="0">
                <a:solidFill>
                  <a:srgbClr val="FF0000"/>
                </a:solidFill>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0" baseline="0" dirty="0">
              <a:solidFill>
                <a:srgbClr val="FF0000"/>
              </a:solidFill>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baseline="0" dirty="0">
                <a:solidFill>
                  <a:srgbClr val="FF0000"/>
                </a:solidFill>
                <a:effectLst/>
                <a:latin typeface="Arial" panose="020B0604020202020204" pitchFamily="34" charset="0"/>
                <a:cs typeface="Arial" panose="020B0604020202020204" pitchFamily="34" charset="0"/>
              </a:rPr>
              <a:t>Dizer:</a:t>
            </a:r>
            <a:r>
              <a:rPr lang="en-US" sz="1200" b="0" baseline="0" dirty="0">
                <a:solidFill>
                  <a:srgbClr val="FF0000"/>
                </a:solidFill>
                <a:effectLst/>
                <a:latin typeface="Arial" panose="020B0604020202020204" pitchFamily="34" charset="0"/>
                <a:cs typeface="Arial" panose="020B0604020202020204" pitchFamily="34" charset="0"/>
              </a:rPr>
              <a:t> Vamos </a:t>
            </a:r>
            <a:r>
              <a:rPr lang="en-US" sz="1200" b="0" baseline="0" dirty="0" err="1">
                <a:solidFill>
                  <a:srgbClr val="FF0000"/>
                </a:solidFill>
                <a:effectLst/>
                <a:latin typeface="Arial" panose="020B0604020202020204" pitchFamily="34" charset="0"/>
                <a:cs typeface="Arial" panose="020B0604020202020204" pitchFamily="34" charset="0"/>
              </a:rPr>
              <a:t>ver</a:t>
            </a:r>
            <a:r>
              <a:rPr lang="en-US" sz="1200" b="0" baseline="0" dirty="0">
                <a:solidFill>
                  <a:srgbClr val="FF0000"/>
                </a:solidFill>
                <a:effectLst/>
                <a:latin typeface="Arial" panose="020B0604020202020204" pitchFamily="34" charset="0"/>
                <a:cs typeface="Arial" panose="020B0604020202020204" pitchFamily="34" charset="0"/>
              </a:rPr>
              <a:t> um </a:t>
            </a:r>
            <a:r>
              <a:rPr lang="en-US" sz="1200" b="0" baseline="0" dirty="0" err="1">
                <a:solidFill>
                  <a:srgbClr val="FF0000"/>
                </a:solidFill>
                <a:effectLst/>
                <a:latin typeface="Arial" panose="020B0604020202020204" pitchFamily="34" charset="0"/>
                <a:cs typeface="Arial" panose="020B0604020202020204" pitchFamily="34" charset="0"/>
              </a:rPr>
              <a:t>exemplo</a:t>
            </a:r>
            <a:r>
              <a:rPr lang="en-US" sz="1200" b="0" baseline="0" dirty="0">
                <a:solidFill>
                  <a:srgbClr val="FF0000"/>
                </a:solidFill>
                <a:effectLst/>
                <a:latin typeface="Arial" panose="020B0604020202020204" pitchFamily="34" charset="0"/>
                <a:cs typeface="Arial" panose="020B0604020202020204" pitchFamily="34" charset="0"/>
              </a:rPr>
              <a:t> de </a:t>
            </a:r>
            <a:r>
              <a:rPr lang="en-US" sz="1200" b="0" baseline="0" dirty="0" err="1">
                <a:solidFill>
                  <a:srgbClr val="FF0000"/>
                </a:solidFill>
                <a:effectLst/>
                <a:latin typeface="Arial" panose="020B0604020202020204" pitchFamily="34" charset="0"/>
                <a:cs typeface="Arial" panose="020B0604020202020204" pitchFamily="34" charset="0"/>
              </a:rPr>
              <a:t>como</a:t>
            </a:r>
            <a:r>
              <a:rPr lang="en-US" sz="1200" b="0" baseline="0" dirty="0">
                <a:solidFill>
                  <a:srgbClr val="FF0000"/>
                </a:solidFill>
                <a:effectLst/>
                <a:latin typeface="Arial" panose="020B0604020202020204" pitchFamily="34" charset="0"/>
                <a:cs typeface="Arial" panose="020B0604020202020204" pitchFamily="34" charset="0"/>
              </a:rPr>
              <a:t> </a:t>
            </a:r>
            <a:r>
              <a:rPr lang="en-US" sz="1200" b="0" baseline="0" dirty="0" err="1">
                <a:solidFill>
                  <a:srgbClr val="FF0000"/>
                </a:solidFill>
                <a:effectLst/>
                <a:latin typeface="Arial" panose="020B0604020202020204" pitchFamily="34" charset="0"/>
                <a:cs typeface="Arial" panose="020B0604020202020204" pitchFamily="34" charset="0"/>
              </a:rPr>
              <a:t>podemos</a:t>
            </a:r>
            <a:r>
              <a:rPr lang="en-US" sz="1200" b="0" baseline="0" dirty="0">
                <a:solidFill>
                  <a:srgbClr val="FF0000"/>
                </a:solidFill>
                <a:effectLst/>
                <a:latin typeface="Arial" panose="020B0604020202020204" pitchFamily="34" charset="0"/>
                <a:cs typeface="Arial" panose="020B0604020202020204" pitchFamily="34" charset="0"/>
              </a:rPr>
              <a:t> </a:t>
            </a:r>
            <a:r>
              <a:rPr lang="en-US" sz="1200" b="0" baseline="0" dirty="0" err="1">
                <a:solidFill>
                  <a:srgbClr val="FF0000"/>
                </a:solidFill>
                <a:effectLst/>
                <a:latin typeface="Arial" panose="020B0604020202020204" pitchFamily="34" charset="0"/>
                <a:cs typeface="Arial" panose="020B0604020202020204" pitchFamily="34" charset="0"/>
              </a:rPr>
              <a:t>desenvolver</a:t>
            </a:r>
            <a:r>
              <a:rPr lang="en-US" sz="1200" b="0" baseline="0" dirty="0">
                <a:solidFill>
                  <a:srgbClr val="FF0000"/>
                </a:solidFill>
                <a:effectLst/>
                <a:latin typeface="Arial" panose="020B0604020202020204" pitchFamily="34" charset="0"/>
                <a:cs typeface="Arial" panose="020B0604020202020204" pitchFamily="34" charset="0"/>
              </a:rPr>
              <a:t> </a:t>
            </a:r>
            <a:r>
              <a:rPr lang="en-US" sz="1200" b="0" baseline="0" dirty="0" err="1">
                <a:solidFill>
                  <a:srgbClr val="FF0000"/>
                </a:solidFill>
                <a:effectLst/>
                <a:latin typeface="Arial" panose="020B0604020202020204" pitchFamily="34" charset="0"/>
                <a:cs typeface="Arial" panose="020B0604020202020204" pitchFamily="34" charset="0"/>
              </a:rPr>
              <a:t>hipóteses</a:t>
            </a:r>
            <a:r>
              <a:rPr lang="en-US" sz="1200" b="0" baseline="0" dirty="0">
                <a:solidFill>
                  <a:srgbClr val="FF0000"/>
                </a:solidFill>
                <a:effectLst/>
                <a:latin typeface="Arial" panose="020B0604020202020204" pitchFamily="34" charset="0"/>
                <a:cs typeface="Arial" panose="020B0604020202020204" pitchFamily="34" charset="0"/>
              </a:rPr>
              <a:t> com base </a:t>
            </a:r>
            <a:r>
              <a:rPr lang="en-US" sz="1200" b="0" baseline="0" dirty="0" err="1">
                <a:solidFill>
                  <a:srgbClr val="FF0000"/>
                </a:solidFill>
                <a:effectLst/>
                <a:latin typeface="Arial" panose="020B0604020202020204" pitchFamily="34" charset="0"/>
                <a:cs typeface="Arial" panose="020B0604020202020204" pitchFamily="34" charset="0"/>
              </a:rPr>
              <a:t>na</a:t>
            </a:r>
            <a:r>
              <a:rPr lang="en-US" sz="1200" b="0" baseline="0" dirty="0">
                <a:solidFill>
                  <a:srgbClr val="FF0000"/>
                </a:solidFill>
                <a:effectLst/>
                <a:latin typeface="Arial" panose="020B0604020202020204" pitchFamily="34" charset="0"/>
                <a:cs typeface="Arial" panose="020B0604020202020204" pitchFamily="34" charset="0"/>
              </a:rPr>
              <a:t> </a:t>
            </a:r>
            <a:r>
              <a:rPr lang="en-US" sz="1200" b="0" baseline="0" dirty="0" err="1">
                <a:solidFill>
                  <a:srgbClr val="FF0000"/>
                </a:solidFill>
                <a:effectLst/>
                <a:latin typeface="Arial" panose="020B0604020202020204" pitchFamily="34" charset="0"/>
                <a:cs typeface="Arial" panose="020B0604020202020204" pitchFamily="34" charset="0"/>
              </a:rPr>
              <a:t>localização</a:t>
            </a:r>
            <a:r>
              <a:rPr lang="en-US" sz="1200" b="0" baseline="0" dirty="0">
                <a:solidFill>
                  <a:srgbClr val="FF0000"/>
                </a:solidFill>
                <a:effectLst/>
                <a:latin typeface="Arial" panose="020B0604020202020204" pitchFamily="34" charset="0"/>
                <a:cs typeface="Arial" panose="020B0604020202020204" pitchFamily="34" charset="0"/>
              </a:rPr>
              <a:t> dos </a:t>
            </a:r>
            <a:r>
              <a:rPr lang="en-US" sz="1200" b="0" baseline="0" dirty="0" err="1">
                <a:solidFill>
                  <a:srgbClr val="FF0000"/>
                </a:solidFill>
                <a:effectLst/>
                <a:latin typeface="Arial" panose="020B0604020202020204" pitchFamily="34" charset="0"/>
                <a:cs typeface="Arial" panose="020B0604020202020204" pitchFamily="34" charset="0"/>
              </a:rPr>
              <a:t>casos</a:t>
            </a:r>
            <a:r>
              <a:rPr lang="en-US" sz="1200" b="0" baseline="0" dirty="0">
                <a:solidFill>
                  <a:srgbClr val="FF0000"/>
                </a:solidFill>
                <a:effectLst/>
                <a:latin typeface="Arial" panose="020B0604020202020204" pitchFamily="34" charset="0"/>
                <a:cs typeface="Arial" panose="020B0604020202020204" pitchFamily="34" charset="0"/>
              </a:rPr>
              <a:t>. </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Um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surto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de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brucelose</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ocorreu</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entre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trabalhadores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de um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matadouro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Este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mapa</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mostra</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que o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matadouro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está</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dividido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em</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áreas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onde</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ocorrem</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as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várias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etapas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do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processamento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e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círculos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vermelhos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representam</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locais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onde</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casos-pacientes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foram</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afectados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ao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trabalho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a:t>
            </a:r>
            <a:endParaRPr lang="fr-FR" sz="1200" b="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endParaRPr lang="fr-FR" sz="1200" b="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Pergunte</a:t>
            </a:r>
            <a:r>
              <a:rPr lang="en-US" sz="1200" b="1" u="sng"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a:t>
            </a:r>
            <a:r>
              <a:rPr lang="en-US" sz="1200" b="1" u="none"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Se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estes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são</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locais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onde</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doentes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trabalhavam</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que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hipóteses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sobre</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o local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podem</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ser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desenvolvidas</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partir</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deste</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mapa</a:t>
            </a:r>
            <a:r>
              <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p>
          <a:p>
            <a:pPr marL="171450" marR="0" indent="-171450">
              <a:spcBef>
                <a:spcPts val="1200"/>
              </a:spcBef>
              <a:spcAft>
                <a:spcPts val="600"/>
              </a:spcAft>
              <a:buFont typeface="Wingdings" panose="05000000000000000000" pitchFamily="2" charset="2"/>
              <a:buChar char="§"/>
            </a:pPr>
            <a:endParaRPr lang="en-US" sz="1200"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Resposta:  </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Uma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vez</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que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todos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casos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ocorreram</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na</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Ala B, é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razoável</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colocar</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hipótese</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de a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exposição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ter</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ocorrido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na</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Ala B.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Pode</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ter</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ocorrido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uma</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exposição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acrescida</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organismos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de Brucella se um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determinado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procedimento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no abate e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processamento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de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uma</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carcaça</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tiver</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ocorrido</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aí</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ou</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se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apenas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determinadas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espécies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forem</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aí</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rgbClr val="FF0000"/>
                </a:solidFill>
                <a:effectLst/>
                <a:latin typeface="Arial" panose="020B0604020202020204" pitchFamily="34" charset="0"/>
                <a:ea typeface="Times New Roman" panose="02020603050405020304" pitchFamily="18" charset="0"/>
                <a:cs typeface="Arial" panose="020B0604020202020204" pitchFamily="34" charset="0"/>
              </a:rPr>
              <a:t>processadas</a:t>
            </a:r>
            <a:r>
              <a:rPr lang="en-US"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rPr>
              <a:t>. </a:t>
            </a:r>
            <a:endParaRPr lang="fr-FR" sz="1200" i="1" baseline="0" dirty="0">
              <a:solidFill>
                <a:srgbClr val="FF0000"/>
              </a:solidFill>
              <a:effectLst/>
              <a:latin typeface="Arial" panose="020B0604020202020204" pitchFamily="34" charset="0"/>
              <a:ea typeface="Times New Roman" panose="02020603050405020304" pitchFamily="18" charset="0"/>
              <a:cs typeface="Arial" panose="020B0604020202020204" pitchFamily="34" charset="0"/>
            </a:endParaRPr>
          </a:p>
          <a:p>
            <a:endParaRPr lang="fr-FR" dirty="0">
              <a:latin typeface="Arial  "/>
            </a:endParaRPr>
          </a:p>
        </p:txBody>
      </p:sp>
      <p:sp>
        <p:nvSpPr>
          <p:cNvPr id="4" name="Slide Number Placeholder 3"/>
          <p:cNvSpPr>
            <a:spLocks noGrp="1"/>
          </p:cNvSpPr>
          <p:nvPr>
            <p:ph type="sldNum" sz="quarter" idx="5"/>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F56037-6788-433A-A7B1-BC071E3268D5}" type="slidenum">
              <a:rPr kumimoji="0" lang="en-US" altLang="en-US" sz="1800" b="0" i="0" u="none" strike="noStrike" kern="1200" cap="none" spc="0" normalizeH="0" baseline="0" noProof="0" smtClean="0">
                <a:ln>
                  <a:noFill/>
                </a:ln>
                <a:solidFill>
                  <a:srgbClr val="000000"/>
                </a:solidFill>
                <a:effectLst/>
                <a:uLnTx/>
                <a:uFillTx/>
                <a:latin typeface="Arial  "/>
                <a:ea typeface="+mn-ea"/>
                <a:cs typeface="+mn-cs"/>
              </a:rPr>
              <a:t>17</a:t>
            </a:fld>
            <a:endParaRPr kumimoji="0" lang="en-US" altLang="en-US"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106989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diapositivo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mostra</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mesmo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matadouro</a:t>
            </a:r>
            <a:r>
              <a:rPr lang="en-US" sz="1200" dirty="0">
                <a:effectLst/>
                <a:latin typeface="Arial" panose="020B0604020202020204" pitchFamily="34" charset="0"/>
                <a:ea typeface="Times New Roman" panose="02020603050405020304" pitchFamily="18" charset="0"/>
                <a:cs typeface="Arial" panose="020B0604020202020204" pitchFamily="34" charset="0"/>
              </a:rPr>
              <a:t>, mas com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círculos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vermelhos</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representar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humanos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brucelose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durante</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surto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diferente</a:t>
            </a:r>
            <a:r>
              <a:rPr lang="en-US" sz="1200" dirty="0">
                <a:effectLst/>
                <a:latin typeface="Arial" panose="020B0604020202020204" pitchFamily="34" charset="0"/>
                <a:ea typeface="Times New Roman" panose="02020603050405020304" pitchFamily="18" charset="0"/>
                <a:cs typeface="Arial" panose="020B0604020202020204" pitchFamily="34" charset="0"/>
              </a:rPr>
              <a:t>.</a:t>
            </a:r>
            <a:endParaRPr lang="fr-FR" sz="1200" b="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fr-FR" sz="1200" b="0"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cs typeface="Arial" panose="020B0604020202020204" pitchFamily="34" charset="0"/>
              </a:rPr>
              <a:t>Perguntar</a:t>
            </a:r>
            <a:r>
              <a:rPr lang="en-US" sz="1200" b="1" u="sng" dirty="0">
                <a:effectLst/>
                <a:latin typeface="Arial" panose="020B0604020202020204" pitchFamily="34" charset="0"/>
                <a:cs typeface="Arial" panose="020B0604020202020204" pitchFamily="34" charset="0"/>
              </a:rPr>
              <a:t>:</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Que </a:t>
            </a:r>
            <a:r>
              <a:rPr lang="en-US" sz="1200" b="0" dirty="0" err="1">
                <a:effectLst/>
                <a:latin typeface="Arial" panose="020B0604020202020204" pitchFamily="34" charset="0"/>
                <a:cs typeface="Arial" panose="020B0604020202020204" pitchFamily="34" charset="0"/>
              </a:rPr>
              <a:t>hipótese</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consideraria</a:t>
            </a:r>
            <a:r>
              <a:rPr lang="en-US" sz="1200" b="0" dirty="0">
                <a:effectLst/>
                <a:latin typeface="Arial" panose="020B0604020202020204" pitchFamily="34" charset="0"/>
                <a:cs typeface="Arial" panose="020B0604020202020204" pitchFamily="34" charset="0"/>
              </a:rPr>
              <a:t> com base </a:t>
            </a:r>
            <a:r>
              <a:rPr lang="en-US" sz="1200" b="0" dirty="0" err="1">
                <a:effectLst/>
                <a:latin typeface="Arial" panose="020B0604020202020204" pitchFamily="34" charset="0"/>
                <a:cs typeface="Arial" panose="020B0604020202020204" pitchFamily="34" charset="0"/>
              </a:rPr>
              <a:t>na</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distribuição</a:t>
            </a:r>
            <a:r>
              <a:rPr lang="en-US" sz="1200" b="0" dirty="0">
                <a:effectLst/>
                <a:latin typeface="Arial" panose="020B0604020202020204" pitchFamily="34" charset="0"/>
                <a:cs typeface="Arial" panose="020B0604020202020204" pitchFamily="34" charset="0"/>
              </a:rPr>
              <a:t> de </a:t>
            </a:r>
            <a:r>
              <a:rPr lang="en-US" sz="1200" b="0" dirty="0" err="1">
                <a:effectLst/>
                <a:latin typeface="Arial" panose="020B0604020202020204" pitchFamily="34" charset="0"/>
                <a:cs typeface="Arial" panose="020B0604020202020204" pitchFamily="34" charset="0"/>
              </a:rPr>
              <a:t>lugares</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mostrada</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neste</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mapa</a:t>
            </a:r>
            <a:r>
              <a:rPr lang="en-US" sz="1200" b="0" dirty="0">
                <a:effectLst/>
                <a:latin typeface="Arial" panose="020B0604020202020204" pitchFamily="34" charset="0"/>
                <a:cs typeface="Arial" panose="020B0604020202020204" pitchFamily="34" charset="0"/>
              </a:rPr>
              <a:t> de </a:t>
            </a:r>
            <a:r>
              <a:rPr lang="en-US" sz="1200" b="0" dirty="0" err="1">
                <a:effectLst/>
                <a:latin typeface="Arial" panose="020B0604020202020204" pitchFamily="34" charset="0"/>
                <a:cs typeface="Arial" panose="020B0604020202020204" pitchFamily="34" charset="0"/>
              </a:rPr>
              <a:t>pontos</a:t>
            </a:r>
            <a:r>
              <a:rPr lang="en-US" sz="1200" b="0" dirty="0">
                <a:effectLst/>
                <a:latin typeface="Arial" panose="020B0604020202020204" pitchFamily="34" charset="0"/>
                <a:cs typeface="Arial" panose="020B0604020202020204" pitchFamily="34" charset="0"/>
              </a:rPr>
              <a:t>? </a:t>
            </a:r>
          </a:p>
          <a:p>
            <a:pPr marL="171450" marR="0" indent="-171450">
              <a:lnSpc>
                <a:spcPct val="115000"/>
              </a:lnSpc>
              <a:spcBef>
                <a:spcPts val="0"/>
              </a:spcBef>
              <a:spcAft>
                <a:spcPts val="1200"/>
              </a:spcAft>
              <a:buFont typeface="Wingdings" panose="05000000000000000000" pitchFamily="2" charset="2"/>
              <a:buChar char="§"/>
            </a:pPr>
            <a:endParaRPr lang="en-US" sz="1200" b="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A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exposição</a:t>
            </a:r>
            <a:r>
              <a:rPr lang="en-US" sz="1200" i="1" dirty="0">
                <a:effectLst/>
                <a:latin typeface="Arial" panose="020B0604020202020204" pitchFamily="34" charset="0"/>
                <a:ea typeface="Times New Roman" panose="02020603050405020304" pitchFamily="18" charset="0"/>
                <a:cs typeface="Arial" panose="020B0604020202020204" pitchFamily="34" charset="0"/>
              </a:rPr>
              <a:t> que causa a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doença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não</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concentrada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numa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única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área</a:t>
            </a:r>
            <a:r>
              <a:rPr lang="en-US" sz="1200" i="1" dirty="0">
                <a:effectLst/>
                <a:latin typeface="Arial" panose="020B0604020202020204" pitchFamily="34" charset="0"/>
                <a:ea typeface="Times New Roman" panose="02020603050405020304" pitchFamily="18" charset="0"/>
                <a:cs typeface="Arial" panose="020B0604020202020204" pitchFamily="34" charset="0"/>
              </a:rPr>
              <a:t>. Entre as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hipóteses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possíveis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contam</a:t>
            </a:r>
            <a:r>
              <a:rPr lang="en-US" sz="1200" i="1" dirty="0">
                <a:effectLst/>
                <a:latin typeface="Arial" panose="020B0604020202020204" pitchFamily="34" charset="0"/>
                <a:ea typeface="Times New Roman" panose="02020603050405020304" pitchFamily="18" charset="0"/>
                <a:cs typeface="Arial" panose="020B0604020202020204" pitchFamily="34" charset="0"/>
              </a:rPr>
              <a:t>-se a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exposição</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através</a:t>
            </a:r>
            <a:r>
              <a:rPr lang="en-US" sz="1200" i="1" dirty="0">
                <a:effectLst/>
                <a:latin typeface="Arial" panose="020B0604020202020204" pitchFamily="34" charset="0"/>
                <a:ea typeface="Times New Roman" panose="02020603050405020304" pitchFamily="18" charset="0"/>
                <a:cs typeface="Arial" panose="020B0604020202020204" pitchFamily="34" charset="0"/>
              </a:rPr>
              <a:t> do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ventilação</a:t>
            </a:r>
            <a:r>
              <a:rPr lang="en-US" sz="1200" i="1" dirty="0">
                <a:effectLst/>
                <a:latin typeface="Arial" panose="020B0604020202020204" pitchFamily="34" charset="0"/>
                <a:ea typeface="Times New Roman" panose="02020603050405020304" pitchFamily="18" charset="0"/>
                <a:cs typeface="Arial" panose="020B0604020202020204" pitchFamily="34" charset="0"/>
              </a:rPr>
              <a:t>, a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rotação</a:t>
            </a:r>
            <a:r>
              <a:rPr lang="en-US" sz="1200"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posições</a:t>
            </a:r>
            <a:r>
              <a:rPr lang="en-US" sz="1200" i="1" dirty="0">
                <a:effectLst/>
                <a:latin typeface="Arial" panose="020B0604020202020204" pitchFamily="34" charset="0"/>
                <a:ea typeface="Times New Roman" panose="02020603050405020304" pitchFamily="18" charset="0"/>
                <a:cs typeface="Arial" panose="020B0604020202020204" pitchFamily="34" charset="0"/>
              </a:rPr>
              <a:t> dos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trabalhadores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toda</a:t>
            </a:r>
            <a:r>
              <a:rPr lang="en-US" sz="1200" i="1" dirty="0">
                <a:effectLst/>
                <a:latin typeface="Arial" panose="020B0604020202020204" pitchFamily="34" charset="0"/>
                <a:ea typeface="Times New Roman" panose="02020603050405020304" pitchFamily="18" charset="0"/>
                <a:cs typeface="Arial" panose="020B0604020202020204" pitchFamily="34" charset="0"/>
              </a:rPr>
              <a:t> a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instalação</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exposição</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organismos</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da Brucella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durante</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qualquer</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procedimento</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de abate e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processamento</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de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uma</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a:t>
            </a:r>
            <a:r>
              <a:rPr lang="en-US" sz="1200" i="1" baseline="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carcaça</a:t>
            </a:r>
            <a:r>
              <a:rPr lang="en-US" sz="1200" i="1" baseline="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a:t>
            </a:r>
            <a:endParaRPr lang="fr-FR" sz="1200" i="1" dirty="0">
              <a:effectLst/>
              <a:latin typeface="Arial" panose="020B0604020202020204" pitchFamily="34" charset="0"/>
              <a:ea typeface="Times New Roman" panose="02020603050405020304" pitchFamily="18" charset="0"/>
              <a:cs typeface="Arial" panose="020B0604020202020204" pitchFamily="34" charset="0"/>
            </a:endParaRPr>
          </a:p>
          <a:p>
            <a:endParaRPr lang="fr-FR" dirty="0">
              <a:latin typeface="Arial  "/>
            </a:endParaRPr>
          </a:p>
        </p:txBody>
      </p:sp>
      <p:sp>
        <p:nvSpPr>
          <p:cNvPr id="4" name="Slide Number Placeholder 3"/>
          <p:cNvSpPr>
            <a:spLocks noGrp="1"/>
          </p:cNvSpPr>
          <p:nvPr>
            <p:ph type="sldNum" sz="quarter" idx="5"/>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F56037-6788-433A-A7B1-BC071E3268D5}" type="slidenum">
              <a:rPr kumimoji="0" lang="en-US" altLang="en-US" sz="1800" b="0" i="0" u="none" strike="noStrike" kern="1200" cap="none" spc="0" normalizeH="0" baseline="0" noProof="0" smtClean="0">
                <a:ln>
                  <a:noFill/>
                </a:ln>
                <a:solidFill>
                  <a:srgbClr val="000000"/>
                </a:solidFill>
                <a:effectLst/>
                <a:uLnTx/>
                <a:uFillTx/>
                <a:latin typeface="Arial  "/>
                <a:ea typeface="+mn-ea"/>
                <a:cs typeface="+mn-cs"/>
              </a:rPr>
              <a:t>18</a:t>
            </a:fld>
            <a:endParaRPr kumimoji="0" lang="en-US" altLang="en-US"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9057417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u="sng" dirty="0">
              <a:effectLst/>
              <a:latin typeface="Arial" panose="020B0604020202020204" pitchFamily="34" charset="0"/>
              <a:cs typeface="Arial" panose="020B0604020202020204" pitchFamily="34" charset="0"/>
            </a:endParaRPr>
          </a:p>
          <a:p>
            <a:pPr marL="0" marR="0">
              <a:spcBef>
                <a:spcPts val="1200"/>
              </a:spcBef>
              <a:spcAft>
                <a:spcPts val="600"/>
              </a:spcAft>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Ao considerar as caraterísticas a nível da pessoa, fazer perguntas como:</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Que grupo(s), por idade, sexo, profissão e outros factores de identificação, tem(têm) as taxas mais elevadas de doença? </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Para os animais, idade, sexo, espécie, raça?</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As pessoas doentes num surto têm profissões semelhantes ou trabalham na mesma fábrica ou no mesmo tipo de emprego?</a:t>
            </a:r>
            <a:endParaRPr lang="en-US" sz="1200" dirty="0">
              <a:latin typeface="Arial" panose="020B0604020202020204" pitchFamily="34" charset="0"/>
              <a:cs typeface="Arial" panose="020B0604020202020204" pitchFamily="34" charset="0"/>
            </a:endParaRPr>
          </a:p>
          <a:p>
            <a:endParaRPr lang="fr-FR" dirty="0">
              <a:latin typeface="Arial  "/>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1" u="sng" dirty="0">
                <a:latin typeface="Arial" panose="020B0604020202020204" pitchFamily="34" charset="0"/>
                <a:cs typeface="Arial" panose="020B0604020202020204" pitchFamily="34" charset="0"/>
              </a:rPr>
              <a:t>Digamos</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que, neste exemplo, a maioria dos casos ocorre em jovens do sexo masculino. Assim, deve </a:t>
            </a:r>
            <a:r>
              <a:rPr lang="en-US" sz="1200" dirty="0" err="1">
                <a:latin typeface="Arial" panose="020B0604020202020204" pitchFamily="34" charset="0"/>
                <a:ea typeface="Times New Roman"/>
                <a:cs typeface="Arial" panose="020B0604020202020204" pitchFamily="34" charset="0"/>
                <a:sym typeface="Times New Roman"/>
              </a:rPr>
              <a:t>analisar</a:t>
            </a:r>
            <a:r>
              <a:rPr lang="en-US" sz="1200" dirty="0">
                <a:latin typeface="Arial" panose="020B0604020202020204" pitchFamily="34" charset="0"/>
                <a:ea typeface="Times New Roman"/>
                <a:cs typeface="Arial" panose="020B0604020202020204" pitchFamily="34" charset="0"/>
                <a:sym typeface="Times New Roman"/>
              </a:rPr>
              <a:t> as exposições que afectam principalmente os jovens do sexo masculino. Mas observe também os casos anómalos. O que é que as 3 mulheres têm em comum com os 48 homens? </a:t>
            </a:r>
          </a:p>
          <a:p>
            <a:endParaRPr lang="fr-FR" dirty="0">
              <a:latin typeface="Arial  "/>
            </a:endParaRPr>
          </a:p>
        </p:txBody>
      </p:sp>
      <p:sp>
        <p:nvSpPr>
          <p:cNvPr id="4" name="Slide Number Placeholder 3"/>
          <p:cNvSpPr>
            <a:spLocks noGrp="1"/>
          </p:cNvSpPr>
          <p:nvPr>
            <p:ph type="sldNum" sz="quarter" idx="5"/>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F5F56037-6788-433A-A7B1-BC071E3268D5}" type="slidenum">
              <a:rPr kumimoji="0" lang="en-US" altLang="en-US" sz="1800" b="0" i="0" u="none" strike="noStrike" kern="1200" cap="none" spc="0" normalizeH="0" baseline="0" noProof="0" smtClean="0">
                <a:ln>
                  <a:noFill/>
                </a:ln>
                <a:solidFill>
                  <a:srgbClr val="000000"/>
                </a:solidFill>
                <a:effectLst/>
                <a:uLnTx/>
                <a:uFillTx/>
                <a:latin typeface="Arial  "/>
                <a:ea typeface="+mn-ea"/>
                <a:cs typeface="+mn-cs"/>
              </a:rPr>
              <a:t>19</a:t>
            </a:fld>
            <a:endParaRPr kumimoji="0" lang="en-US" altLang="en-US"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22522939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en-US" b="1" dirty="0">
                <a:latin typeface="Arial" panose="020B0604020202020204" pitchFamily="34" charset="0"/>
                <a:cs typeface="Arial" panose="020B0604020202020204" pitchFamily="34" charset="0"/>
              </a:rPr>
              <a:t>Notas do instrutor:</a:t>
            </a:r>
            <a:endParaRPr lang="en-US" dirty="0">
              <a:latin typeface="Arial" panose="020B0604020202020204" pitchFamily="34" charset="0"/>
              <a:cs typeface="Arial" panose="020B0604020202020204" pitchFamily="34" charset="0"/>
            </a:endParaRPr>
          </a:p>
          <a:p>
            <a:pPr marL="0" marR="0" lvl="0" indent="0" algn="l" rtl="0">
              <a:lnSpc>
                <a:spcPct val="100000"/>
              </a:lnSpc>
              <a:spcBef>
                <a:spcPts val="0"/>
              </a:spcBef>
              <a:spcAft>
                <a:spcPts val="0"/>
              </a:spcAft>
              <a:buClr>
                <a:schemeClr val="dk1"/>
              </a:buClr>
              <a:buSzPts val="1200"/>
              <a:buFont typeface="Calibri"/>
              <a:buNone/>
            </a:pPr>
            <a:endParaRPr lang="en-US" b="1"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b="1" u="sng" dirty="0">
                <a:latin typeface="Arial" panose="020B0604020202020204" pitchFamily="34" charset="0"/>
                <a:cs typeface="Arial" panose="020B0604020202020204" pitchFamily="34" charset="0"/>
              </a:rPr>
              <a:t>Nota:</a:t>
            </a:r>
            <a:r>
              <a:rPr lang="en-US" b="1" u="none" dirty="0">
                <a:latin typeface="Arial" panose="020B0604020202020204" pitchFamily="34" charset="0"/>
                <a:cs typeface="Arial" panose="020B0604020202020204" pitchFamily="34" charset="0"/>
              </a:rPr>
              <a:t> </a:t>
            </a:r>
            <a:r>
              <a:rPr lang="en-US" sz="1200" b="0" dirty="0">
                <a:latin typeface="Arial" panose="020B0604020202020204" pitchFamily="34" charset="0"/>
                <a:ea typeface="Calibri"/>
                <a:cs typeface="Arial" panose="020B0604020202020204" pitchFamily="34" charset="0"/>
                <a:sym typeface="Calibri"/>
              </a:rPr>
              <a:t>Como lembrete</a:t>
            </a:r>
            <a:r>
              <a:rPr lang="en-US" b="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verá ícones utilizados nas apresentações do FETP Frontline. Estes ícones destinam-se a servir de sinais para si, sendo que cada ícone tem como objetivo ajudá-lo a navegar pelo conteúdo e a saber o que o espera.</a:t>
            </a:r>
          </a:p>
          <a:p>
            <a:endParaRPr lang="en-US" dirty="0"/>
          </a:p>
        </p:txBody>
      </p:sp>
      <p:sp>
        <p:nvSpPr>
          <p:cNvPr id="4" name="Slide Number Placeholder 3"/>
          <p:cNvSpPr>
            <a:spLocks noGrp="1"/>
          </p:cNvSpPr>
          <p:nvPr>
            <p:ph type="sldNum" sz="quarter" idx="5"/>
          </p:nvPr>
        </p:nvSpPr>
        <p:spPr/>
        <p:txBody>
          <a:bodyPr/>
          <a:lstStyle/>
          <a:p>
            <a:fld id="{58DF1DAF-AC32-48B7-974A-988BFCD470FE}" type="slidenum">
              <a:rPr lang="en-US" smtClean="0"/>
              <a:t>2</a:t>
            </a:fld>
            <a:endParaRPr lang="en-US"/>
          </a:p>
        </p:txBody>
      </p:sp>
    </p:spTree>
    <p:extLst>
      <p:ext uri="{BB962C8B-B14F-4D97-AF65-F5344CB8AC3E}">
        <p14:creationId xmlns:p14="http://schemas.microsoft.com/office/powerpoint/2010/main" val="34515108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2"/>
        <p:cNvGrpSpPr/>
        <p:nvPr/>
      </p:nvGrpSpPr>
      <p:grpSpPr>
        <a:xfrm>
          <a:off x="0" y="0"/>
          <a:ext cx="0" cy="0"/>
          <a:chOff x="0" y="0"/>
          <a:chExt cx="0" cy="0"/>
        </a:xfrm>
      </p:grpSpPr>
      <p:sp>
        <p:nvSpPr>
          <p:cNvPr id="533" name="Google Shape;533;p1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4" name="Google Shape;534;p1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valores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atípicos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fornecer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pistas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importantes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possível</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exposição</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está</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causar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doença</a:t>
            </a:r>
            <a:r>
              <a:rPr lang="en-US" sz="1200" dirty="0">
                <a:latin typeface="Arial" panose="020B0604020202020204" pitchFamily="34" charset="0"/>
                <a:ea typeface="Times New Roman"/>
                <a:cs typeface="Arial" panose="020B0604020202020204" pitchFamily="34" charset="0"/>
                <a:sym typeface="Times New Roman"/>
              </a:rPr>
              <a:t>. Examine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valores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atípicos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por</a:t>
            </a:r>
            <a:r>
              <a:rPr lang="en-US" sz="1200" dirty="0">
                <a:latin typeface="Arial" panose="020B0604020202020204" pitchFamily="34" charset="0"/>
                <a:ea typeface="Times New Roman"/>
                <a:cs typeface="Arial" panose="020B0604020202020204" pitchFamily="34" charset="0"/>
                <a:sym typeface="Times New Roman"/>
              </a:rPr>
              <a:t> hora, local e </a:t>
            </a:r>
            <a:r>
              <a:rPr lang="en-US" sz="1200" dirty="0" err="1">
                <a:latin typeface="Arial" panose="020B0604020202020204" pitchFamily="34" charset="0"/>
                <a:ea typeface="Times New Roman"/>
                <a:cs typeface="Arial" panose="020B0604020202020204" pitchFamily="34" charset="0"/>
                <a:sym typeface="Times New Roman"/>
              </a:rPr>
              <a:t>pessoa</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faça</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seguintes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perguntas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Clr>
                <a:schemeClr val="dk1"/>
              </a:buClr>
              <a:buSzPts val="1800"/>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Por tempo</a:t>
            </a:r>
            <a:r>
              <a:rPr lang="en-US" sz="1200" dirty="0">
                <a:latin typeface="Arial" panose="020B0604020202020204" pitchFamily="34" charset="0"/>
                <a:ea typeface="Times New Roman"/>
                <a:cs typeface="Arial" panose="020B0604020202020204" pitchFamily="34" charset="0"/>
                <a:sym typeface="Times New Roman"/>
              </a:rPr>
              <a:t>:</a:t>
            </a:r>
          </a:p>
          <a:p>
            <a:pPr marL="1085850" marR="0" lvl="2" indent="-171450" algn="l" rtl="0">
              <a:lnSpc>
                <a:spcPct val="115000"/>
              </a:lnSpc>
              <a:spcBef>
                <a:spcPts val="1200"/>
              </a:spcBef>
              <a:spcAft>
                <a:spcPts val="0"/>
              </a:spcAft>
              <a:buClr>
                <a:schemeClr val="dk1"/>
              </a:buClr>
              <a:buSzPts val="1800"/>
              <a:buFont typeface="Arial" panose="020B0604020202020204" pitchFamily="34" charset="0"/>
              <a:buChar char="•"/>
            </a:pPr>
            <a:r>
              <a:rPr lang="en-US" sz="1200" dirty="0">
                <a:latin typeface="Arial" panose="020B0604020202020204" pitchFamily="34" charset="0"/>
                <a:ea typeface="Times New Roman"/>
                <a:cs typeface="Arial" panose="020B0604020202020204" pitchFamily="34" charset="0"/>
                <a:sym typeface="Times New Roman"/>
              </a:rPr>
              <a:t>Data/hora do </a:t>
            </a:r>
            <a:r>
              <a:rPr lang="en-US" sz="1200" dirty="0" err="1">
                <a:latin typeface="Arial" panose="020B0604020202020204" pitchFamily="34" charset="0"/>
                <a:ea typeface="Times New Roman"/>
                <a:cs typeface="Arial" panose="020B0604020202020204" pitchFamily="34" charset="0"/>
                <a:sym typeface="Times New Roman"/>
              </a:rPr>
              <a:t>início</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sintomas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precoce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Tardio</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exposição</a:t>
            </a:r>
            <a:r>
              <a:rPr lang="en-US" sz="1200" dirty="0">
                <a:latin typeface="Arial" panose="020B0604020202020204" pitchFamily="34" charset="0"/>
                <a:ea typeface="Times New Roman"/>
                <a:cs typeface="Arial" panose="020B0604020202020204" pitchFamily="34" charset="0"/>
                <a:sym typeface="Times New Roman"/>
              </a:rPr>
              <a:t> é que </a:t>
            </a:r>
            <a:r>
              <a:rPr lang="en-US" sz="1200" dirty="0" err="1">
                <a:latin typeface="Arial" panose="020B0604020202020204" pitchFamily="34" charset="0"/>
                <a:ea typeface="Times New Roman"/>
                <a:cs typeface="Arial" panose="020B0604020202020204" pitchFamily="34" charset="0"/>
                <a:sym typeface="Times New Roman"/>
              </a:rPr>
              <a:t>esse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doente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teve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comum</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outros, mas </a:t>
            </a:r>
            <a:r>
              <a:rPr lang="en-US" sz="1200" dirty="0" err="1">
                <a:latin typeface="Arial" panose="020B0604020202020204" pitchFamily="34" charset="0"/>
                <a:ea typeface="Times New Roman"/>
                <a:cs typeface="Arial" panose="020B0604020202020204" pitchFamily="34" charset="0"/>
                <a:sym typeface="Times New Roman"/>
              </a:rPr>
              <a:t>talvez</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altura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diferente</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Clr>
                <a:schemeClr val="dk1"/>
              </a:buClr>
              <a:buSzPts val="1800"/>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Por local:</a:t>
            </a:r>
          </a:p>
          <a:p>
            <a:pPr marL="1085850" marR="0" lvl="2" indent="-171450" algn="l" rtl="0">
              <a:lnSpc>
                <a:spcPct val="115000"/>
              </a:lnSpc>
              <a:spcBef>
                <a:spcPts val="1200"/>
              </a:spcBef>
              <a:spcAft>
                <a:spcPts val="0"/>
              </a:spcAft>
              <a:buClr>
                <a:schemeClr val="dk1"/>
              </a:buClr>
              <a:buSzPts val="1800"/>
              <a:buFont typeface="Arial" panose="020B0604020202020204" pitchFamily="34" charset="0"/>
              <a:buChar char="•"/>
            </a:pPr>
            <a:r>
              <a:rPr lang="en-US" sz="1200" dirty="0" err="1">
                <a:latin typeface="Arial" panose="020B0604020202020204" pitchFamily="34" charset="0"/>
                <a:ea typeface="Times New Roman"/>
                <a:cs typeface="Arial" panose="020B0604020202020204" pitchFamily="34" charset="0"/>
                <a:sym typeface="Times New Roman"/>
              </a:rPr>
              <a:t>Visitante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residente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Normalmente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tem</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número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limitado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exposições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clarificar</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possibilidades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Clr>
                <a:schemeClr val="dk1"/>
              </a:buClr>
              <a:buSzPts val="1800"/>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Por </a:t>
            </a:r>
            <a:r>
              <a:rPr lang="en-US" sz="1200" b="1" i="1" dirty="0" err="1">
                <a:latin typeface="Arial" panose="020B0604020202020204" pitchFamily="34" charset="0"/>
                <a:ea typeface="Times New Roman"/>
                <a:cs typeface="Arial" panose="020B0604020202020204" pitchFamily="34" charset="0"/>
                <a:sym typeface="Times New Roman"/>
              </a:rPr>
              <a:t>pessoa</a:t>
            </a:r>
            <a:r>
              <a:rPr lang="en-US" sz="1200" b="1" i="1" dirty="0">
                <a:latin typeface="Arial" panose="020B0604020202020204" pitchFamily="34" charset="0"/>
                <a:ea typeface="Times New Roman"/>
                <a:cs typeface="Arial" panose="020B0604020202020204" pitchFamily="34" charset="0"/>
                <a:sym typeface="Times New Roman"/>
              </a:rPr>
              <a:t>:</a:t>
            </a:r>
            <a:endParaRPr lang="en-US" sz="1200" dirty="0">
              <a:latin typeface="Arial" panose="020B0604020202020204" pitchFamily="34" charset="0"/>
              <a:ea typeface="Times New Roman"/>
              <a:cs typeface="Arial" panose="020B0604020202020204" pitchFamily="34" charset="0"/>
              <a:sym typeface="Times New Roman"/>
            </a:endParaRPr>
          </a:p>
          <a:p>
            <a:pPr marL="1085850" marR="0" lvl="2" indent="-171450" algn="l" rtl="0">
              <a:lnSpc>
                <a:spcPct val="115000"/>
              </a:lnSpc>
              <a:spcBef>
                <a:spcPts val="1200"/>
              </a:spcBef>
              <a:spcAft>
                <a:spcPts val="0"/>
              </a:spcAft>
              <a:buClr>
                <a:schemeClr val="dk1"/>
              </a:buClr>
              <a:buSzPts val="1800"/>
              <a:buFont typeface="Arial" panose="020B0604020202020204" pitchFamily="34" charset="0"/>
              <a:buChar char="•"/>
            </a:pPr>
            <a:r>
              <a:rPr lang="en-US" sz="1200" dirty="0">
                <a:latin typeface="Arial" panose="020B0604020202020204" pitchFamily="34" charset="0"/>
                <a:ea typeface="Times New Roman"/>
                <a:cs typeface="Arial" panose="020B0604020202020204" pitchFamily="34" charset="0"/>
                <a:sym typeface="Times New Roman"/>
              </a:rPr>
              <a:t>Mais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vez</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exposição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teve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esse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doente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que é </a:t>
            </a:r>
            <a:r>
              <a:rPr lang="en-US" sz="1200" dirty="0" err="1">
                <a:latin typeface="Arial" panose="020B0604020202020204" pitchFamily="34" charset="0"/>
                <a:ea typeface="Times New Roman"/>
                <a:cs typeface="Arial" panose="020B0604020202020204" pitchFamily="34" charset="0"/>
                <a:sym typeface="Times New Roman"/>
              </a:rPr>
              <a:t>diferente</a:t>
            </a:r>
            <a:r>
              <a:rPr lang="en-US" sz="1200" dirty="0">
                <a:latin typeface="Arial" panose="020B0604020202020204" pitchFamily="34" charset="0"/>
                <a:ea typeface="Times New Roman"/>
                <a:cs typeface="Arial" panose="020B0604020202020204" pitchFamily="34" charset="0"/>
                <a:sym typeface="Times New Roman"/>
              </a:rPr>
              <a:t> dos outros pela </a:t>
            </a:r>
            <a:r>
              <a:rPr lang="en-US" sz="1200" dirty="0" err="1">
                <a:latin typeface="Arial" panose="020B0604020202020204" pitchFamily="34" charset="0"/>
                <a:ea typeface="Times New Roman"/>
                <a:cs typeface="Arial" panose="020B0604020202020204" pitchFamily="34" charset="0"/>
                <a:sym typeface="Times New Roman"/>
              </a:rPr>
              <a:t>idade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género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profissão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comum</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outros </a:t>
            </a:r>
            <a:r>
              <a:rPr lang="en-US" sz="1200" dirty="0" err="1">
                <a:latin typeface="Arial" panose="020B0604020202020204" pitchFamily="34" charset="0"/>
                <a:ea typeface="Times New Roman"/>
                <a:cs typeface="Arial" panose="020B0604020202020204" pitchFamily="34" charset="0"/>
                <a:sym typeface="Times New Roman"/>
              </a:rPr>
              <a:t>doentes</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Um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isolado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apenas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exposição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comum</a:t>
            </a:r>
            <a:r>
              <a:rPr lang="en-US" sz="1200" dirty="0">
                <a:latin typeface="Arial" panose="020B0604020202020204" pitchFamily="34" charset="0"/>
                <a:ea typeface="Times New Roman"/>
                <a:cs typeface="Arial" panose="020B0604020202020204" pitchFamily="34" charset="0"/>
                <a:sym typeface="Times New Roman"/>
              </a:rPr>
              <a:t> com a </a:t>
            </a:r>
            <a:r>
              <a:rPr lang="en-US" sz="1200" dirty="0" err="1">
                <a:latin typeface="Arial" panose="020B0604020202020204" pitchFamily="34" charset="0"/>
                <a:ea typeface="Times New Roman"/>
                <a:cs typeface="Arial" panose="020B0604020202020204" pitchFamily="34" charset="0"/>
                <a:sym typeface="Times New Roman"/>
              </a:rPr>
              <a:t>maioria</a:t>
            </a:r>
            <a:r>
              <a:rPr lang="en-US" sz="1200" dirty="0">
                <a:latin typeface="Arial" panose="020B0604020202020204" pitchFamily="34" charset="0"/>
                <a:ea typeface="Times New Roman"/>
                <a:cs typeface="Arial" panose="020B0604020202020204" pitchFamily="34" charset="0"/>
                <a:sym typeface="Times New Roman"/>
              </a:rPr>
              <a:t> dos outros </a:t>
            </a:r>
            <a:r>
              <a:rPr lang="en-US" sz="1200" dirty="0" err="1">
                <a:latin typeface="Arial" panose="020B0604020202020204" pitchFamily="34" charset="0"/>
                <a:ea typeface="Times New Roman"/>
                <a:cs typeface="Arial" panose="020B0604020202020204" pitchFamily="34" charset="0"/>
                <a:sym typeface="Times New Roman"/>
              </a:rPr>
              <a:t>casos</a:t>
            </a:r>
            <a:r>
              <a:rPr lang="en-US" sz="1200" dirty="0">
                <a:latin typeface="Arial" panose="020B0604020202020204" pitchFamily="34" charset="0"/>
                <a:ea typeface="Times New Roman"/>
                <a:cs typeface="Arial" panose="020B0604020202020204" pitchFamily="34" charset="0"/>
                <a:sym typeface="Times New Roman"/>
              </a:rPr>
              <a:t>.  </a:t>
            </a:r>
            <a:r>
              <a:rPr lang="en-US" sz="1200" i="1" u="sng" dirty="0">
                <a:latin typeface="Arial" panose="020B0604020202020204" pitchFamily="34" charset="0"/>
                <a:ea typeface="Times New Roman"/>
                <a:cs typeface="Arial" panose="020B0604020202020204" pitchFamily="34" charset="0"/>
                <a:sym typeface="Times New Roman"/>
              </a:rPr>
              <a:t>Por </a:t>
            </a:r>
            <a:r>
              <a:rPr lang="en-US" sz="1200" i="1" u="sng" dirty="0" err="1">
                <a:latin typeface="Arial" panose="020B0604020202020204" pitchFamily="34" charset="0"/>
                <a:ea typeface="Times New Roman"/>
                <a:cs typeface="Arial" panose="020B0604020202020204" pitchFamily="34" charset="0"/>
                <a:sym typeface="Times New Roman"/>
              </a:rPr>
              <a:t>exemplo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Considere</a:t>
            </a:r>
            <a:r>
              <a:rPr lang="en-US" sz="1200" i="1" dirty="0">
                <a:latin typeface="Arial" panose="020B0604020202020204" pitchFamily="34" charset="0"/>
                <a:ea typeface="Times New Roman"/>
                <a:cs typeface="Arial" panose="020B0604020202020204" pitchFamily="34" charset="0"/>
                <a:sym typeface="Times New Roman"/>
              </a:rPr>
              <a:t> um </a:t>
            </a:r>
            <a:r>
              <a:rPr lang="en-US" sz="1200" i="1" dirty="0" err="1">
                <a:latin typeface="Arial" panose="020B0604020202020204" pitchFamily="34" charset="0"/>
                <a:ea typeface="Times New Roman"/>
                <a:cs typeface="Arial" panose="020B0604020202020204" pitchFamily="34" charset="0"/>
                <a:sym typeface="Times New Roman"/>
              </a:rPr>
              <a:t>surto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em</a:t>
            </a:r>
            <a:r>
              <a:rPr lang="en-US" sz="1200" i="1" dirty="0">
                <a:latin typeface="Arial" panose="020B0604020202020204" pitchFamily="34" charset="0"/>
                <a:ea typeface="Times New Roman"/>
                <a:cs typeface="Arial" panose="020B0604020202020204" pitchFamily="34" charset="0"/>
                <a:sym typeface="Times New Roman"/>
              </a:rPr>
              <a:t> que </a:t>
            </a:r>
            <a:r>
              <a:rPr lang="en-US" sz="1200" i="1" dirty="0" err="1">
                <a:latin typeface="Arial" panose="020B0604020202020204" pitchFamily="34" charset="0"/>
                <a:ea typeface="Times New Roman"/>
                <a:cs typeface="Arial" panose="020B0604020202020204" pitchFamily="34" charset="0"/>
                <a:sym typeface="Times New Roman"/>
              </a:rPr>
              <a:t>todos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casos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foram</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em</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homens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exceto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numa</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mulher</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Entreviste</a:t>
            </a:r>
            <a:r>
              <a:rPr lang="en-US" sz="1200" i="1" dirty="0">
                <a:latin typeface="Arial" panose="020B0604020202020204" pitchFamily="34" charset="0"/>
                <a:ea typeface="Times New Roman"/>
                <a:cs typeface="Arial" panose="020B0604020202020204" pitchFamily="34" charset="0"/>
                <a:sym typeface="Times New Roman"/>
              </a:rPr>
              <a:t> a </a:t>
            </a:r>
            <a:r>
              <a:rPr lang="en-US" sz="1200" i="1" dirty="0" err="1">
                <a:latin typeface="Arial" panose="020B0604020202020204" pitchFamily="34" charset="0"/>
                <a:ea typeface="Times New Roman"/>
                <a:cs typeface="Arial" panose="020B0604020202020204" pitchFamily="34" charset="0"/>
                <a:sym typeface="Times New Roman"/>
              </a:rPr>
              <a:t>mulher</a:t>
            </a:r>
            <a:r>
              <a:rPr lang="en-US" sz="1200" i="1" dirty="0">
                <a:latin typeface="Arial" panose="020B0604020202020204" pitchFamily="34" charset="0"/>
                <a:ea typeface="Times New Roman"/>
                <a:cs typeface="Arial" panose="020B0604020202020204" pitchFamily="34" charset="0"/>
                <a:sym typeface="Times New Roman"/>
              </a:rPr>
              <a:t> e </a:t>
            </a:r>
            <a:r>
              <a:rPr lang="en-US" sz="1200" i="1" dirty="0" err="1">
                <a:latin typeface="Arial" panose="020B0604020202020204" pitchFamily="34" charset="0"/>
                <a:ea typeface="Times New Roman"/>
                <a:cs typeface="Arial" panose="020B0604020202020204" pitchFamily="34" charset="0"/>
                <a:sym typeface="Times New Roman"/>
              </a:rPr>
              <a:t>descubra</a:t>
            </a:r>
            <a:r>
              <a:rPr lang="en-US" sz="1200" i="1" dirty="0">
                <a:latin typeface="Arial" panose="020B0604020202020204" pitchFamily="34" charset="0"/>
                <a:ea typeface="Times New Roman"/>
                <a:cs typeface="Arial" panose="020B0604020202020204" pitchFamily="34" charset="0"/>
                <a:sym typeface="Times New Roman"/>
              </a:rPr>
              <a:t> que </a:t>
            </a:r>
            <a:r>
              <a:rPr lang="en-US" sz="1200" i="1" dirty="0" err="1">
                <a:latin typeface="Arial" panose="020B0604020202020204" pitchFamily="34" charset="0"/>
                <a:ea typeface="Times New Roman"/>
                <a:cs typeface="Arial" panose="020B0604020202020204" pitchFamily="34" charset="0"/>
                <a:sym typeface="Times New Roman"/>
              </a:rPr>
              <a:t>exposição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ela</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pode</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ter</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tido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em</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comum</a:t>
            </a:r>
            <a:r>
              <a:rPr lang="en-US" sz="1200" i="1" dirty="0">
                <a:latin typeface="Arial" panose="020B0604020202020204" pitchFamily="34" charset="0"/>
                <a:ea typeface="Times New Roman"/>
                <a:cs typeface="Arial" panose="020B0604020202020204" pitchFamily="34" charset="0"/>
                <a:sym typeface="Times New Roman"/>
              </a:rPr>
              <a:t> com </a:t>
            </a:r>
            <a:r>
              <a:rPr lang="en-US" sz="1200" i="1" dirty="0" err="1">
                <a:latin typeface="Arial" panose="020B0604020202020204" pitchFamily="34" charset="0"/>
                <a:ea typeface="Times New Roman"/>
                <a:cs typeface="Arial" panose="020B0604020202020204" pitchFamily="34" charset="0"/>
                <a:sym typeface="Times New Roman"/>
              </a:rPr>
              <a:t>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homens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particularmente</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uma</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exposição</a:t>
            </a:r>
            <a:r>
              <a:rPr lang="en-US" sz="1200" i="1" dirty="0">
                <a:latin typeface="Arial" panose="020B0604020202020204" pitchFamily="34" charset="0"/>
                <a:ea typeface="Times New Roman"/>
                <a:cs typeface="Arial" panose="020B0604020202020204" pitchFamily="34" charset="0"/>
                <a:sym typeface="Times New Roman"/>
              </a:rPr>
              <a:t> que as </a:t>
            </a:r>
            <a:r>
              <a:rPr lang="en-US" sz="1200" i="1" dirty="0" err="1">
                <a:latin typeface="Arial" panose="020B0604020202020204" pitchFamily="34" charset="0"/>
                <a:ea typeface="Times New Roman"/>
                <a:cs typeface="Arial" panose="020B0604020202020204" pitchFamily="34" charset="0"/>
                <a:sym typeface="Times New Roman"/>
              </a:rPr>
              <a:t>outras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mulheres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não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tiveram</a:t>
            </a:r>
            <a:r>
              <a:rPr lang="en-US" sz="1200" i="1" dirty="0">
                <a:latin typeface="Arial" panose="020B0604020202020204" pitchFamily="34" charset="0"/>
                <a:ea typeface="Times New Roman"/>
                <a:cs typeface="Arial" panose="020B0604020202020204" pitchFamily="34" charset="0"/>
                <a:sym typeface="Times New Roman"/>
              </a:rPr>
              <a:t>.</a:t>
            </a:r>
            <a:endParaRPr sz="1200"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535" name="Google Shape;535;p1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9"/>
        <p:cNvGrpSpPr/>
        <p:nvPr/>
      </p:nvGrpSpPr>
      <p:grpSpPr>
        <a:xfrm>
          <a:off x="0" y="0"/>
          <a:ext cx="0" cy="0"/>
          <a:chOff x="0" y="0"/>
          <a:chExt cx="0" cy="0"/>
        </a:xfrm>
      </p:grpSpPr>
      <p:sp>
        <p:nvSpPr>
          <p:cNvPr id="540" name="Google Shape;540;p1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1" name="Google Shape;541;p1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dirty="0">
                <a:latin typeface="Arial" panose="020B0604020202020204" pitchFamily="34" charset="0"/>
                <a:ea typeface="Times New Roman"/>
                <a:cs typeface="Arial" panose="020B0604020202020204" pitchFamily="34" charset="0"/>
                <a:sym typeface="Times New Roman"/>
              </a:rPr>
              <a:t> Esta curva epi é de um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gastroenterite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causado</a:t>
            </a:r>
            <a:r>
              <a:rPr lang="en-US" sz="1200" dirty="0">
                <a:latin typeface="Arial" panose="020B0604020202020204" pitchFamily="34" charset="0"/>
                <a:ea typeface="Times New Roman"/>
                <a:cs typeface="Arial" panose="020B0604020202020204" pitchFamily="34" charset="0"/>
                <a:sym typeface="Times New Roman"/>
              </a:rPr>
              <a:t> pela </a:t>
            </a:r>
            <a:r>
              <a:rPr lang="en-US" sz="1200" dirty="0" err="1">
                <a:latin typeface="Arial" panose="020B0604020202020204" pitchFamily="34" charset="0"/>
                <a:ea typeface="Times New Roman"/>
                <a:cs typeface="Arial" panose="020B0604020202020204" pitchFamily="34" charset="0"/>
                <a:sym typeface="Times New Roman"/>
              </a:rPr>
              <a:t>bactéria</a:t>
            </a:r>
            <a:r>
              <a:rPr lang="en-US" sz="1200" dirty="0">
                <a:latin typeface="Arial" panose="020B0604020202020204" pitchFamily="34" charset="0"/>
                <a:ea typeface="Times New Roman"/>
                <a:cs typeface="Arial" panose="020B0604020202020204" pitchFamily="34" charset="0"/>
                <a:sym typeface="Times New Roman"/>
              </a:rPr>
              <a:t> </a:t>
            </a:r>
            <a:r>
              <a:rPr lang="en-US" sz="1200" i="1" dirty="0">
                <a:latin typeface="Arial" panose="020B0604020202020204" pitchFamily="34" charset="0"/>
                <a:ea typeface="Times New Roman"/>
                <a:cs typeface="Arial" panose="020B0604020202020204" pitchFamily="34" charset="0"/>
                <a:sym typeface="Times New Roman"/>
              </a:rPr>
              <a:t>Staphylococcus aureus</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ocorreu</a:t>
            </a:r>
            <a:r>
              <a:rPr lang="en-US" sz="1200" dirty="0">
                <a:latin typeface="Arial" panose="020B0604020202020204" pitchFamily="34" charset="0"/>
                <a:ea typeface="Times New Roman"/>
                <a:cs typeface="Arial" panose="020B0604020202020204" pitchFamily="34" charset="0"/>
                <a:sym typeface="Times New Roman"/>
              </a:rPr>
              <a:t> entre um </a:t>
            </a:r>
            <a:r>
              <a:rPr lang="en-US" sz="1200" dirty="0" err="1">
                <a:latin typeface="Arial" panose="020B0604020202020204" pitchFamily="34" charset="0"/>
                <a:ea typeface="Times New Roman"/>
                <a:cs typeface="Arial" panose="020B0604020202020204" pitchFamily="34" charset="0"/>
                <a:sym typeface="Times New Roman"/>
              </a:rPr>
              <a:t>grupo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cerca</a:t>
            </a:r>
            <a:r>
              <a:rPr lang="en-US" sz="1200" dirty="0">
                <a:latin typeface="Arial" panose="020B0604020202020204" pitchFamily="34" charset="0"/>
                <a:ea typeface="Times New Roman"/>
                <a:cs typeface="Arial" panose="020B0604020202020204" pitchFamily="34" charset="0"/>
                <a:sym typeface="Times New Roman"/>
              </a:rPr>
              <a:t> de 80 </a:t>
            </a:r>
            <a:r>
              <a:rPr lang="en-US" sz="1200" dirty="0" err="1">
                <a:latin typeface="Arial" panose="020B0604020202020204" pitchFamily="34" charset="0"/>
                <a:ea typeface="Times New Roman"/>
                <a:cs typeface="Arial" panose="020B0604020202020204" pitchFamily="34" charset="0"/>
                <a:sym typeface="Times New Roman"/>
              </a:rPr>
              <a:t>pessoas</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participaram</a:t>
            </a:r>
            <a:r>
              <a:rPr lang="en-US" sz="1200" dirty="0">
                <a:latin typeface="Arial" panose="020B0604020202020204" pitchFamily="34" charset="0"/>
                <a:ea typeface="Times New Roman"/>
                <a:cs typeface="Arial" panose="020B0604020202020204" pitchFamily="34" charset="0"/>
                <a:sym typeface="Times New Roman"/>
              </a:rPr>
              <a:t> num festival e </a:t>
            </a:r>
            <a:r>
              <a:rPr lang="en-US" sz="1200" dirty="0" err="1">
                <a:latin typeface="Arial" panose="020B0604020202020204" pitchFamily="34" charset="0"/>
                <a:ea typeface="Times New Roman"/>
                <a:cs typeface="Arial" panose="020B0604020202020204" pitchFamily="34" charset="0"/>
                <a:sym typeface="Times New Roman"/>
              </a:rPr>
              <a:t>partilharam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refeição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noite</a:t>
            </a:r>
            <a:r>
              <a:rPr lang="en-US" sz="1200" dirty="0">
                <a:latin typeface="Arial" panose="020B0604020202020204" pitchFamily="34" charset="0"/>
                <a:ea typeface="Times New Roman"/>
                <a:cs typeface="Arial" panose="020B0604020202020204" pitchFamily="34" charset="0"/>
                <a:sym typeface="Times New Roman"/>
              </a:rPr>
              <a:t> de 18 de Abril. Entre as </a:t>
            </a:r>
            <a:r>
              <a:rPr lang="en-US" sz="1200" dirty="0" err="1">
                <a:latin typeface="Arial" panose="020B0604020202020204" pitchFamily="34" charset="0"/>
                <a:ea typeface="Times New Roman"/>
                <a:cs typeface="Arial" panose="020B0604020202020204" pitchFamily="34" charset="0"/>
                <a:sym typeface="Times New Roman"/>
              </a:rPr>
              <a:t>pessoas</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adoeceram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vómitos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surgiram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quatro</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sete</a:t>
            </a:r>
            <a:r>
              <a:rPr lang="en-US" sz="1200" dirty="0">
                <a:latin typeface="Arial" panose="020B0604020202020204" pitchFamily="34" charset="0"/>
                <a:ea typeface="Times New Roman"/>
                <a:cs typeface="Arial" panose="020B0604020202020204" pitchFamily="34" charset="0"/>
                <a:sym typeface="Times New Roman"/>
              </a:rPr>
              <a:t> horas </a:t>
            </a:r>
            <a:r>
              <a:rPr lang="en-US" sz="1200" dirty="0" err="1">
                <a:latin typeface="Arial" panose="020B0604020202020204" pitchFamily="34" charset="0"/>
                <a:ea typeface="Times New Roman"/>
                <a:cs typeface="Arial" panose="020B0604020202020204" pitchFamily="34" charset="0"/>
                <a:sym typeface="Times New Roman"/>
              </a:rPr>
              <a:t>após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refeição</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importante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tomar</a:t>
            </a:r>
            <a:r>
              <a:rPr lang="en-US" sz="1200" dirty="0">
                <a:latin typeface="Arial" panose="020B0604020202020204" pitchFamily="34" charset="0"/>
                <a:ea typeface="Times New Roman"/>
                <a:cs typeface="Arial" panose="020B0604020202020204" pitchFamily="34" charset="0"/>
                <a:sym typeface="Times New Roman"/>
              </a:rPr>
              <a:t> nota do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inicial</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ver</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caixa</a:t>
            </a:r>
            <a:r>
              <a:rPr lang="en-US" sz="1200" i="1" dirty="0">
                <a:latin typeface="Arial" panose="020B0604020202020204" pitchFamily="34" charset="0"/>
                <a:ea typeface="Times New Roman"/>
                <a:cs typeface="Arial" panose="020B0604020202020204" pitchFamily="34" charset="0"/>
                <a:sym typeface="Times New Roman"/>
              </a:rPr>
              <a:t> à </a:t>
            </a:r>
            <a:r>
              <a:rPr lang="en-US" sz="1200" i="1" dirty="0" err="1">
                <a:latin typeface="Arial" panose="020B0604020202020204" pitchFamily="34" charset="0"/>
                <a:ea typeface="Times New Roman"/>
                <a:cs typeface="Arial" panose="020B0604020202020204" pitchFamily="34" charset="0"/>
                <a:sym typeface="Times New Roman"/>
              </a:rPr>
              <a:t>esquerda</a:t>
            </a:r>
            <a:r>
              <a:rPr lang="en-US" sz="1200" i="1" dirty="0">
                <a:latin typeface="Arial" panose="020B0604020202020204" pitchFamily="34" charset="0"/>
                <a:ea typeface="Times New Roman"/>
                <a:cs typeface="Arial" panose="020B0604020202020204" pitchFamily="34" charset="0"/>
                <a:sym typeface="Times New Roman"/>
              </a:rPr>
              <a:t> no </a:t>
            </a:r>
            <a:r>
              <a:rPr lang="en-US" sz="1200" i="1" dirty="0" err="1">
                <a:latin typeface="Arial" panose="020B0604020202020204" pitchFamily="34" charset="0"/>
                <a:ea typeface="Times New Roman"/>
                <a:cs typeface="Arial" panose="020B0604020202020204" pitchFamily="34" charset="0"/>
                <a:sym typeface="Times New Roman"/>
              </a:rPr>
              <a:t>histograma</a:t>
            </a:r>
            <a:r>
              <a:rPr lang="en-US" sz="1200" dirty="0">
                <a:latin typeface="Arial" panose="020B0604020202020204" pitchFamily="34" charset="0"/>
                <a:ea typeface="Times New Roman"/>
                <a:cs typeface="Arial" panose="020B0604020202020204" pitchFamily="34" charset="0"/>
                <a:sym typeface="Times New Roman"/>
              </a:rPr>
              <a:t>). Este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inicial</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designado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por</a:t>
            </a:r>
            <a:r>
              <a:rPr lang="en-US" sz="1200" dirty="0">
                <a:latin typeface="Arial" panose="020B0604020202020204" pitchFamily="34" charset="0"/>
                <a:ea typeface="Times New Roman"/>
                <a:cs typeface="Arial" panose="020B0604020202020204" pitchFamily="34" charset="0"/>
                <a:sym typeface="Times New Roman"/>
              </a:rPr>
              <a:t> "outlier", </a:t>
            </a:r>
            <a:r>
              <a:rPr lang="en-US" sz="1200" dirty="0" err="1">
                <a:latin typeface="Arial" panose="020B0604020202020204" pitchFamily="34" charset="0"/>
                <a:ea typeface="Times New Roman"/>
                <a:cs typeface="Arial" panose="020B0604020202020204" pitchFamily="34" charset="0"/>
                <a:sym typeface="Times New Roman"/>
              </a:rPr>
              <a:t>porque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esta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pessoa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teve</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início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sintomas</a:t>
            </a:r>
            <a:r>
              <a:rPr lang="en-US" sz="1200" dirty="0">
                <a:latin typeface="Arial" panose="020B0604020202020204" pitchFamily="34" charset="0"/>
                <a:ea typeface="Times New Roman"/>
                <a:cs typeface="Arial" panose="020B0604020202020204" pitchFamily="34" charset="0"/>
                <a:sym typeface="Times New Roman"/>
              </a:rPr>
              <a:t> fora do </a:t>
            </a:r>
            <a:r>
              <a:rPr lang="en-US" sz="1200" dirty="0" err="1">
                <a:latin typeface="Arial" panose="020B0604020202020204" pitchFamily="34" charset="0"/>
                <a:ea typeface="Times New Roman"/>
                <a:cs typeface="Arial" panose="020B0604020202020204" pitchFamily="34" charset="0"/>
                <a:sym typeface="Times New Roman"/>
              </a:rPr>
              <a:t>intervalo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todos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outros </a:t>
            </a:r>
            <a:r>
              <a:rPr lang="en-US" sz="1200" dirty="0" err="1">
                <a:latin typeface="Arial" panose="020B0604020202020204" pitchFamily="34" charset="0"/>
                <a:ea typeface="Times New Roman"/>
                <a:cs typeface="Arial" panose="020B0604020202020204" pitchFamily="34" charset="0"/>
                <a:sym typeface="Times New Roman"/>
              </a:rPr>
              <a:t>casos</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atípico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ficou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doente</a:t>
            </a:r>
            <a:r>
              <a:rPr lang="en-US" sz="1200" dirty="0">
                <a:latin typeface="Arial" panose="020B0604020202020204" pitchFamily="34" charset="0"/>
                <a:ea typeface="Times New Roman"/>
                <a:cs typeface="Arial" panose="020B0604020202020204" pitchFamily="34" charset="0"/>
                <a:sym typeface="Times New Roman"/>
              </a:rPr>
              <a:t> antes de a </a:t>
            </a:r>
            <a:r>
              <a:rPr lang="en-US" sz="1200" dirty="0" err="1">
                <a:latin typeface="Arial" panose="020B0604020202020204" pitchFamily="34" charset="0"/>
                <a:ea typeface="Times New Roman"/>
                <a:cs typeface="Arial" panose="020B0604020202020204" pitchFamily="34" charset="0"/>
                <a:sym typeface="Times New Roman"/>
              </a:rPr>
              <a:t>refeição</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servida</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 </a:t>
            </a:r>
            <a:r>
              <a:rPr lang="en-US" sz="1200" dirty="0" err="1">
                <a:latin typeface="Arial" panose="020B0604020202020204" pitchFamily="34" charset="0"/>
                <a:ea typeface="Times New Roman"/>
                <a:cs typeface="Arial" panose="020B0604020202020204" pitchFamily="34" charset="0"/>
                <a:sym typeface="Times New Roman"/>
              </a:rPr>
              <a:t>primeiro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foi</a:t>
            </a:r>
            <a:r>
              <a:rPr lang="en-US" sz="1200" dirty="0">
                <a:latin typeface="Arial" panose="020B0604020202020204" pitchFamily="34" charset="0"/>
                <a:ea typeface="Times New Roman"/>
                <a:cs typeface="Arial" panose="020B0604020202020204" pitchFamily="34" charset="0"/>
                <a:sym typeface="Times New Roman"/>
              </a:rPr>
              <a:t> o de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criança</a:t>
            </a:r>
            <a:r>
              <a:rPr lang="en-US" sz="1200" dirty="0">
                <a:latin typeface="Arial" panose="020B0604020202020204" pitchFamily="34" charset="0"/>
                <a:ea typeface="Times New Roman"/>
                <a:cs typeface="Arial" panose="020B0604020202020204" pitchFamily="34" charset="0"/>
                <a:sym typeface="Times New Roman"/>
              </a:rPr>
              <a:t> de 8 </a:t>
            </a:r>
            <a:r>
              <a:rPr lang="en-US" sz="1200" dirty="0" err="1">
                <a:latin typeface="Arial" panose="020B0604020202020204" pitchFamily="34" charset="0"/>
                <a:ea typeface="Times New Roman"/>
                <a:cs typeface="Arial" panose="020B0604020202020204" pitchFamily="34" charset="0"/>
                <a:sym typeface="Times New Roman"/>
              </a:rPr>
              <a:t>anos</a:t>
            </a:r>
            <a:r>
              <a:rPr lang="en-US" sz="1200" dirty="0">
                <a:latin typeface="Arial" panose="020B0604020202020204" pitchFamily="34" charset="0"/>
                <a:ea typeface="Times New Roman"/>
                <a:cs typeface="Arial" panose="020B0604020202020204" pitchFamily="34" charset="0"/>
                <a:sym typeface="Times New Roman"/>
              </a:rPr>
              <a:t>. Seria </a:t>
            </a:r>
            <a:r>
              <a:rPr lang="en-US" sz="1200" dirty="0" err="1">
                <a:latin typeface="Arial" panose="020B0604020202020204" pitchFamily="34" charset="0"/>
                <a:ea typeface="Times New Roman"/>
                <a:cs typeface="Arial" panose="020B0604020202020204" pitchFamily="34" charset="0"/>
                <a:sym typeface="Times New Roman"/>
              </a:rPr>
              <a:t>importante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entrevistar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esse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verificar</a:t>
            </a:r>
            <a:r>
              <a:rPr lang="en-US" sz="1200" dirty="0">
                <a:latin typeface="Arial" panose="020B0604020202020204" pitchFamily="34" charset="0"/>
                <a:ea typeface="Times New Roman"/>
                <a:cs typeface="Arial" panose="020B0604020202020204" pitchFamily="34" charset="0"/>
                <a:sym typeface="Times New Roman"/>
              </a:rPr>
              <a:t> se a </a:t>
            </a:r>
            <a:r>
              <a:rPr lang="en-US" sz="1200" dirty="0" err="1">
                <a:latin typeface="Arial" panose="020B0604020202020204" pitchFamily="34" charset="0"/>
                <a:ea typeface="Times New Roman"/>
                <a:cs typeface="Arial" panose="020B0604020202020204" pitchFamily="34" charset="0"/>
                <a:sym typeface="Times New Roman"/>
              </a:rPr>
              <a:t>criança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comeu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algum</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mesmos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alimentos</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foram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servidos</a:t>
            </a:r>
            <a:r>
              <a:rPr lang="en-US" sz="1200" dirty="0">
                <a:latin typeface="Arial" panose="020B0604020202020204" pitchFamily="34" charset="0"/>
                <a:ea typeface="Times New Roman"/>
                <a:cs typeface="Arial" panose="020B0604020202020204" pitchFamily="34" charset="0"/>
                <a:sym typeface="Times New Roman"/>
              </a:rPr>
              <a:t> no festival e,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afirmativo</a:t>
            </a:r>
            <a:r>
              <a:rPr lang="en-US" sz="1200" dirty="0">
                <a:latin typeface="Arial" panose="020B0604020202020204" pitchFamily="34" charset="0"/>
                <a:ea typeface="Times New Roman"/>
                <a:cs typeface="Arial" panose="020B0604020202020204" pitchFamily="34" charset="0"/>
                <a:sym typeface="Times New Roman"/>
              </a:rPr>
              <a:t>, qual(is),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determinar</a:t>
            </a:r>
            <a:r>
              <a:rPr lang="en-US" sz="1200" dirty="0">
                <a:latin typeface="Arial" panose="020B0604020202020204" pitchFamily="34" charset="0"/>
                <a:ea typeface="Times New Roman"/>
                <a:cs typeface="Arial" panose="020B0604020202020204" pitchFamily="34" charset="0"/>
                <a:sym typeface="Times New Roman"/>
              </a:rPr>
              <a:t> se </a:t>
            </a:r>
            <a:r>
              <a:rPr lang="en-US" sz="1200" dirty="0" err="1">
                <a:latin typeface="Arial" panose="020B0604020202020204" pitchFamily="34" charset="0"/>
                <a:ea typeface="Times New Roman"/>
                <a:cs typeface="Arial" panose="020B0604020202020204" pitchFamily="34" charset="0"/>
                <a:sym typeface="Times New Roman"/>
              </a:rPr>
              <a:t>essa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pessoa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esteve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envolvida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preparação</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alimentos</a:t>
            </a:r>
            <a:r>
              <a:rPr lang="en-US" sz="1200" dirty="0">
                <a:latin typeface="Arial" panose="020B0604020202020204" pitchFamily="34" charset="0"/>
                <a:ea typeface="Times New Roman"/>
                <a:cs typeface="Arial" panose="020B0604020202020204" pitchFamily="34" charset="0"/>
                <a:sym typeface="Times New Roman"/>
              </a:rPr>
              <a:t> para a </a:t>
            </a:r>
            <a:r>
              <a:rPr lang="en-US" sz="1200" dirty="0" err="1">
                <a:latin typeface="Arial" panose="020B0604020202020204" pitchFamily="34" charset="0"/>
                <a:ea typeface="Times New Roman"/>
                <a:cs typeface="Arial" panose="020B0604020202020204" pitchFamily="34" charset="0"/>
                <a:sym typeface="Times New Roman"/>
              </a:rPr>
              <a:t>refeição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Acontece</a:t>
            </a:r>
            <a:r>
              <a:rPr lang="en-US" sz="1200" dirty="0">
                <a:latin typeface="Arial" panose="020B0604020202020204" pitchFamily="34" charset="0"/>
                <a:ea typeface="Times New Roman"/>
                <a:cs typeface="Arial" panose="020B0604020202020204" pitchFamily="34" charset="0"/>
                <a:sym typeface="Times New Roman"/>
              </a:rPr>
              <a:t> que a </a:t>
            </a:r>
            <a:r>
              <a:rPr lang="en-US" sz="1200" dirty="0" err="1">
                <a:latin typeface="Arial" panose="020B0604020202020204" pitchFamily="34" charset="0"/>
                <a:ea typeface="Times New Roman"/>
                <a:cs typeface="Arial" panose="020B0604020202020204" pitchFamily="34" charset="0"/>
                <a:sym typeface="Times New Roman"/>
              </a:rPr>
              <a:t>única</a:t>
            </a:r>
            <a:r>
              <a:rPr lang="en-US" sz="1200" dirty="0">
                <a:latin typeface="Arial" panose="020B0604020202020204" pitchFamily="34" charset="0"/>
                <a:ea typeface="Times New Roman"/>
                <a:cs typeface="Arial" panose="020B0604020202020204" pitchFamily="34" charset="0"/>
                <a:sym typeface="Times New Roman"/>
              </a:rPr>
              <a:t> comida da festa que a </a:t>
            </a:r>
            <a:r>
              <a:rPr lang="en-US" sz="1200" dirty="0" err="1">
                <a:latin typeface="Arial" panose="020B0604020202020204" pitchFamily="34" charset="0"/>
                <a:ea typeface="Times New Roman"/>
                <a:cs typeface="Arial" panose="020B0604020202020204" pitchFamily="34" charset="0"/>
                <a:sym typeface="Times New Roman"/>
              </a:rPr>
              <a:t>criança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comeu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foi</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sobremesa</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comeu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às</a:t>
            </a:r>
            <a:r>
              <a:rPr lang="en-US" sz="1200" dirty="0">
                <a:latin typeface="Arial" panose="020B0604020202020204" pitchFamily="34" charset="0"/>
                <a:ea typeface="Times New Roman"/>
                <a:cs typeface="Arial" panose="020B0604020202020204" pitchFamily="34" charset="0"/>
                <a:sym typeface="Times New Roman"/>
              </a:rPr>
              <a:t> 11 horas da </a:t>
            </a:r>
            <a:r>
              <a:rPr lang="en-US" sz="1200" dirty="0" err="1">
                <a:latin typeface="Arial" panose="020B0604020202020204" pitchFamily="34" charset="0"/>
                <a:ea typeface="Times New Roman"/>
                <a:cs typeface="Arial" panose="020B0604020202020204" pitchFamily="34" charset="0"/>
                <a:sym typeface="Times New Roman"/>
              </a:rPr>
              <a:t>manhã</a:t>
            </a:r>
            <a:r>
              <a:rPr lang="en-US" sz="1200" dirty="0">
                <a:latin typeface="Arial" panose="020B0604020202020204" pitchFamily="34" charset="0"/>
                <a:ea typeface="Times New Roman"/>
                <a:cs typeface="Arial" panose="020B0604020202020204" pitchFamily="34" charset="0"/>
                <a:sym typeface="Times New Roman"/>
              </a:rPr>
              <a:t> da festa, </a:t>
            </a:r>
            <a:r>
              <a:rPr lang="en-US" sz="1200" dirty="0" err="1">
                <a:latin typeface="Arial" panose="020B0604020202020204" pitchFamily="34" charset="0"/>
                <a:ea typeface="Times New Roman"/>
                <a:cs typeface="Arial" panose="020B0604020202020204" pitchFamily="34" charset="0"/>
                <a:sym typeface="Times New Roman"/>
              </a:rPr>
              <a:t>durante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preparação</a:t>
            </a:r>
            <a:r>
              <a:rPr lang="en-US" sz="1200" dirty="0">
                <a:latin typeface="Arial" panose="020B0604020202020204" pitchFamily="34" charset="0"/>
                <a:ea typeface="Times New Roman"/>
                <a:cs typeface="Arial" panose="020B0604020202020204" pitchFamily="34" charset="0"/>
                <a:sym typeface="Times New Roman"/>
              </a:rPr>
              <a:t> da comida. </a:t>
            </a:r>
            <a:r>
              <a:rPr lang="en-US" sz="1200" b="1" dirty="0">
                <a:latin typeface="Arial" panose="020B0604020202020204" pitchFamily="34" charset="0"/>
                <a:ea typeface="Times New Roman"/>
                <a:cs typeface="Arial" panose="020B0604020202020204" pitchFamily="34" charset="0"/>
                <a:sym typeface="Times New Roman"/>
              </a:rPr>
              <a:t>[CLICAR]</a:t>
            </a:r>
            <a:r>
              <a:rPr lang="en-US" sz="1200" dirty="0">
                <a:latin typeface="Arial" panose="020B0604020202020204" pitchFamily="34" charset="0"/>
                <a:ea typeface="Times New Roman"/>
                <a:cs typeface="Arial" panose="020B0604020202020204" pitchFamily="34" charset="0"/>
                <a:sym typeface="Times New Roman"/>
              </a:rPr>
              <a:t>É claro que o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precoce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a:t>
            </a:r>
            <a:r>
              <a:rPr lang="en-US" sz="1200" dirty="0">
                <a:latin typeface="Arial" panose="020B0604020202020204" pitchFamily="34" charset="0"/>
                <a:ea typeface="Times New Roman"/>
                <a:cs typeface="Arial" panose="020B0604020202020204" pitchFamily="34" charset="0"/>
                <a:sym typeface="Times New Roman"/>
              </a:rPr>
              <a:t> ser um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relacionado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erro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codificação</a:t>
            </a:r>
            <a:r>
              <a:rPr lang="en-US" sz="1200" dirty="0">
                <a:latin typeface="Arial" panose="020B0604020202020204" pitchFamily="34" charset="0"/>
                <a:ea typeface="Times New Roman"/>
                <a:cs typeface="Arial" panose="020B0604020202020204" pitchFamily="34" charset="0"/>
                <a:sym typeface="Times New Roman"/>
              </a:rPr>
              <a:t> da hora de </a:t>
            </a:r>
            <a:r>
              <a:rPr lang="en-US" sz="1200" dirty="0" err="1">
                <a:latin typeface="Arial" panose="020B0604020202020204" pitchFamily="34" charset="0"/>
                <a:ea typeface="Times New Roman"/>
                <a:cs typeface="Arial" panose="020B0604020202020204" pitchFamily="34" charset="0"/>
                <a:sym typeface="Times New Roman"/>
              </a:rPr>
              <a:t>início</a:t>
            </a:r>
            <a:r>
              <a:rPr lang="en-US" sz="1200" dirty="0">
                <a:latin typeface="Arial" panose="020B0604020202020204" pitchFamily="34" charset="0"/>
                <a:ea typeface="Times New Roman"/>
                <a:cs typeface="Arial" panose="020B0604020202020204" pitchFamily="34" charset="0"/>
                <a:sym typeface="Times New Roman"/>
              </a:rPr>
              <a:t>.</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sym typeface="Arial"/>
              </a:rPr>
              <a:t>Perguntar</a:t>
            </a:r>
            <a:r>
              <a:rPr lang="en-US" sz="1200" b="1" u="sng" dirty="0">
                <a:latin typeface="Arial" panose="020B0604020202020204" pitchFamily="34" charset="0"/>
                <a:cs typeface="Arial" panose="020B0604020202020204" pitchFamily="34" charset="0"/>
                <a:sym typeface="Arial"/>
              </a:rPr>
              <a:t>:</a:t>
            </a:r>
            <a:r>
              <a:rPr lang="en-US" sz="1200" b="1" u="none" dirty="0">
                <a:latin typeface="Arial" panose="020B0604020202020204" pitchFamily="34" charset="0"/>
                <a:cs typeface="Arial" panose="020B0604020202020204" pitchFamily="34" charset="0"/>
                <a:sym typeface="Arial"/>
              </a:rPr>
              <a:t> </a:t>
            </a:r>
            <a:r>
              <a:rPr lang="en-US" sz="1200" dirty="0" err="1">
                <a:latin typeface="Arial" panose="020B0604020202020204" pitchFamily="34" charset="0"/>
                <a:ea typeface="Times New Roman"/>
                <a:cs typeface="Arial" panose="020B0604020202020204" pitchFamily="34" charset="0"/>
                <a:sym typeface="Times New Roman"/>
              </a:rPr>
              <a:t>Vêem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mais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algum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isolado</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Caso </a:t>
            </a:r>
            <a:r>
              <a:rPr lang="en-US" sz="1200" i="1" dirty="0" err="1">
                <a:latin typeface="Arial" panose="020B0604020202020204" pitchFamily="34" charset="0"/>
                <a:ea typeface="Times New Roman"/>
                <a:cs typeface="Arial" panose="020B0604020202020204" pitchFamily="34" charset="0"/>
                <a:sym typeface="Times New Roman"/>
              </a:rPr>
              <a:t>tardio</a:t>
            </a:r>
            <a:r>
              <a:rPr lang="en-US" sz="1200" i="1" dirty="0">
                <a:latin typeface="Arial" panose="020B0604020202020204" pitchFamily="34" charset="0"/>
                <a:ea typeface="Times New Roman"/>
                <a:cs typeface="Arial" panose="020B0604020202020204" pitchFamily="34" charset="0"/>
                <a:sym typeface="Times New Roman"/>
              </a:rPr>
              <a:t>.</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sym typeface="Arial"/>
              </a:rPr>
              <a:t>Perguntar</a:t>
            </a:r>
            <a:r>
              <a:rPr lang="en-US" sz="1200" b="1" u="sng" dirty="0">
                <a:latin typeface="Arial" panose="020B0604020202020204" pitchFamily="34" charset="0"/>
                <a:cs typeface="Arial" panose="020B0604020202020204" pitchFamily="34" charset="0"/>
                <a:sym typeface="Arial"/>
              </a:rPr>
              <a:t>:</a:t>
            </a:r>
            <a:r>
              <a:rPr lang="en-US" sz="1200" b="0"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Qual </a:t>
            </a:r>
            <a:r>
              <a:rPr lang="en-US" sz="1200" dirty="0" err="1">
                <a:latin typeface="Arial" panose="020B0604020202020204" pitchFamily="34" charset="0"/>
                <a:ea typeface="Times New Roman"/>
                <a:cs typeface="Arial" panose="020B0604020202020204" pitchFamily="34" charset="0"/>
                <a:sym typeface="Times New Roman"/>
              </a:rPr>
              <a:t>poderá</a:t>
            </a:r>
            <a:r>
              <a:rPr lang="en-US" sz="1200" dirty="0">
                <a:latin typeface="Arial" panose="020B0604020202020204" pitchFamily="34" charset="0"/>
                <a:ea typeface="Times New Roman"/>
                <a:cs typeface="Arial" panose="020B0604020202020204" pitchFamily="34" charset="0"/>
                <a:sym typeface="Times New Roman"/>
              </a:rPr>
              <a:t> ser a </a:t>
            </a:r>
            <a:r>
              <a:rPr lang="en-US" sz="1200" dirty="0" err="1">
                <a:latin typeface="Arial" panose="020B0604020202020204" pitchFamily="34" charset="0"/>
                <a:ea typeface="Times New Roman"/>
                <a:cs typeface="Arial" panose="020B0604020202020204" pitchFamily="34" charset="0"/>
                <a:sym typeface="Times New Roman"/>
              </a:rPr>
              <a:t>explicação</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err="1">
                <a:latin typeface="Arial" panose="020B0604020202020204" pitchFamily="34" charset="0"/>
                <a:ea typeface="Times New Roman"/>
                <a:cs typeface="Arial" panose="020B0604020202020204" pitchFamily="34" charset="0"/>
                <a:sym typeface="Times New Roman"/>
              </a:rPr>
              <a:t>Respostas</a:t>
            </a:r>
            <a:r>
              <a:rPr lang="en-US" sz="1200" b="1" dirty="0">
                <a:latin typeface="Arial" panose="020B0604020202020204" pitchFamily="34" charset="0"/>
                <a:ea typeface="Times New Roman"/>
                <a:cs typeface="Arial" panose="020B0604020202020204" pitchFamily="34" charset="0"/>
                <a:sym typeface="Times New Roman"/>
              </a:rPr>
              <a:t> </a:t>
            </a:r>
            <a:r>
              <a:rPr lang="en-US" sz="1200" b="1" dirty="0" err="1">
                <a:latin typeface="Arial" panose="020B0604020202020204" pitchFamily="34" charset="0"/>
                <a:ea typeface="Times New Roman"/>
                <a:cs typeface="Arial" panose="020B0604020202020204" pitchFamily="34" charset="0"/>
                <a:sym typeface="Times New Roman"/>
              </a:rPr>
              <a:t>possíveis</a:t>
            </a:r>
            <a:r>
              <a:rPr lang="en-US" sz="1200" b="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Comeu</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restos</a:t>
            </a:r>
            <a:r>
              <a:rPr lang="en-US" sz="1200" i="1" dirty="0">
                <a:latin typeface="Arial" panose="020B0604020202020204" pitchFamily="34" charset="0"/>
                <a:ea typeface="Times New Roman"/>
                <a:cs typeface="Arial" panose="020B0604020202020204" pitchFamily="34" charset="0"/>
                <a:sym typeface="Times New Roman"/>
              </a:rPr>
              <a:t> de comida? Caso </a:t>
            </a:r>
            <a:r>
              <a:rPr lang="en-US" sz="1200" i="1" dirty="0" err="1">
                <a:latin typeface="Arial" panose="020B0604020202020204" pitchFamily="34" charset="0"/>
                <a:ea typeface="Times New Roman"/>
                <a:cs typeface="Arial" panose="020B0604020202020204" pitchFamily="34" charset="0"/>
                <a:sym typeface="Times New Roman"/>
              </a:rPr>
              <a:t>secundário</a:t>
            </a:r>
            <a:r>
              <a:rPr lang="en-US" sz="1200" i="1" dirty="0">
                <a:latin typeface="Arial" panose="020B0604020202020204" pitchFamily="34" charset="0"/>
                <a:ea typeface="Times New Roman"/>
                <a:cs typeface="Arial" panose="020B0604020202020204" pitchFamily="34" charset="0"/>
                <a:sym typeface="Times New Roman"/>
              </a:rPr>
              <a:t>? Miscode? Caso </a:t>
            </a:r>
            <a:r>
              <a:rPr lang="en-US" sz="1200" i="1" dirty="0" err="1">
                <a:latin typeface="Arial" panose="020B0604020202020204" pitchFamily="34" charset="0"/>
                <a:ea typeface="Times New Roman"/>
                <a:cs typeface="Arial" panose="020B0604020202020204" pitchFamily="34" charset="0"/>
                <a:sym typeface="Times New Roman"/>
              </a:rPr>
              <a:t>não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relacionado</a:t>
            </a:r>
            <a:r>
              <a:rPr lang="en-US" sz="1200" i="1" dirty="0">
                <a:latin typeface="Arial" panose="020B0604020202020204" pitchFamily="34" charset="0"/>
                <a:ea typeface="Times New Roman"/>
                <a:cs typeface="Arial" panose="020B0604020202020204" pitchFamily="34" charset="0"/>
                <a:sym typeface="Times New Roman"/>
              </a:rPr>
              <a:t> com o </a:t>
            </a:r>
            <a:r>
              <a:rPr lang="en-US" sz="1200" i="1" dirty="0" err="1">
                <a:latin typeface="Arial" panose="020B0604020202020204" pitchFamily="34" charset="0"/>
                <a:ea typeface="Times New Roman"/>
                <a:cs typeface="Arial" panose="020B0604020202020204" pitchFamily="34" charset="0"/>
                <a:sym typeface="Times New Roman"/>
              </a:rPr>
              <a:t>surto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Período</a:t>
            </a:r>
            <a:r>
              <a:rPr lang="en-US" sz="1200" i="1" dirty="0">
                <a:latin typeface="Arial" panose="020B0604020202020204" pitchFamily="34" charset="0"/>
                <a:ea typeface="Times New Roman"/>
                <a:cs typeface="Arial" panose="020B0604020202020204" pitchFamily="34" charset="0"/>
                <a:sym typeface="Times New Roman"/>
              </a:rPr>
              <a:t> de </a:t>
            </a:r>
            <a:r>
              <a:rPr lang="en-US" sz="1200" i="1" dirty="0" err="1">
                <a:latin typeface="Arial" panose="020B0604020202020204" pitchFamily="34" charset="0"/>
                <a:ea typeface="Times New Roman"/>
                <a:cs typeface="Arial" panose="020B0604020202020204" pitchFamily="34" charset="0"/>
                <a:sym typeface="Times New Roman"/>
              </a:rPr>
              <a:t>incubação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invulgarmente</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longo</a:t>
            </a:r>
            <a:r>
              <a:rPr lang="en-US" sz="1200" i="1" dirty="0">
                <a:latin typeface="Arial" panose="020B0604020202020204" pitchFamily="34" charset="0"/>
                <a:ea typeface="Times New Roman"/>
                <a:cs typeface="Arial" panose="020B0604020202020204" pitchFamily="34" charset="0"/>
                <a:sym typeface="Times New Roman"/>
              </a:rPr>
              <a:t>?</a:t>
            </a:r>
            <a:endParaRPr sz="1200"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542" name="Google Shape;542;p1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p1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56" name="Google Shape;556;p1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18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8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err="1">
                <a:latin typeface="Arial" panose="020B0604020202020204" pitchFamily="34" charset="0"/>
                <a:ea typeface="Times New Roman"/>
                <a:cs typeface="Arial" panose="020B0604020202020204" pitchFamily="34" charset="0"/>
                <a:sym typeface="Times New Roman"/>
              </a:rPr>
              <a:t>Outra</a:t>
            </a:r>
            <a:r>
              <a:rPr lang="en-US" sz="1200" dirty="0">
                <a:latin typeface="Arial" panose="020B0604020202020204" pitchFamily="34" charset="0"/>
                <a:ea typeface="Times New Roman"/>
                <a:cs typeface="Arial" panose="020B0604020202020204" pitchFamily="34" charset="0"/>
                <a:sym typeface="Times New Roman"/>
              </a:rPr>
              <a:t> forma de </a:t>
            </a:r>
            <a:r>
              <a:rPr lang="en-US" sz="1200" dirty="0" err="1">
                <a:latin typeface="Arial" panose="020B0604020202020204" pitchFamily="34" charset="0"/>
                <a:ea typeface="Times New Roman"/>
                <a:cs typeface="Arial" panose="020B0604020202020204" pitchFamily="34" charset="0"/>
                <a:sym typeface="Times New Roman"/>
              </a:rPr>
              <a:t>gerar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hipóteses</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falar</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doentes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perguntar-lhes</a:t>
            </a:r>
            <a:r>
              <a:rPr lang="en-US" sz="1200" dirty="0">
                <a:latin typeface="Arial" panose="020B0604020202020204" pitchFamily="34" charset="0"/>
                <a:ea typeface="Times New Roman"/>
                <a:cs typeface="Arial" panose="020B0604020202020204" pitchFamily="34" charset="0"/>
                <a:sym typeface="Times New Roman"/>
              </a:rPr>
              <a:t> o que </a:t>
            </a:r>
            <a:r>
              <a:rPr lang="en-US" sz="1200" dirty="0" err="1">
                <a:latin typeface="Arial" panose="020B0604020202020204" pitchFamily="34" charset="0"/>
                <a:ea typeface="Times New Roman"/>
                <a:cs typeface="Arial" panose="020B0604020202020204" pitchFamily="34" charset="0"/>
                <a:sym typeface="Times New Roman"/>
              </a:rPr>
              <a:t>pensam</a:t>
            </a:r>
            <a:r>
              <a:rPr lang="en-US" sz="1200" dirty="0">
                <a:latin typeface="Arial" panose="020B0604020202020204" pitchFamily="34" charset="0"/>
                <a:ea typeface="Times New Roman"/>
                <a:cs typeface="Arial" panose="020B0604020202020204" pitchFamily="34" charset="0"/>
                <a:sym typeface="Times New Roman"/>
              </a:rPr>
              <a:t>. Eles </a:t>
            </a:r>
            <a:r>
              <a:rPr lang="en-US" sz="1200" dirty="0" err="1">
                <a:latin typeface="Arial" panose="020B0604020202020204" pitchFamily="34" charset="0"/>
                <a:ea typeface="Times New Roman"/>
                <a:cs typeface="Arial" panose="020B0604020202020204" pitchFamily="34" charset="0"/>
                <a:sym typeface="Times New Roman"/>
              </a:rPr>
              <a:t>tiveram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muito</a:t>
            </a:r>
            <a:r>
              <a:rPr lang="en-US" sz="1200" dirty="0">
                <a:latin typeface="Arial" panose="020B0604020202020204" pitchFamily="34" charset="0"/>
                <a:ea typeface="Times New Roman"/>
                <a:cs typeface="Arial" panose="020B0604020202020204" pitchFamily="34" charset="0"/>
                <a:sym typeface="Times New Roman"/>
              </a:rPr>
              <a:t> tempo para </a:t>
            </a:r>
            <a:r>
              <a:rPr lang="en-US" sz="1200" dirty="0" err="1">
                <a:latin typeface="Arial" panose="020B0604020202020204" pitchFamily="34" charset="0"/>
                <a:ea typeface="Times New Roman"/>
                <a:cs typeface="Arial" panose="020B0604020202020204" pitchFamily="34" charset="0"/>
                <a:sym typeface="Times New Roman"/>
              </a:rPr>
              <a:t>pensar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suas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próprias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exposições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falado</a:t>
            </a:r>
            <a:r>
              <a:rPr lang="en-US" sz="1200" dirty="0">
                <a:latin typeface="Arial" panose="020B0604020202020204" pitchFamily="34" charset="0"/>
                <a:ea typeface="Times New Roman"/>
                <a:cs typeface="Arial" panose="020B0604020202020204" pitchFamily="34" charset="0"/>
                <a:sym typeface="Times New Roman"/>
              </a:rPr>
              <a:t> com outros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o que </a:t>
            </a:r>
            <a:r>
              <a:rPr lang="en-US" sz="1200" dirty="0" err="1">
                <a:latin typeface="Arial" panose="020B0604020202020204" pitchFamily="34" charset="0"/>
                <a:ea typeface="Times New Roman"/>
                <a:cs typeface="Arial" panose="020B0604020202020204" pitchFamily="34" charset="0"/>
                <a:sym typeface="Times New Roman"/>
              </a:rPr>
              <a:t>têm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Permita</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pacientes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expressem</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suas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ideias</a:t>
            </a:r>
            <a:r>
              <a:rPr lang="en-US" sz="1200" dirty="0">
                <a:latin typeface="Arial" panose="020B0604020202020204" pitchFamily="34" charset="0"/>
                <a:ea typeface="Times New Roman"/>
                <a:cs typeface="Arial" panose="020B0604020202020204" pitchFamily="34" charset="0"/>
                <a:sym typeface="Times New Roman"/>
              </a:rPr>
              <a:t>, mas </a:t>
            </a:r>
            <a:r>
              <a:rPr lang="en-US" sz="1200" dirty="0" err="1">
                <a:latin typeface="Arial" panose="020B0604020202020204" pitchFamily="34" charset="0"/>
                <a:ea typeface="Times New Roman"/>
                <a:cs typeface="Arial" panose="020B0604020202020204" pitchFamily="34" charset="0"/>
                <a:sym typeface="Times New Roman"/>
              </a:rPr>
              <a:t>não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mencione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outras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hipóteses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até</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eles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tenham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expressado</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suas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próprias</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800"/>
              </a:spcBef>
              <a:spcAft>
                <a:spcPts val="0"/>
              </a:spcAft>
              <a:buFont typeface="Wingdings" panose="05000000000000000000" pitchFamily="2" charset="2"/>
              <a:buChar char="§"/>
            </a:pPr>
            <a:r>
              <a:rPr lang="en-US" b="1" u="sng" dirty="0" err="1">
                <a:latin typeface="Arial" panose="020B0604020202020204" pitchFamily="34" charset="0"/>
                <a:cs typeface="Arial" panose="020B0604020202020204" pitchFamily="34" charset="0"/>
              </a:rPr>
              <a:t>Observação</a:t>
            </a:r>
            <a:r>
              <a:rPr lang="en-US" b="1" u="sng" dirty="0">
                <a:latin typeface="Arial" panose="020B0604020202020204" pitchFamily="34" charset="0"/>
                <a:cs typeface="Arial" panose="020B0604020202020204" pitchFamily="34" charset="0"/>
              </a:rPr>
              <a:t>:</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Para a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doenças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animais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falar</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proprietários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tratadores</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animais</a:t>
            </a:r>
            <a:r>
              <a:rPr lang="en-US" sz="1200" dirty="0">
                <a:latin typeface="Arial" panose="020B0604020202020204" pitchFamily="34" charset="0"/>
                <a:ea typeface="Times New Roman"/>
                <a:cs typeface="Arial" panose="020B0604020202020204" pitchFamily="34" charset="0"/>
                <a:sym typeface="Times New Roman"/>
              </a:rPr>
              <a:t>. Eles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partilhar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sua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experiência</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doenças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anteriores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estarão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bem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informados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movimentos</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animais</a:t>
            </a: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800"/>
              </a:spcBef>
              <a:spcAft>
                <a:spcPts val="0"/>
              </a:spcAft>
              <a:buFont typeface="Wingdings" panose="05000000000000000000" pitchFamily="2" charset="2"/>
              <a:buChar char="§"/>
            </a:pPr>
            <a:r>
              <a:rPr lang="en-US" b="1" u="sng" dirty="0" err="1">
                <a:latin typeface="Arial" panose="020B0604020202020204" pitchFamily="34" charset="0"/>
                <a:cs typeface="Arial" panose="020B0604020202020204" pitchFamily="34" charset="0"/>
              </a:rPr>
              <a:t>Instruções</a:t>
            </a:r>
            <a:r>
              <a:rPr lang="en-US" b="1" u="sng" dirty="0">
                <a:latin typeface="Arial" panose="020B0604020202020204" pitchFamily="34" charset="0"/>
                <a:cs typeface="Arial" panose="020B0604020202020204" pitchFamily="34" charset="0"/>
              </a:rPr>
              <a:t>:</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Em </a:t>
            </a:r>
            <a:r>
              <a:rPr lang="en-US" sz="1200" dirty="0" err="1">
                <a:latin typeface="Arial" panose="020B0604020202020204" pitchFamily="34" charset="0"/>
                <a:ea typeface="Times New Roman"/>
                <a:cs typeface="Arial" panose="020B0604020202020204" pitchFamily="34" charset="0"/>
                <a:sym typeface="Times New Roman"/>
              </a:rPr>
              <a:t>caso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origem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alimentar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inspeccione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área</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cozinha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qualquer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outra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área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onde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alimentos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foram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armazenados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preparados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Além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disso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fale</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manipuladores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alimentos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incluindo</a:t>
            </a:r>
            <a:r>
              <a:rPr lang="en-US" sz="1200" dirty="0">
                <a:latin typeface="Arial" panose="020B0604020202020204" pitchFamily="34" charset="0"/>
                <a:ea typeface="Times New Roman"/>
                <a:cs typeface="Arial" panose="020B0604020202020204" pitchFamily="34" charset="0"/>
                <a:sym typeface="Times New Roman"/>
              </a:rPr>
              <a:t> se </a:t>
            </a:r>
            <a:r>
              <a:rPr lang="en-US" sz="1200" dirty="0" err="1">
                <a:latin typeface="Arial" panose="020B0604020202020204" pitchFamily="34" charset="0"/>
                <a:ea typeface="Times New Roman"/>
                <a:cs typeface="Arial" panose="020B0604020202020204" pitchFamily="34" charset="0"/>
                <a:sym typeface="Times New Roman"/>
              </a:rPr>
              <a:t>algum</a:t>
            </a:r>
            <a:r>
              <a:rPr lang="en-US" sz="1200" dirty="0">
                <a:latin typeface="Arial" panose="020B0604020202020204" pitchFamily="34" charset="0"/>
                <a:ea typeface="Times New Roman"/>
                <a:cs typeface="Arial" panose="020B0604020202020204" pitchFamily="34" charset="0"/>
                <a:sym typeface="Times New Roman"/>
              </a:rPr>
              <a:t> deles </a:t>
            </a:r>
            <a:r>
              <a:rPr lang="en-US" sz="1200" dirty="0" err="1">
                <a:latin typeface="Arial" panose="020B0604020202020204" pitchFamily="34" charset="0"/>
                <a:ea typeface="Times New Roman"/>
                <a:cs typeface="Arial" panose="020B0604020202020204" pitchFamily="34" charset="0"/>
                <a:sym typeface="Times New Roman"/>
              </a:rPr>
              <a:t>apresentava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sintomas</a:t>
            </a:r>
            <a:r>
              <a:rPr lang="en-US" sz="1200" dirty="0">
                <a:latin typeface="Arial" panose="020B0604020202020204" pitchFamily="34" charset="0"/>
                <a:ea typeface="Times New Roman"/>
                <a:cs typeface="Arial" panose="020B0604020202020204" pitchFamily="34" charset="0"/>
                <a:sym typeface="Times New Roman"/>
              </a:rPr>
              <a:t> antes do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960"/>
              </a:spcBef>
              <a:spcAft>
                <a:spcPts val="0"/>
              </a:spcAft>
              <a:buNone/>
            </a:pPr>
            <a:endParaRPr dirty="0">
              <a:latin typeface="Arial  "/>
            </a:endParaRPr>
          </a:p>
        </p:txBody>
      </p:sp>
      <p:sp>
        <p:nvSpPr>
          <p:cNvPr id="557" name="Google Shape;557;p1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1"/>
        <p:cNvGrpSpPr/>
        <p:nvPr/>
      </p:nvGrpSpPr>
      <p:grpSpPr>
        <a:xfrm>
          <a:off x="0" y="0"/>
          <a:ext cx="0" cy="0"/>
          <a:chOff x="0" y="0"/>
          <a:chExt cx="0" cy="0"/>
        </a:xfrm>
      </p:grpSpPr>
      <p:sp>
        <p:nvSpPr>
          <p:cNvPr id="562" name="Google Shape;562;p2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3" name="Google Shape;563;p2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Os responsáveis locais pela saúde também podem ajudar a criar hipóteses. Pergunte-lhes o que pensam sobre as possíveis causas do surto.  Eles sabem sobre festivais recentes, mercados, outros eventos recentes e como as pessoas na comunidade interagem. Poderão fornecer informações sobre novos produtos ou produtos que possam ter chegado à zona ou quaisquer novos fornecedores de produtos, carne ou outros consumíveis.</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174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No caso de surtos de doenças zoonóticas, conhecer as espécies afectadas, a localização dos casos e os movimentos dos animais pode ajudar a gerar hipóteses. Também é importante considerar os factores sazonais e se eventos climáticos invulgares podem causar surtos de determinadas doenças.</a:t>
            </a:r>
            <a:endParaRPr sz="1200" dirty="0">
              <a:latin typeface="Arial" panose="020B0604020202020204" pitchFamily="34" charset="0"/>
              <a:cs typeface="Arial" panose="020B0604020202020204" pitchFamily="34" charset="0"/>
            </a:endParaRPr>
          </a:p>
        </p:txBody>
      </p:sp>
      <p:sp>
        <p:nvSpPr>
          <p:cNvPr id="564" name="Google Shape;564;p2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2"/>
        <p:cNvGrpSpPr/>
        <p:nvPr/>
      </p:nvGrpSpPr>
      <p:grpSpPr>
        <a:xfrm>
          <a:off x="0" y="0"/>
          <a:ext cx="0" cy="0"/>
          <a:chOff x="0" y="0"/>
          <a:chExt cx="0" cy="0"/>
        </a:xfrm>
      </p:grpSpPr>
      <p:sp>
        <p:nvSpPr>
          <p:cNvPr id="583" name="Google Shape;583;p2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84" name="Google Shape;584;p2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Para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resumir</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as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formas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comuns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de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desenvolver</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hipóteses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para um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surto</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são</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Conhecimentos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na</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matéria</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 o que sabe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sobre</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as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fontes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veículos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modos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de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transmissão</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habituais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Revisão</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da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epidemiologia</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descritiva</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 o que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poderá</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explicar</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maioria</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dos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casos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solidFill>
                  <a:srgbClr val="000000"/>
                </a:solidFill>
                <a:latin typeface="Arial" panose="020B0604020202020204" pitchFamily="34" charset="0"/>
                <a:ea typeface="Times New Roman"/>
                <a:cs typeface="Arial" panose="020B0604020202020204" pitchFamily="34" charset="0"/>
                <a:sym typeface="Times New Roman"/>
              </a:rPr>
              <a:t>Extras - que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exposições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únicas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tiveram</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Falar</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com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doentes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 o que é que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eles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pensam</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Falar</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com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proprietários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cuidadores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de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animais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 o que é que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eles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pensam</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Falar</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com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os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responsáveis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locais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pela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saúde</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 o que é que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eles</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err="1">
                <a:solidFill>
                  <a:srgbClr val="000000"/>
                </a:solidFill>
                <a:latin typeface="Arial" panose="020B0604020202020204" pitchFamily="34" charset="0"/>
                <a:ea typeface="Times New Roman"/>
                <a:cs typeface="Arial" panose="020B0604020202020204" pitchFamily="34" charset="0"/>
                <a:sym typeface="Times New Roman"/>
              </a:rPr>
              <a:t>pensam</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960"/>
              </a:spcBef>
              <a:spcAft>
                <a:spcPts val="0"/>
              </a:spcAft>
              <a:buNone/>
            </a:pPr>
            <a:endParaRPr dirty="0">
              <a:latin typeface="Arial  "/>
            </a:endParaRPr>
          </a:p>
        </p:txBody>
      </p:sp>
      <p:sp>
        <p:nvSpPr>
          <p:cNvPr id="585" name="Google Shape;585;p2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7"/>
        <p:cNvGrpSpPr/>
        <p:nvPr/>
      </p:nvGrpSpPr>
      <p:grpSpPr>
        <a:xfrm>
          <a:off x="0" y="0"/>
          <a:ext cx="0" cy="0"/>
          <a:chOff x="0" y="0"/>
          <a:chExt cx="0" cy="0"/>
        </a:xfrm>
      </p:grpSpPr>
      <p:sp>
        <p:nvSpPr>
          <p:cNvPr id="598" name="Google Shape;598;p2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99" name="Google Shape;599;p2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r>
              <a:rPr lang="en-US" b="1" dirty="0">
                <a:latin typeface="Arial  "/>
              </a:rPr>
              <a:t>Notas do instrutor:</a:t>
            </a:r>
            <a:endParaRPr dirty="0">
              <a:latin typeface="Arial  "/>
            </a:endParaRPr>
          </a:p>
          <a:p>
            <a:pPr marL="0" lvl="0" indent="0" algn="l" rtl="0">
              <a:spcBef>
                <a:spcPts val="360"/>
              </a:spcBef>
              <a:spcAft>
                <a:spcPts val="0"/>
              </a:spcAft>
              <a:buNone/>
            </a:pPr>
            <a:endParaRPr b="1" dirty="0">
              <a:latin typeface="Arial  "/>
            </a:endParaRPr>
          </a:p>
          <a:p>
            <a:pPr marL="171450" lvl="0" indent="-171450" algn="l" rtl="0">
              <a:spcBef>
                <a:spcPts val="360"/>
              </a:spcBef>
              <a:spcAft>
                <a:spcPts val="0"/>
              </a:spcAft>
              <a:buFont typeface="Wingdings" panose="05000000000000000000" pitchFamily="2" charset="2"/>
              <a:buChar char="§"/>
            </a:pPr>
            <a:r>
              <a:rPr lang="en-US" b="1" i="0" u="sng" dirty="0">
                <a:latin typeface="Arial  "/>
              </a:rPr>
              <a:t>Peça </a:t>
            </a:r>
            <a:r>
              <a:rPr lang="en-US" b="1" i="1" u="sng" dirty="0">
                <a:latin typeface="Arial  "/>
              </a:rPr>
              <a:t>a</a:t>
            </a:r>
            <a:r>
              <a:rPr lang="en-US" b="0" i="1" dirty="0">
                <a:latin typeface="Arial  "/>
              </a:rPr>
              <a:t> </a:t>
            </a:r>
            <a:r>
              <a:rPr lang="en-US" b="0" i="0" dirty="0">
                <a:latin typeface="Arial  "/>
              </a:rPr>
              <a:t>um voluntário para ler o diapositivo.</a:t>
            </a:r>
            <a:endParaRPr i="0" dirty="0">
              <a:latin typeface="Arial  "/>
            </a:endParaRPr>
          </a:p>
        </p:txBody>
      </p:sp>
      <p:sp>
        <p:nvSpPr>
          <p:cNvPr id="600" name="Google Shape;600;p2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2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7" name="Google Shape;607;p2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0"/>
              </a:spcBef>
              <a:spcAft>
                <a:spcPts val="0"/>
              </a:spcAft>
              <a:buNone/>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b="1" i="0" u="sng" dirty="0">
                <a:latin typeface="Arial  "/>
              </a:rPr>
              <a:t>Peça </a:t>
            </a:r>
            <a:r>
              <a:rPr lang="en-US" b="1" i="1" u="sng" dirty="0">
                <a:latin typeface="Arial  "/>
              </a:rPr>
              <a:t>a</a:t>
            </a:r>
            <a:r>
              <a:rPr lang="en-US" b="0" i="1" dirty="0">
                <a:latin typeface="Arial  "/>
              </a:rPr>
              <a:t> </a:t>
            </a:r>
            <a:r>
              <a:rPr lang="en-US" b="0" i="0" dirty="0">
                <a:latin typeface="Arial  "/>
              </a:rPr>
              <a:t>um voluntário para ler o slide.</a:t>
            </a:r>
            <a:endParaRPr sz="1200" b="1" dirty="0">
              <a:latin typeface="Arial" panose="020B0604020202020204" pitchFamily="34" charset="0"/>
              <a:ea typeface="Times New Roman"/>
              <a:cs typeface="Arial" panose="020B0604020202020204" pitchFamily="34" charset="0"/>
              <a:sym typeface="Times New Roman"/>
            </a:endParaRPr>
          </a:p>
        </p:txBody>
      </p:sp>
      <p:sp>
        <p:nvSpPr>
          <p:cNvPr id="608" name="Google Shape;608;p2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2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5" name="Google Shape;615;p2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lang="en-US"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r>
              <a:rPr lang="en-US" b="1" i="0" u="sng" dirty="0">
                <a:latin typeface="Arial  "/>
              </a:rPr>
              <a:t>Peça </a:t>
            </a:r>
            <a:r>
              <a:rPr lang="en-US" b="1" i="1" u="sng" dirty="0">
                <a:latin typeface="Arial  "/>
              </a:rPr>
              <a:t>a</a:t>
            </a:r>
            <a:r>
              <a:rPr lang="en-US" b="0" i="1" dirty="0">
                <a:latin typeface="Arial  "/>
              </a:rPr>
              <a:t> </a:t>
            </a:r>
            <a:r>
              <a:rPr lang="en-US" b="0" i="0" dirty="0">
                <a:latin typeface="Arial  "/>
              </a:rPr>
              <a:t>um voluntário para ler a pergunta.</a:t>
            </a: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endParaRPr lang="en-US" sz="1200" b="0" i="0" dirty="0">
              <a:latin typeface="Arial  "/>
              <a:ea typeface="Times New Roman"/>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r>
              <a:rPr lang="en-US" sz="1200" b="1" i="0" u="sng" dirty="0">
                <a:latin typeface="Arial  "/>
                <a:ea typeface="Times New Roman"/>
                <a:cs typeface="Arial" panose="020B0604020202020204" pitchFamily="34" charset="0"/>
                <a:sym typeface="Times New Roman"/>
              </a:rPr>
              <a:t>Confirmar</a:t>
            </a:r>
            <a:r>
              <a:rPr lang="en-US" sz="1200" b="1" i="0" u="none" dirty="0">
                <a:latin typeface="Arial  "/>
                <a:ea typeface="Times New Roman"/>
                <a:cs typeface="Arial" panose="020B0604020202020204" pitchFamily="34" charset="0"/>
                <a:sym typeface="Times New Roman"/>
              </a:rPr>
              <a:t> </a:t>
            </a:r>
            <a:r>
              <a:rPr lang="en-US" sz="1200" b="0" i="0" dirty="0">
                <a:latin typeface="Arial  "/>
                <a:ea typeface="Times New Roman"/>
                <a:cs typeface="Arial" panose="020B0604020202020204" pitchFamily="34" charset="0"/>
                <a:sym typeface="Times New Roman"/>
              </a:rPr>
              <a:t>a(s) </a:t>
            </a:r>
            <a:r>
              <a:rPr lang="en-US" sz="1200" b="0" i="0" dirty="0" err="1">
                <a:latin typeface="Arial  "/>
                <a:ea typeface="Times New Roman"/>
                <a:cs typeface="Arial" panose="020B0604020202020204" pitchFamily="34" charset="0"/>
                <a:sym typeface="Times New Roman"/>
              </a:rPr>
              <a:t>resposta</a:t>
            </a:r>
            <a:r>
              <a:rPr lang="en-US" sz="1200" b="0" i="0" dirty="0">
                <a:latin typeface="Arial  "/>
                <a:ea typeface="Times New Roman"/>
                <a:cs typeface="Arial" panose="020B0604020202020204" pitchFamily="34" charset="0"/>
                <a:sym typeface="Times New Roman"/>
              </a:rPr>
              <a:t>(s).</a:t>
            </a:r>
            <a:endParaRPr lang="en-US" sz="1200" b="1"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360"/>
              </a:spcBef>
              <a:spcAft>
                <a:spcPts val="0"/>
              </a:spcAft>
              <a:buFont typeface="Wingdings" panose="05000000000000000000" pitchFamily="2" charset="2"/>
              <a:buChar char="§"/>
            </a:pPr>
            <a:endParaRPr sz="1200" dirty="0">
              <a:latin typeface="Arial" panose="020B0604020202020204" pitchFamily="34" charset="0"/>
              <a:cs typeface="Arial" panose="020B0604020202020204" pitchFamily="34" charset="0"/>
            </a:endParaRPr>
          </a:p>
          <a:p>
            <a:pPr marL="171450" marR="0" lvl="0" indent="-171450" algn="l" rtl="0">
              <a:lnSpc>
                <a:spcPct val="115000"/>
              </a:lnSpc>
              <a:spcBef>
                <a:spcPts val="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Após algumas respostas, passar para o diapositivo seguinte para obter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a:t>
            </a:r>
            <a:endParaRPr sz="1200" b="1" dirty="0">
              <a:latin typeface="Arial" panose="020B0604020202020204" pitchFamily="34" charset="0"/>
              <a:ea typeface="Times New Roman"/>
              <a:cs typeface="Arial" panose="020B0604020202020204" pitchFamily="34" charset="0"/>
              <a:sym typeface="Times New Roman"/>
            </a:endParaRPr>
          </a:p>
        </p:txBody>
      </p:sp>
      <p:sp>
        <p:nvSpPr>
          <p:cNvPr id="616" name="Google Shape;616;p2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27</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2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23" name="Google Shape;623;p2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1560"/>
              </a:spcBef>
              <a:spcAft>
                <a:spcPts val="0"/>
              </a:spcAft>
              <a:buClrTx/>
              <a:buSzTx/>
              <a:buFont typeface="Wingdings" panose="05000000000000000000" pitchFamily="2" charset="2"/>
              <a:buNone/>
              <a:tabLst/>
              <a:defRPr/>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lang="en-US" sz="1200" b="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Font typeface="Wingdings" panose="05000000000000000000" pitchFamily="2" charset="2"/>
              <a:buNone/>
            </a:pPr>
            <a:endParaRPr lang="pt-BR" b="1" u="sng" dirty="0">
              <a:latin typeface="Arial  "/>
            </a:endParaRPr>
          </a:p>
          <a:p>
            <a:pPr marL="171450" lvl="0" indent="-171450" algn="l" rtl="0">
              <a:spcBef>
                <a:spcPts val="1560"/>
              </a:spcBef>
              <a:spcAft>
                <a:spcPts val="0"/>
              </a:spcAft>
              <a:buFont typeface="Wingdings" panose="05000000000000000000" pitchFamily="2" charset="2"/>
              <a:buChar char="§"/>
            </a:pPr>
            <a:r>
              <a:rPr lang="pt-BR" b="1" u="sng" dirty="0">
                <a:latin typeface="Arial  "/>
              </a:rPr>
              <a:t>Peça a </a:t>
            </a:r>
            <a:r>
              <a:rPr lang="pt-BR" dirty="0">
                <a:latin typeface="Arial  "/>
              </a:rPr>
              <a:t>um voluntário para ler a pergunta.</a:t>
            </a:r>
          </a:p>
          <a:p>
            <a:pPr marL="171450" lvl="0" indent="-171450" algn="l" rtl="0">
              <a:spcBef>
                <a:spcPts val="1560"/>
              </a:spcBef>
              <a:spcAft>
                <a:spcPts val="0"/>
              </a:spcAft>
              <a:buFont typeface="Wingdings" panose="05000000000000000000" pitchFamily="2" charset="2"/>
              <a:buChar char="§"/>
            </a:pPr>
            <a:endParaRPr lang="pt-BR" dirty="0">
              <a:latin typeface="Arial  "/>
            </a:endParaRPr>
          </a:p>
          <a:p>
            <a:pPr marL="171450" lvl="0" indent="-171450" algn="l" rtl="0">
              <a:spcBef>
                <a:spcPts val="1560"/>
              </a:spcBef>
              <a:spcAft>
                <a:spcPts val="0"/>
              </a:spcAft>
              <a:buFont typeface="Wingdings" panose="05000000000000000000" pitchFamily="2" charset="2"/>
              <a:buChar char="§"/>
            </a:pPr>
            <a:r>
              <a:rPr lang="pt-BR" b="1" u="sng" dirty="0">
                <a:latin typeface="Arial  "/>
              </a:rPr>
              <a:t>Responda</a:t>
            </a:r>
            <a:r>
              <a:rPr lang="pt-BR" dirty="0">
                <a:latin typeface="Arial  "/>
              </a:rPr>
              <a:t> às perguntas.</a:t>
            </a:r>
            <a:endParaRPr dirty="0">
              <a:latin typeface="Arial  "/>
            </a:endParaRPr>
          </a:p>
        </p:txBody>
      </p:sp>
      <p:sp>
        <p:nvSpPr>
          <p:cNvPr id="624" name="Google Shape;624;p2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28</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5"/>
        <p:cNvGrpSpPr/>
        <p:nvPr/>
      </p:nvGrpSpPr>
      <p:grpSpPr>
        <a:xfrm>
          <a:off x="0" y="0"/>
          <a:ext cx="0" cy="0"/>
          <a:chOff x="0" y="0"/>
          <a:chExt cx="0" cy="0"/>
        </a:xfrm>
      </p:grpSpPr>
      <p:sp>
        <p:nvSpPr>
          <p:cNvPr id="606" name="Google Shape;606;p2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07" name="Google Shape;607;p2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0"/>
              </a:spcBef>
              <a:spcAft>
                <a:spcPts val="0"/>
              </a:spcAft>
              <a:buNone/>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b="1" i="0" u="sng" dirty="0">
                <a:latin typeface="Arial  "/>
              </a:rPr>
              <a:t>Peça </a:t>
            </a:r>
            <a:r>
              <a:rPr lang="en-US" b="1" i="1" u="sng" dirty="0">
                <a:latin typeface="Arial  "/>
              </a:rPr>
              <a:t>a</a:t>
            </a:r>
            <a:r>
              <a:rPr lang="en-US" b="0" i="1" dirty="0">
                <a:latin typeface="Arial  "/>
              </a:rPr>
              <a:t> </a:t>
            </a:r>
            <a:r>
              <a:rPr lang="en-US" b="0" i="0" dirty="0">
                <a:latin typeface="Arial  "/>
              </a:rPr>
              <a:t>um voluntário para ler o diapositivo.</a:t>
            </a:r>
            <a:endParaRPr sz="1200" b="1" dirty="0">
              <a:latin typeface="Arial" panose="020B0604020202020204" pitchFamily="34" charset="0"/>
              <a:ea typeface="Times New Roman"/>
              <a:cs typeface="Arial" panose="020B0604020202020204" pitchFamily="34" charset="0"/>
              <a:sym typeface="Times New Roman"/>
            </a:endParaRPr>
          </a:p>
        </p:txBody>
      </p:sp>
      <p:sp>
        <p:nvSpPr>
          <p:cNvPr id="608" name="Google Shape;608;p2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29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3272916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4" name="Google Shape;114;p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lang="en-US" sz="1200" b="1" dirty="0">
              <a:latin typeface="Arial" panose="020B0604020202020204" pitchFamily="34" charset="0"/>
              <a:cs typeface="Arial" panose="020B0604020202020204" pitchFamily="34" charset="0"/>
              <a:sym typeface="Arial"/>
            </a:endParaRPr>
          </a:p>
          <a:p>
            <a:pPr marL="171450" marR="0" lvl="0" indent="-171450" algn="l" defTabSz="914400" rtl="0" eaLnBrk="1" fontAlgn="auto" latinLnBrk="0" hangingPunct="1">
              <a:lnSpc>
                <a:spcPct val="100000"/>
              </a:lnSpc>
              <a:spcBef>
                <a:spcPts val="0"/>
              </a:spcBef>
              <a:spcAft>
                <a:spcPts val="0"/>
              </a:spcAft>
              <a:buClr>
                <a:srgbClr val="000000"/>
              </a:buClr>
              <a:buSzPts val="1400"/>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rPr>
              <a:t>Peça a</a:t>
            </a:r>
            <a:r>
              <a:rPr lang="en-US" sz="1200" b="1" u="none" dirty="0">
                <a:latin typeface="Arial" panose="020B0604020202020204" pitchFamily="34" charset="0"/>
                <a:cs typeface="Arial" panose="020B0604020202020204" pitchFamily="34" charset="0"/>
              </a:rPr>
              <a:t> </a:t>
            </a:r>
            <a:r>
              <a:rPr lang="en-US" sz="1200" b="0" u="none" dirty="0">
                <a:latin typeface="Arial" panose="020B0604020202020204" pitchFamily="34" charset="0"/>
                <a:cs typeface="Arial" panose="020B0604020202020204" pitchFamily="34" charset="0"/>
              </a:rPr>
              <a:t>um voluntário que leia em voz alta os objectivos desta sessão.</a:t>
            </a:r>
            <a:endParaRPr lang="en-US" sz="1200" dirty="0">
              <a:latin typeface="Arial" panose="020B0604020202020204" pitchFamily="34" charset="0"/>
              <a:cs typeface="Arial" panose="020B0604020202020204" pitchFamily="34" charset="0"/>
            </a:endParaRPr>
          </a:p>
          <a:p>
            <a:pPr marL="0" marR="0" lvl="0" indent="0" algn="l" rtl="0">
              <a:spcBef>
                <a:spcPts val="0"/>
              </a:spcBef>
              <a:spcAft>
                <a:spcPts val="0"/>
              </a:spcAft>
              <a:buNone/>
            </a:pPr>
            <a:endParaRPr lang="en-US"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 fase analítica e de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de uma investigação de surto envolve o desenvolvimento e a avaliação de hipóteses sobre a possível causa da doença e, em seguida, o desenvolvimento de estratégias para controlar o surto.  </a:t>
            </a:r>
            <a:r>
              <a:rPr lang="en-US" sz="1200" b="0" dirty="0">
                <a:solidFill>
                  <a:srgbClr val="000000"/>
                </a:solidFill>
                <a:latin typeface="Arial" panose="020B0604020202020204" pitchFamily="34" charset="0"/>
                <a:ea typeface="Times New Roman"/>
                <a:cs typeface="Arial" panose="020B0604020202020204" pitchFamily="34" charset="0"/>
                <a:sym typeface="Times New Roman"/>
              </a:rPr>
              <a:t>Para investigações que envolvem doenças zoonóticas e aquelas com uma componente ambiental, uma </a:t>
            </a:r>
            <a:r>
              <a:rPr lang="en-US" sz="1200" b="0" dirty="0" err="1">
                <a:solidFill>
                  <a:srgbClr val="000000"/>
                </a:solidFill>
                <a:latin typeface="Arial" panose="020B0604020202020204" pitchFamily="34" charset="0"/>
                <a:ea typeface="Times New Roman"/>
                <a:cs typeface="Arial" panose="020B0604020202020204" pitchFamily="34" charset="0"/>
                <a:sym typeface="Times New Roman"/>
              </a:rPr>
              <a:t>resposta</a:t>
            </a:r>
            <a:r>
              <a:rPr lang="en-US" sz="1200" b="0" dirty="0">
                <a:solidFill>
                  <a:srgbClr val="000000"/>
                </a:solidFill>
                <a:latin typeface="Arial" panose="020B0604020202020204" pitchFamily="34" charset="0"/>
                <a:ea typeface="Times New Roman"/>
                <a:cs typeface="Arial" panose="020B0604020202020204" pitchFamily="34" charset="0"/>
                <a:sym typeface="Times New Roman"/>
              </a:rPr>
              <a:t> pode envolver a colaboração com os vários sectores para fornecer uma </a:t>
            </a:r>
            <a:r>
              <a:rPr lang="en-US" sz="1200" b="0" dirty="0" err="1">
                <a:solidFill>
                  <a:srgbClr val="000000"/>
                </a:solidFill>
                <a:latin typeface="Arial" panose="020B0604020202020204" pitchFamily="34" charset="0"/>
                <a:ea typeface="Times New Roman"/>
                <a:cs typeface="Arial" panose="020B0604020202020204" pitchFamily="34" charset="0"/>
                <a:sym typeface="Times New Roman"/>
              </a:rPr>
              <a:t>resposta</a:t>
            </a:r>
            <a:r>
              <a:rPr lang="en-US" sz="1200" b="0" dirty="0">
                <a:solidFill>
                  <a:srgbClr val="000000"/>
                </a:solidFill>
                <a:latin typeface="Arial" panose="020B0604020202020204" pitchFamily="34" charset="0"/>
                <a:ea typeface="Times New Roman"/>
                <a:cs typeface="Arial" panose="020B0604020202020204" pitchFamily="34" charset="0"/>
                <a:sym typeface="Times New Roman"/>
              </a:rPr>
              <a:t> coordenada unificada. As estratégias de </a:t>
            </a:r>
            <a:r>
              <a:rPr lang="en-US" sz="1200" b="0" dirty="0" err="1">
                <a:solidFill>
                  <a:srgbClr val="000000"/>
                </a:solidFill>
                <a:latin typeface="Arial" panose="020B0604020202020204" pitchFamily="34" charset="0"/>
                <a:ea typeface="Times New Roman"/>
                <a:cs typeface="Arial" panose="020B0604020202020204" pitchFamily="34" charset="0"/>
                <a:sym typeface="Times New Roman"/>
              </a:rPr>
              <a:t>resposta</a:t>
            </a:r>
            <a:r>
              <a:rPr lang="en-US" sz="1200" b="0" dirty="0">
                <a:solidFill>
                  <a:srgbClr val="000000"/>
                </a:solidFill>
                <a:latin typeface="Arial" panose="020B0604020202020204" pitchFamily="34" charset="0"/>
                <a:ea typeface="Times New Roman"/>
                <a:cs typeface="Arial" panose="020B0604020202020204" pitchFamily="34" charset="0"/>
                <a:sym typeface="Times New Roman"/>
              </a:rPr>
              <a:t> podem ser desenvolvidas com base nas responsabilidades e capacidades de cada sector!</a:t>
            </a:r>
            <a:endParaRPr lang="en-US" sz="1200" b="1" dirty="0">
              <a:solidFill>
                <a:srgbClr val="00953A"/>
              </a:solidFill>
              <a:latin typeface="Arial" panose="020B0604020202020204" pitchFamily="34" charset="0"/>
              <a:cs typeface="Arial" panose="020B0604020202020204" pitchFamily="34" charset="0"/>
              <a:sym typeface="Arial"/>
            </a:endParaRPr>
          </a:p>
          <a:p>
            <a:pPr marL="0" lvl="0" indent="0" algn="l" rtl="0">
              <a:spcBef>
                <a:spcPts val="1160"/>
              </a:spcBef>
              <a:spcAft>
                <a:spcPts val="0"/>
              </a:spcAft>
              <a:buNone/>
            </a:pPr>
            <a:endParaRPr dirty="0">
              <a:latin typeface="Arial  "/>
            </a:endParaRPr>
          </a:p>
        </p:txBody>
      </p:sp>
      <p:sp>
        <p:nvSpPr>
          <p:cNvPr id="115" name="Google Shape;115;p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9"/>
        <p:cNvGrpSpPr/>
        <p:nvPr/>
      </p:nvGrpSpPr>
      <p:grpSpPr>
        <a:xfrm>
          <a:off x="0" y="0"/>
          <a:ext cx="0" cy="0"/>
          <a:chOff x="0" y="0"/>
          <a:chExt cx="0" cy="0"/>
        </a:xfrm>
      </p:grpSpPr>
      <p:sp>
        <p:nvSpPr>
          <p:cNvPr id="630" name="Google Shape;630;p2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31" name="Google Shape;631;p2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r>
              <a:rPr lang="en-US" sz="1200" b="1" dirty="0">
                <a:latin typeface="Arial" panose="020B0604020202020204" pitchFamily="34" charset="0"/>
                <a:cs typeface="Arial" panose="020B0604020202020204" pitchFamily="34" charset="0"/>
              </a:rPr>
              <a:t>Notas do instrutor:</a:t>
            </a:r>
            <a:endParaRPr sz="1200"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sz="1200" b="1"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r>
              <a:rPr lang="en-US" b="1" i="0" u="sng" dirty="0">
                <a:latin typeface="Arial  "/>
              </a:rPr>
              <a:t>Peça </a:t>
            </a:r>
            <a:r>
              <a:rPr lang="en-US" b="1" i="1" u="sng" dirty="0">
                <a:latin typeface="Arial  "/>
              </a:rPr>
              <a:t>a</a:t>
            </a:r>
            <a:r>
              <a:rPr lang="en-US" b="0" i="1" dirty="0">
                <a:latin typeface="Arial  "/>
              </a:rPr>
              <a:t> </a:t>
            </a:r>
            <a:r>
              <a:rPr lang="en-US" b="0" i="0" dirty="0">
                <a:latin typeface="Arial  "/>
              </a:rPr>
              <a:t>um voluntário para ler a pergunta.</a:t>
            </a: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endParaRPr lang="en-US" sz="1200" b="0" i="0" dirty="0">
              <a:latin typeface="Arial  "/>
              <a:ea typeface="Times New Roman"/>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r>
              <a:rPr lang="en-US" sz="1200" b="1" i="0" u="sng" dirty="0">
                <a:latin typeface="Arial  "/>
                <a:ea typeface="Times New Roman"/>
                <a:cs typeface="Arial" panose="020B0604020202020204" pitchFamily="34" charset="0"/>
                <a:sym typeface="Times New Roman"/>
              </a:rPr>
              <a:t>Confirmar</a:t>
            </a:r>
            <a:r>
              <a:rPr lang="en-US" sz="1200" b="1" i="0" u="none" dirty="0">
                <a:latin typeface="Arial  "/>
                <a:ea typeface="Times New Roman"/>
                <a:cs typeface="Arial" panose="020B0604020202020204" pitchFamily="34" charset="0"/>
                <a:sym typeface="Times New Roman"/>
              </a:rPr>
              <a:t> </a:t>
            </a:r>
            <a:r>
              <a:rPr lang="en-US" sz="1200" b="0" i="0" dirty="0">
                <a:latin typeface="Arial  "/>
                <a:ea typeface="Times New Roman"/>
                <a:cs typeface="Arial" panose="020B0604020202020204" pitchFamily="34" charset="0"/>
                <a:sym typeface="Times New Roman"/>
              </a:rPr>
              <a:t>a(s) </a:t>
            </a:r>
            <a:r>
              <a:rPr lang="en-US" sz="1200" b="0" i="0" dirty="0" err="1">
                <a:latin typeface="Arial  "/>
                <a:ea typeface="Times New Roman"/>
                <a:cs typeface="Arial" panose="020B0604020202020204" pitchFamily="34" charset="0"/>
                <a:sym typeface="Times New Roman"/>
              </a:rPr>
              <a:t>resposta</a:t>
            </a:r>
            <a:r>
              <a:rPr lang="en-US" sz="1200" b="0" i="0" dirty="0">
                <a:latin typeface="Arial  "/>
                <a:ea typeface="Times New Roman"/>
                <a:cs typeface="Arial" panose="020B0604020202020204" pitchFamily="34" charset="0"/>
                <a:sym typeface="Times New Roman"/>
              </a:rPr>
              <a:t>(s).</a:t>
            </a:r>
            <a:endParaRPr lang="en-US" sz="1200" b="1"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36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Após algumas respostas, passar para o diapositivo seguinte para obter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a:t>
            </a:r>
            <a:endParaRPr lang="en-US" sz="1200" b="1"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b="1" dirty="0">
              <a:latin typeface="Arial  "/>
            </a:endParaRPr>
          </a:p>
        </p:txBody>
      </p:sp>
      <p:sp>
        <p:nvSpPr>
          <p:cNvPr id="632" name="Google Shape;632;p2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9"/>
        <p:cNvGrpSpPr/>
        <p:nvPr/>
      </p:nvGrpSpPr>
      <p:grpSpPr>
        <a:xfrm>
          <a:off x="0" y="0"/>
          <a:ext cx="0" cy="0"/>
          <a:chOff x="0" y="0"/>
          <a:chExt cx="0" cy="0"/>
        </a:xfrm>
      </p:grpSpPr>
      <p:sp>
        <p:nvSpPr>
          <p:cNvPr id="640" name="Google Shape;640;p3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41" name="Google Shape;641;p3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ea typeface="Times New Roman"/>
                <a:cs typeface="Arial" panose="020B0604020202020204" pitchFamily="34" charset="0"/>
                <a:sym typeface="Times New Roman"/>
              </a:rPr>
              <a:t>Notas do instrutor:</a:t>
            </a:r>
            <a:endParaRPr sz="1200" b="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indent="-171450">
              <a:lnSpc>
                <a:spcPct val="115000"/>
              </a:lnSpc>
              <a:spcBef>
                <a:spcPts val="1200"/>
              </a:spcBef>
              <a:buFont typeface="Wingdings" panose="05000000000000000000" pitchFamily="2" charset="2"/>
              <a:buChar char="§"/>
            </a:pPr>
            <a:r>
              <a:rPr lang="en-US" sz="1200" b="1" u="sng" dirty="0">
                <a:solidFill>
                  <a:srgbClr val="4F5858"/>
                </a:solidFill>
                <a:latin typeface="Arial" panose="020B0604020202020204" pitchFamily="34" charset="0"/>
                <a:ea typeface="Times New Roman"/>
                <a:cs typeface="Arial" panose="020B0604020202020204" pitchFamily="34" charset="0"/>
                <a:sym typeface="Times New Roman"/>
              </a:rPr>
              <a:t>Resposta:</a:t>
            </a:r>
            <a:r>
              <a:rPr lang="en-US" sz="1200" b="0" u="none" dirty="0">
                <a:solidFill>
                  <a:srgbClr val="4F5858"/>
                </a:solidFill>
                <a:latin typeface="Arial" panose="020B0604020202020204" pitchFamily="34" charset="0"/>
                <a:ea typeface="Times New Roman"/>
                <a:cs typeface="Arial" panose="020B0604020202020204" pitchFamily="34" charset="0"/>
                <a:sym typeface="Times New Roman"/>
              </a:rPr>
              <a:t> </a:t>
            </a:r>
            <a:r>
              <a:rPr lang="en-US" dirty="0">
                <a:solidFill>
                  <a:srgbClr val="4F5858"/>
                </a:solidFill>
                <a:latin typeface="Arial" panose="020B0604020202020204" pitchFamily="34" charset="0"/>
                <a:cs typeface="Arial" panose="020B0604020202020204" pitchFamily="34" charset="0"/>
                <a:sym typeface="Times New Roman"/>
              </a:rPr>
              <a:t>A curva epidémica sugere uma fonte pontual ou uma fonte de exposição contínua. </a:t>
            </a:r>
          </a:p>
          <a:p>
            <a:pPr marL="171450" indent="-171450">
              <a:lnSpc>
                <a:spcPct val="115000"/>
              </a:lnSpc>
              <a:spcBef>
                <a:spcPts val="1200"/>
              </a:spcBef>
              <a:buFont typeface="Wingdings" panose="05000000000000000000" pitchFamily="2" charset="2"/>
              <a:buChar char="§"/>
            </a:pPr>
            <a:endParaRPr lang="en-US" b="1" u="sng" dirty="0">
              <a:solidFill>
                <a:srgbClr val="4F5858"/>
              </a:solidFill>
              <a:latin typeface="Arial" panose="020B0604020202020204" pitchFamily="34" charset="0"/>
              <a:cs typeface="Arial" panose="020B0604020202020204" pitchFamily="34" charset="0"/>
              <a:sym typeface="Times New Roman"/>
            </a:endParaRPr>
          </a:p>
          <a:p>
            <a:pPr marL="171450" indent="-171450">
              <a:lnSpc>
                <a:spcPct val="115000"/>
              </a:lnSpc>
              <a:spcBef>
                <a:spcPts val="1200"/>
              </a:spcBef>
              <a:buFont typeface="Wingdings" panose="05000000000000000000" pitchFamily="2" charset="2"/>
              <a:buChar char="§"/>
            </a:pPr>
            <a:r>
              <a:rPr lang="en-US" b="1" u="sng" dirty="0">
                <a:solidFill>
                  <a:srgbClr val="4F5858"/>
                </a:solidFill>
                <a:latin typeface="Arial" panose="020B0604020202020204" pitchFamily="34" charset="0"/>
                <a:cs typeface="Arial" panose="020B0604020202020204" pitchFamily="34" charset="0"/>
                <a:sym typeface="Times New Roman"/>
              </a:rPr>
              <a:t>Comentário:</a:t>
            </a:r>
            <a:r>
              <a:rPr lang="en-US" b="1" u="none" dirty="0">
                <a:solidFill>
                  <a:srgbClr val="4F5858"/>
                </a:solidFill>
                <a:latin typeface="Arial" panose="020B0604020202020204" pitchFamily="34" charset="0"/>
                <a:cs typeface="Arial" panose="020B0604020202020204" pitchFamily="34" charset="0"/>
                <a:sym typeface="Times New Roman"/>
              </a:rPr>
              <a:t> </a:t>
            </a:r>
            <a:r>
              <a:rPr lang="en-US" dirty="0">
                <a:solidFill>
                  <a:srgbClr val="4F5858"/>
                </a:solidFill>
                <a:latin typeface="Arial" panose="020B0604020202020204" pitchFamily="34" charset="0"/>
                <a:cs typeface="Arial" panose="020B0604020202020204" pitchFamily="34" charset="0"/>
                <a:sym typeface="Times New Roman"/>
              </a:rPr>
              <a:t>Como as datas de início da doença ocorreram num período de 5 dias, se se tratasse de uma exposição de fonte pontual, teria de ser um agente patogénico com um período de incubação de pelo menos 5 dias. Outra possibilidade é que se trate de um agente patogénico com um período de incubação mais curto, e talvez a exposição tenha ocorrido durante os dois dias em que estiveram no parque (exposição de fonte contínua). </a:t>
            </a:r>
            <a:endParaRPr lang="en-US" dirty="0">
              <a:solidFill>
                <a:srgbClr val="4F5858"/>
              </a:solidFill>
              <a:latin typeface="Arial" panose="020B0604020202020204" pitchFamily="34" charset="0"/>
              <a:ea typeface="Calibri"/>
              <a:cs typeface="Arial" panose="020B0604020202020204" pitchFamily="34" charset="0"/>
            </a:endParaRPr>
          </a:p>
          <a:p>
            <a:pPr marL="171450" marR="0" lvl="0" indent="-171450" algn="l">
              <a:lnSpc>
                <a:spcPct val="114999"/>
              </a:lnSpc>
              <a:spcBef>
                <a:spcPts val="1200"/>
              </a:spcBef>
              <a:spcAft>
                <a:spcPts val="0"/>
              </a:spcAft>
              <a:buFont typeface="Wingdings" panose="05000000000000000000" pitchFamily="2" charset="2"/>
              <a:buChar char="§"/>
            </a:pPr>
            <a:endParaRPr lang="en-US" b="1" dirty="0">
              <a:solidFill>
                <a:srgbClr val="4F5858"/>
              </a:solidFill>
              <a:latin typeface="Arial"/>
              <a:cs typeface="Arial"/>
            </a:endParaRPr>
          </a:p>
        </p:txBody>
      </p:sp>
      <p:sp>
        <p:nvSpPr>
          <p:cNvPr id="642" name="Google Shape;642;p3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7"/>
        <p:cNvGrpSpPr/>
        <p:nvPr/>
      </p:nvGrpSpPr>
      <p:grpSpPr>
        <a:xfrm>
          <a:off x="0" y="0"/>
          <a:ext cx="0" cy="0"/>
          <a:chOff x="0" y="0"/>
          <a:chExt cx="0" cy="0"/>
        </a:xfrm>
      </p:grpSpPr>
      <p:sp>
        <p:nvSpPr>
          <p:cNvPr id="648" name="Google Shape;648;p3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49" name="Google Shape;649;p3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p>
          <a:p>
            <a:pPr marL="171450" marR="0" lvl="0" indent="-171450" algn="l" rtl="0">
              <a:lnSpc>
                <a:spcPct val="115000"/>
              </a:lnSpc>
              <a:spcBef>
                <a:spcPts val="0"/>
              </a:spcBef>
              <a:spcAft>
                <a:spcPts val="0"/>
              </a:spcAft>
              <a:buFont typeface="Wingdings" panose="05000000000000000000" pitchFamily="2" charset="2"/>
              <a:buChar char="§"/>
            </a:pPr>
            <a:r>
              <a:rPr lang="en-US" b="1" i="0" u="sng" dirty="0">
                <a:latin typeface="Arial" panose="020B0604020202020204" pitchFamily="34" charset="0"/>
                <a:cs typeface="Arial" panose="020B0604020202020204" pitchFamily="34" charset="0"/>
              </a:rPr>
              <a:t>Peça </a:t>
            </a:r>
            <a:r>
              <a:rPr lang="en-US" b="1" i="1" u="sng" dirty="0">
                <a:latin typeface="Arial" panose="020B0604020202020204" pitchFamily="34" charset="0"/>
                <a:cs typeface="Arial" panose="020B0604020202020204" pitchFamily="34" charset="0"/>
              </a:rPr>
              <a:t>a</a:t>
            </a:r>
            <a:r>
              <a:rPr lang="en-US" b="0" i="1" dirty="0">
                <a:latin typeface="Arial" panose="020B0604020202020204" pitchFamily="34" charset="0"/>
                <a:cs typeface="Arial" panose="020B0604020202020204" pitchFamily="34" charset="0"/>
              </a:rPr>
              <a:t> </a:t>
            </a:r>
            <a:r>
              <a:rPr lang="en-US" b="0" i="0" dirty="0">
                <a:latin typeface="Arial" panose="020B0604020202020204" pitchFamily="34" charset="0"/>
                <a:cs typeface="Arial" panose="020B0604020202020204" pitchFamily="34" charset="0"/>
              </a:rPr>
              <a:t>um voluntário para ler o diapositivo.</a:t>
            </a:r>
            <a:endParaRPr lang="en-US" sz="1200" b="1"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latin typeface="Arial  "/>
            </a:endParaRPr>
          </a:p>
        </p:txBody>
      </p:sp>
      <p:sp>
        <p:nvSpPr>
          <p:cNvPr id="650" name="Google Shape;650;p3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2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15" name="Google Shape;615;p2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lang="en-US"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r>
              <a:rPr lang="en-US" b="1" i="0" u="sng" dirty="0">
                <a:latin typeface="Arial" panose="020B0604020202020204" pitchFamily="34" charset="0"/>
                <a:cs typeface="Arial" panose="020B0604020202020204" pitchFamily="34" charset="0"/>
              </a:rPr>
              <a:t>Peça </a:t>
            </a:r>
            <a:r>
              <a:rPr lang="en-US" b="1" i="1" u="sng" dirty="0">
                <a:latin typeface="Arial" panose="020B0604020202020204" pitchFamily="34" charset="0"/>
                <a:cs typeface="Arial" panose="020B0604020202020204" pitchFamily="34" charset="0"/>
              </a:rPr>
              <a:t>a</a:t>
            </a:r>
            <a:r>
              <a:rPr lang="en-US" b="0" i="1" dirty="0">
                <a:latin typeface="Arial" panose="020B0604020202020204" pitchFamily="34" charset="0"/>
                <a:cs typeface="Arial" panose="020B0604020202020204" pitchFamily="34" charset="0"/>
              </a:rPr>
              <a:t> </a:t>
            </a:r>
            <a:r>
              <a:rPr lang="en-US" b="0" i="0" dirty="0">
                <a:latin typeface="Arial" panose="020B0604020202020204" pitchFamily="34" charset="0"/>
                <a:cs typeface="Arial" panose="020B0604020202020204" pitchFamily="34" charset="0"/>
              </a:rPr>
              <a:t>um voluntário para ler a pergunta.</a:t>
            </a: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endParaRPr lang="en-US" sz="1200" b="0" i="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360"/>
              </a:spcBef>
              <a:spcAft>
                <a:spcPts val="0"/>
              </a:spcAft>
              <a:buClrTx/>
              <a:buSzTx/>
              <a:buFont typeface="Wingdings" panose="05000000000000000000" pitchFamily="2" charset="2"/>
              <a:buChar char="§"/>
              <a:tabLst/>
              <a:defRPr/>
            </a:pPr>
            <a:r>
              <a:rPr lang="en-US" sz="1200" b="1" i="0" u="sng" dirty="0">
                <a:latin typeface="Arial" panose="020B0604020202020204" pitchFamily="34" charset="0"/>
                <a:ea typeface="Times New Roman"/>
                <a:cs typeface="Arial" panose="020B0604020202020204" pitchFamily="34" charset="0"/>
                <a:sym typeface="Times New Roman"/>
              </a:rPr>
              <a:t>Confirmar</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a(s) </a:t>
            </a:r>
            <a:r>
              <a:rPr lang="en-US" sz="1200" b="0" i="0" dirty="0" err="1">
                <a:latin typeface="Arial" panose="020B0604020202020204" pitchFamily="34" charset="0"/>
                <a:ea typeface="Times New Roman"/>
                <a:cs typeface="Arial" panose="020B0604020202020204" pitchFamily="34" charset="0"/>
                <a:sym typeface="Times New Roman"/>
              </a:rPr>
              <a:t>resposta</a:t>
            </a:r>
            <a:r>
              <a:rPr lang="en-US" sz="1200" b="0" i="0" dirty="0">
                <a:latin typeface="Arial" panose="020B0604020202020204" pitchFamily="34" charset="0"/>
                <a:ea typeface="Times New Roman"/>
                <a:cs typeface="Arial" panose="020B0604020202020204" pitchFamily="34" charset="0"/>
                <a:sym typeface="Times New Roman"/>
              </a:rPr>
              <a:t>(s).</a:t>
            </a:r>
            <a:endParaRPr lang="en-US" sz="1200" b="1"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360"/>
              </a:spcBef>
              <a:spcAft>
                <a:spcPts val="0"/>
              </a:spcAft>
              <a:buFont typeface="Wingdings" panose="05000000000000000000" pitchFamily="2" charset="2"/>
              <a:buChar char="§"/>
            </a:pPr>
            <a:endParaRPr sz="1200" dirty="0">
              <a:latin typeface="Arial" panose="020B0604020202020204" pitchFamily="34" charset="0"/>
              <a:cs typeface="Arial" panose="020B0604020202020204" pitchFamily="34" charset="0"/>
            </a:endParaRPr>
          </a:p>
          <a:p>
            <a:pPr marL="171450" marR="0" lvl="0" indent="-171450" algn="l" rtl="0">
              <a:lnSpc>
                <a:spcPct val="115000"/>
              </a:lnSpc>
              <a:spcBef>
                <a:spcPts val="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Após algumas respostas, passar para o diapositivo seguinte para obter a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a:t>
            </a:r>
            <a:endParaRPr sz="1200" b="1" dirty="0">
              <a:latin typeface="Arial" panose="020B0604020202020204" pitchFamily="34" charset="0"/>
              <a:ea typeface="Times New Roman"/>
              <a:cs typeface="Arial" panose="020B0604020202020204" pitchFamily="34" charset="0"/>
              <a:sym typeface="Times New Roman"/>
            </a:endParaRPr>
          </a:p>
        </p:txBody>
      </p:sp>
      <p:sp>
        <p:nvSpPr>
          <p:cNvPr id="616" name="Google Shape;616;p2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405291703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5"/>
        <p:cNvGrpSpPr/>
        <p:nvPr/>
      </p:nvGrpSpPr>
      <p:grpSpPr>
        <a:xfrm>
          <a:off x="0" y="0"/>
          <a:ext cx="0" cy="0"/>
          <a:chOff x="0" y="0"/>
          <a:chExt cx="0" cy="0"/>
        </a:xfrm>
      </p:grpSpPr>
      <p:sp>
        <p:nvSpPr>
          <p:cNvPr id="656" name="Google Shape;656;p3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57" name="Google Shape;657;p3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solidFill>
                  <a:srgbClr val="FF0000"/>
                </a:solidFill>
                <a:latin typeface="Arial" panose="020B0604020202020204" pitchFamily="34" charset="0"/>
                <a:ea typeface="Times New Roman"/>
                <a:cs typeface="Arial" panose="020B0604020202020204" pitchFamily="34" charset="0"/>
                <a:sym typeface="Times New Roman"/>
              </a:rPr>
              <a:t>Resposta:</a:t>
            </a:r>
            <a:r>
              <a:rPr lang="en-US" sz="1200" b="1" u="none" dirty="0">
                <a:solidFill>
                  <a:srgbClr val="FF0000"/>
                </a:solidFill>
                <a:latin typeface="Arial" panose="020B0604020202020204" pitchFamily="34" charset="0"/>
                <a:ea typeface="Times New Roman"/>
                <a:cs typeface="Arial" panose="020B0604020202020204" pitchFamily="34" charset="0"/>
                <a:sym typeface="Times New Roman"/>
              </a:rPr>
              <a:t> </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As possíveis fontes ou agentes incluem:</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solidFill>
                  <a:srgbClr val="FF0000"/>
                </a:solidFill>
                <a:latin typeface="Arial" panose="020B0604020202020204" pitchFamily="34" charset="0"/>
                <a:ea typeface="Times New Roman"/>
                <a:cs typeface="Arial" panose="020B0604020202020204" pitchFamily="34" charset="0"/>
                <a:sym typeface="Times New Roman"/>
              </a:rPr>
              <a:t>Doenças transmitidas por vectores (</a:t>
            </a:r>
            <a:r>
              <a:rPr lang="en-US" sz="1200" i="1" dirty="0">
                <a:solidFill>
                  <a:srgbClr val="FF0000"/>
                </a:solidFill>
                <a:latin typeface="Arial" panose="020B0604020202020204" pitchFamily="34" charset="0"/>
                <a:ea typeface="Times New Roman"/>
                <a:cs typeface="Arial" panose="020B0604020202020204" pitchFamily="34" charset="0"/>
                <a:sym typeface="Times New Roman"/>
              </a:rPr>
              <a:t>malária, dengue, rickettsia, febre do vale do Rift, etc</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 </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solidFill>
                  <a:srgbClr val="FF0000"/>
                </a:solidFill>
                <a:latin typeface="Arial" panose="020B0604020202020204" pitchFamily="34" charset="0"/>
                <a:ea typeface="Times New Roman"/>
                <a:cs typeface="Arial" panose="020B0604020202020204" pitchFamily="34" charset="0"/>
                <a:sym typeface="Times New Roman"/>
              </a:rPr>
              <a:t>Doenças de origem alimentar (</a:t>
            </a:r>
            <a:r>
              <a:rPr lang="en-US" sz="1200" i="1" dirty="0">
                <a:solidFill>
                  <a:srgbClr val="FF0000"/>
                </a:solidFill>
                <a:latin typeface="Arial" panose="020B0604020202020204" pitchFamily="34" charset="0"/>
                <a:ea typeface="Times New Roman"/>
                <a:cs typeface="Arial" panose="020B0604020202020204" pitchFamily="34" charset="0"/>
                <a:sym typeface="Times New Roman"/>
              </a:rPr>
              <a:t>Salmonelose, E.coli, Campylobacter, etc</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 </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solidFill>
                  <a:srgbClr val="FF0000"/>
                </a:solidFill>
                <a:latin typeface="Arial" panose="020B0604020202020204" pitchFamily="34" charset="0"/>
                <a:ea typeface="Times New Roman"/>
                <a:cs typeface="Arial" panose="020B0604020202020204" pitchFamily="34" charset="0"/>
                <a:sym typeface="Times New Roman"/>
              </a:rPr>
              <a:t>Doenças transmitidas pela água (</a:t>
            </a:r>
            <a:r>
              <a:rPr lang="en-US" sz="1200" i="1" dirty="0">
                <a:solidFill>
                  <a:srgbClr val="FF0000"/>
                </a:solidFill>
                <a:latin typeface="Arial" panose="020B0604020202020204" pitchFamily="34" charset="0"/>
                <a:ea typeface="Times New Roman"/>
                <a:cs typeface="Arial" panose="020B0604020202020204" pitchFamily="34" charset="0"/>
                <a:sym typeface="Times New Roman"/>
              </a:rPr>
              <a:t>Leptospirose, Giardíase, etc</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a:t>
            </a:r>
            <a:endParaRPr lang="en-US" sz="1200" dirty="0">
              <a:solidFill>
                <a:schemeClr val="tx1"/>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solidFill>
                  <a:srgbClr val="FF0000"/>
                </a:solidFill>
                <a:latin typeface="Arial" panose="020B0604020202020204" pitchFamily="34" charset="0"/>
                <a:ea typeface="Times New Roman"/>
                <a:cs typeface="Arial" panose="020B0604020202020204" pitchFamily="34" charset="0"/>
                <a:sym typeface="Times New Roman"/>
              </a:rPr>
              <a:t>Outros?</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lvl="0" indent="-171450" algn="l" rtl="0">
              <a:spcBef>
                <a:spcPts val="360"/>
              </a:spcBef>
              <a:spcAft>
                <a:spcPts val="0"/>
              </a:spcAft>
              <a:buFont typeface="Wingdings" panose="05000000000000000000" pitchFamily="2" charset="2"/>
              <a:buChar char="§"/>
            </a:pPr>
            <a:r>
              <a:rPr lang="en-US" b="1" u="sng" dirty="0">
                <a:latin typeface="Arial  "/>
              </a:rPr>
              <a:t>Permitir que</a:t>
            </a:r>
            <a:r>
              <a:rPr lang="en-US" b="1" u="none" dirty="0">
                <a:latin typeface="Arial  "/>
              </a:rPr>
              <a:t> </a:t>
            </a:r>
            <a:r>
              <a:rPr lang="en-US" dirty="0">
                <a:latin typeface="Arial  "/>
              </a:rPr>
              <a:t>os participantes partilhem outras hipóteses possíveis antes de passar ao diapositivo seguinte.</a:t>
            </a:r>
            <a:endParaRPr dirty="0">
              <a:latin typeface="Arial  "/>
            </a:endParaRPr>
          </a:p>
        </p:txBody>
      </p:sp>
      <p:sp>
        <p:nvSpPr>
          <p:cNvPr id="658" name="Google Shape;658;p3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a:extLst>
            <a:ext uri="{FF2B5EF4-FFF2-40B4-BE49-F238E27FC236}">
              <a16:creationId xmlns:a16="http://schemas.microsoft.com/office/drawing/2014/main" id="{C31D1E20-B8C9-4431-3760-F7EC957384C0}"/>
            </a:ext>
          </a:extLst>
        </p:cNvPr>
        <p:cNvGrpSpPr/>
        <p:nvPr/>
      </p:nvGrpSpPr>
      <p:grpSpPr>
        <a:xfrm>
          <a:off x="0" y="0"/>
          <a:ext cx="0" cy="0"/>
          <a:chOff x="0" y="0"/>
          <a:chExt cx="0" cy="0"/>
        </a:xfrm>
      </p:grpSpPr>
      <p:sp>
        <p:nvSpPr>
          <p:cNvPr id="147" name="Google Shape;147;p5:notes">
            <a:extLst>
              <a:ext uri="{FF2B5EF4-FFF2-40B4-BE49-F238E27FC236}">
                <a16:creationId xmlns:a16="http://schemas.microsoft.com/office/drawing/2014/main" id="{FB4166EE-67D9-61D5-55B0-382F34D0730F}"/>
              </a:ext>
            </a:extLst>
          </p:cNvPr>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8" name="Google Shape;148;p5:notes">
            <a:extLst>
              <a:ext uri="{FF2B5EF4-FFF2-40B4-BE49-F238E27FC236}">
                <a16:creationId xmlns:a16="http://schemas.microsoft.com/office/drawing/2014/main" id="{D7061330-E5E9-6B70-F2A9-E3DE00CF413B}"/>
              </a:ext>
            </a:extLst>
          </p:cNvPr>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Diga:</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 passo 7 é desenvolver hipóteses sobre o porquê e como o surto ocorreu.</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 que é que se entende por hipótese, pelo menos no contexto de uma investigação de um surto?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No diapositivo seguinte. </a:t>
            </a:r>
            <a:r>
              <a:rPr lang="en-US" sz="1200" b="1" dirty="0">
                <a:latin typeface="Arial" panose="020B0604020202020204" pitchFamily="34" charset="0"/>
                <a:ea typeface="Times New Roman"/>
                <a:cs typeface="Arial" panose="020B0604020202020204" pitchFamily="34" charset="0"/>
                <a:sym typeface="Times New Roman"/>
              </a:rPr>
              <a:t>&lt;CLICAR&gt; </a:t>
            </a:r>
            <a:endParaRPr sz="1200" b="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dirty="0">
              <a:latin typeface="Arial  "/>
            </a:endParaRPr>
          </a:p>
        </p:txBody>
      </p:sp>
      <p:sp>
        <p:nvSpPr>
          <p:cNvPr id="149" name="Google Shape;149;p5:notes">
            <a:extLst>
              <a:ext uri="{FF2B5EF4-FFF2-40B4-BE49-F238E27FC236}">
                <a16:creationId xmlns:a16="http://schemas.microsoft.com/office/drawing/2014/main" id="{B10727EA-DEAF-D771-154C-B575A05662EB}"/>
              </a:ext>
            </a:extLst>
          </p:cNvPr>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227195862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0"/>
        <p:cNvGrpSpPr/>
        <p:nvPr/>
      </p:nvGrpSpPr>
      <p:grpSpPr>
        <a:xfrm>
          <a:off x="0" y="0"/>
          <a:ext cx="0" cy="0"/>
          <a:chOff x="0" y="0"/>
          <a:chExt cx="0" cy="0"/>
        </a:xfrm>
      </p:grpSpPr>
      <p:sp>
        <p:nvSpPr>
          <p:cNvPr id="671" name="Google Shape;671;p3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72" name="Google Shape;672;p3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lnSpc>
                <a:spcPct val="115000"/>
              </a:lnSpc>
              <a:spcBef>
                <a:spcPts val="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Nalgumas situações de surto, quando se combinam as provas laboratoriais, clínicas, ambientais e epidemiológicas, as provas são suficientemente fortes para determinar a associação sem mais testes. </a:t>
            </a:r>
            <a:r>
              <a:rPr lang="en-US" sz="1200" i="1" dirty="0">
                <a:latin typeface="Arial" panose="020B0604020202020204" pitchFamily="34" charset="0"/>
                <a:ea typeface="Times New Roman"/>
                <a:cs typeface="Arial" panose="020B0604020202020204" pitchFamily="34" charset="0"/>
                <a:sym typeface="Times New Roman"/>
              </a:rPr>
              <a:t>Por exemplo, pode </a:t>
            </a:r>
            <a:r>
              <a:rPr lang="en-US" sz="1200" b="1" i="1" dirty="0">
                <a:latin typeface="Arial" panose="020B0604020202020204" pitchFamily="34" charset="0"/>
                <a:ea typeface="Times New Roman"/>
                <a:cs typeface="Arial" panose="020B0604020202020204" pitchFamily="34" charset="0"/>
                <a:sym typeface="Times New Roman"/>
              </a:rPr>
              <a:t>não </a:t>
            </a:r>
            <a:r>
              <a:rPr lang="en-US" sz="1200" i="1" dirty="0">
                <a:latin typeface="Arial" panose="020B0604020202020204" pitchFamily="34" charset="0"/>
                <a:ea typeface="Times New Roman"/>
                <a:cs typeface="Arial" panose="020B0604020202020204" pitchFamily="34" charset="0"/>
                <a:sym typeface="Times New Roman"/>
              </a:rPr>
              <a:t>haver necessidade de realizar um estudo epidemiológico se a seguinte situação ocorrer: O proprietário de uma exploração leiteira de cabras comprou 5 fêmeas jovens. Foram vacinadas contra o clostridium e o tétano e tratadas contra vermes intestinais. Foram introduzidas no efetivo sem quarentena. Duas semanas mais tarde, os cabritos da manada desenvolveram diarreia. O exame das fezes revelou um elevado número de coccídios. </a:t>
            </a:r>
            <a:endParaRPr sz="1200" i="1"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Digamos</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que, num outro surto, tem uma hipótese sobre uma exposição que causa gastroenterite numa coorte de pessoas que participaram no mesmo banquete.</a:t>
            </a:r>
          </a:p>
          <a:p>
            <a:pPr marL="685800" marR="0" lvl="1" indent="-228600" algn="l" rtl="0">
              <a:lnSpc>
                <a:spcPct val="115000"/>
              </a:lnSpc>
              <a:spcBef>
                <a:spcPts val="1200"/>
              </a:spcBef>
              <a:spcAft>
                <a:spcPts val="0"/>
              </a:spcAft>
              <a:buFont typeface="+mj-lt"/>
              <a:buAutoNum type="arabicPeriod"/>
            </a:pPr>
            <a:r>
              <a:rPr lang="en-US" sz="1200" dirty="0">
                <a:latin typeface="Arial" panose="020B0604020202020204" pitchFamily="34" charset="0"/>
                <a:ea typeface="Times New Roman"/>
                <a:cs typeface="Arial" panose="020B0604020202020204" pitchFamily="34" charset="0"/>
                <a:sym typeface="Times New Roman"/>
              </a:rPr>
              <a:t>A taxa de ataque é elevada entre as pessoas com a exposição hipotética?</a:t>
            </a:r>
          </a:p>
          <a:p>
            <a:pPr marL="685800" marR="0" lvl="1" indent="-228600" algn="l" rtl="0">
              <a:lnSpc>
                <a:spcPct val="115000"/>
              </a:lnSpc>
              <a:spcBef>
                <a:spcPts val="1200"/>
              </a:spcBef>
              <a:spcAft>
                <a:spcPts val="0"/>
              </a:spcAft>
              <a:buFont typeface="+mj-lt"/>
              <a:buAutoNum type="arabicPeriod"/>
            </a:pPr>
            <a:r>
              <a:rPr lang="en-US" sz="1200" dirty="0">
                <a:latin typeface="Arial" panose="020B0604020202020204" pitchFamily="34" charset="0"/>
                <a:ea typeface="Times New Roman"/>
                <a:cs typeface="Arial" panose="020B0604020202020204" pitchFamily="34" charset="0"/>
                <a:sym typeface="Times New Roman"/>
              </a:rPr>
              <a:t>A taxa de ataque é baixa em pessoas não expostas?</a:t>
            </a:r>
          </a:p>
          <a:p>
            <a:pPr marL="685800" marR="0" lvl="1" indent="-228600" algn="l" rtl="0">
              <a:lnSpc>
                <a:spcPct val="115000"/>
              </a:lnSpc>
              <a:spcBef>
                <a:spcPts val="1200"/>
              </a:spcBef>
              <a:spcAft>
                <a:spcPts val="0"/>
              </a:spcAft>
              <a:buFont typeface="+mj-lt"/>
              <a:buAutoNum type="arabicPeriod"/>
            </a:pPr>
            <a:r>
              <a:rPr lang="en-US" sz="1200" dirty="0">
                <a:latin typeface="Arial" panose="020B0604020202020204" pitchFamily="34" charset="0"/>
                <a:ea typeface="Times New Roman"/>
                <a:cs typeface="Arial" panose="020B0604020202020204" pitchFamily="34" charset="0"/>
                <a:sym typeface="Times New Roman"/>
              </a:rPr>
              <a:t>A maioria dos casos foi exposta à </a:t>
            </a:r>
            <a:r>
              <a:rPr lang="en-US" sz="1200" b="0" i="0" dirty="0">
                <a:latin typeface="Arial" panose="020B0604020202020204" pitchFamily="34" charset="0"/>
                <a:ea typeface="Times New Roman"/>
                <a:cs typeface="Arial" panose="020B0604020202020204" pitchFamily="34" charset="0"/>
                <a:sym typeface="Times New Roman"/>
              </a:rPr>
              <a:t>exposição hipotética? </a:t>
            </a:r>
            <a:r>
              <a:rPr lang="en-US" sz="1200" b="0" i="0" dirty="0">
                <a:latin typeface="Arial" panose="020B0604020202020204" pitchFamily="34" charset="0"/>
                <a:ea typeface="+mn-ea"/>
                <a:cs typeface="Arial" panose="020B0604020202020204" pitchFamily="34" charset="0"/>
                <a:sym typeface="Times New Roman"/>
              </a:rPr>
              <a:t>(</a:t>
            </a:r>
            <a:r>
              <a:rPr lang="en-US" sz="1200" b="0" i="0" dirty="0">
                <a:latin typeface="Arial" panose="020B0604020202020204" pitchFamily="34" charset="0"/>
                <a:ea typeface="Times New Roman"/>
                <a:cs typeface="Arial" panose="020B0604020202020204" pitchFamily="34" charset="0"/>
                <a:sym typeface="Times New Roman"/>
              </a:rPr>
              <a:t>Se a maioria dos casos não foi exposta, então a hipótese está provavelmente incorrecta).</a:t>
            </a:r>
            <a:endParaRPr sz="1200" b="0" i="0" dirty="0">
              <a:latin typeface="Arial" panose="020B0604020202020204" pitchFamily="34" charset="0"/>
              <a:cs typeface="Arial" panose="020B0604020202020204" pitchFamily="34" charset="0"/>
            </a:endParaRPr>
          </a:p>
        </p:txBody>
      </p:sp>
      <p:sp>
        <p:nvSpPr>
          <p:cNvPr id="673" name="Google Shape;673;p3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p3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79" name="Google Shape;679;p3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 epidemiologia analítica é utilizada para testar se uma exposição está associada a um risco acrescido de doença. Normalmente, isto é feito quando a epidemiologia descritiva, por si só, não é suficiente para resolver o surto ou quando existem algumas questões pendentes. </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Os tipos mais comuns de estudos analíticos utilizados nas investigações de surtos são os estudos de coorte retrospectivos e os estudos de caso-controlo.  Em geral, estes estudos estão para além do âmbito do FETP-Frontline, mas é bom conhecê-los. Vamos analisá-los brevemente. </a:t>
            </a:r>
          </a:p>
        </p:txBody>
      </p:sp>
      <p:sp>
        <p:nvSpPr>
          <p:cNvPr id="680" name="Google Shape;680;p3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37</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p3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86" name="Google Shape;686;p3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No contexto de um surto, um estudo de coorte é uma boa escolha se o surto ocorrer entre um grupo bem definido de pessoas, como pessoas numa escola, casamento, local de trabalho, ou mesmo participantes neste curso.  </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Para um surto numa população animal, um grupo bem definido seria uma manada ou um rebanho, ou todos os animais de uma quinta ou rancho.</a:t>
            </a:r>
            <a:endParaRPr lang="en-US"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Um investigador </a:t>
            </a:r>
            <a:r>
              <a:rPr lang="en-US" sz="1200" dirty="0">
                <a:latin typeface="Arial" panose="020B0604020202020204" pitchFamily="34" charset="0"/>
                <a:ea typeface="Times New Roman"/>
                <a:cs typeface="Arial" panose="020B0604020202020204" pitchFamily="34" charset="0"/>
                <a:sym typeface="Times New Roman"/>
              </a:rPr>
              <a:t>precisa de completar os seguintes passos para realizar um estudo de coorte:</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Obter uma lista completa de todos os elementos do grupo.</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Conceber um instrumento de recolha de dados, como um questionário.</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Recolher informações sobre as exposições de ou sobre todas as pessoas do grupo.</a:t>
            </a: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Então, as taxas de ataque de doenças podem ser calculadas e comparadas entre as pessoas que foram expostas a um fator e as pessoas que não foram expostas ao mesmo fator. </a:t>
            </a:r>
            <a:r>
              <a:rPr lang="en-US" sz="1200" b="0" i="1" dirty="0">
                <a:latin typeface="Arial" panose="020B0604020202020204" pitchFamily="34" charset="0"/>
                <a:ea typeface="Times New Roman"/>
                <a:cs typeface="Arial" panose="020B0604020202020204" pitchFamily="34" charset="0"/>
                <a:sym typeface="Times New Roman"/>
              </a:rPr>
              <a:t>Por exemplo: </a:t>
            </a:r>
            <a:r>
              <a:rPr lang="en-US" sz="1200" i="1" dirty="0">
                <a:latin typeface="Arial" panose="020B0604020202020204" pitchFamily="34" charset="0"/>
                <a:ea typeface="Times New Roman"/>
                <a:cs typeface="Arial" panose="020B0604020202020204" pitchFamily="34" charset="0"/>
                <a:sym typeface="Times New Roman"/>
              </a:rPr>
              <a:t>Qual foi a taxa de ataque entre as pessoas que beberam água da bomba A? Qual foi a taxa de ataque entre as pessoas que não beberam água da bomba A?</a:t>
            </a:r>
            <a:endParaRPr lang="en-US" sz="1200" b="0" i="1" u="none"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endParaRPr lang="en-US" sz="1200" b="0" i="1" u="none"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Diga:</a:t>
            </a:r>
            <a:r>
              <a:rPr lang="en-US" b="1" u="none" dirty="0">
                <a:latin typeface="Arial" panose="020B0604020202020204" pitchFamily="34" charset="0"/>
                <a:cs typeface="Arial" panose="020B0604020202020204" pitchFamily="34" charset="0"/>
              </a:rPr>
              <a:t> </a:t>
            </a:r>
            <a:r>
              <a:rPr lang="en-US" sz="1200" i="0" dirty="0">
                <a:latin typeface="Arial" panose="020B0604020202020204" pitchFamily="34" charset="0"/>
                <a:ea typeface="Times New Roman"/>
                <a:cs typeface="Arial" panose="020B0604020202020204" pitchFamily="34" charset="0"/>
                <a:sym typeface="Times New Roman"/>
              </a:rPr>
              <a:t>Finalmente, os participantes podem comparar as taxas de ataque dividindo uma pela outra. Este rácio é designado </a:t>
            </a:r>
            <a:r>
              <a:rPr lang="en-US" sz="1200" i="0" dirty="0" err="1">
                <a:latin typeface="Arial" panose="020B0604020202020204" pitchFamily="34" charset="0"/>
                <a:ea typeface="Times New Roman"/>
                <a:cs typeface="Arial" panose="020B0604020202020204" pitchFamily="34" charset="0"/>
                <a:sym typeface="Times New Roman"/>
              </a:rPr>
              <a:t>por</a:t>
            </a:r>
            <a:r>
              <a:rPr lang="en-US" sz="1200" i="0" dirty="0">
                <a:latin typeface="Arial" panose="020B0604020202020204" pitchFamily="34" charset="0"/>
                <a:ea typeface="Times New Roman"/>
                <a:cs typeface="Arial" panose="020B0604020202020204" pitchFamily="34" charset="0"/>
                <a:sym typeface="Times New Roman"/>
              </a:rPr>
              <a:t> ”</a:t>
            </a:r>
            <a:r>
              <a:rPr lang="en-US" sz="1200" b="1" i="0" dirty="0" err="1">
                <a:latin typeface="Arial" panose="020B0604020202020204" pitchFamily="34" charset="0"/>
                <a:ea typeface="Times New Roman"/>
                <a:cs typeface="Arial" panose="020B0604020202020204" pitchFamily="34" charset="0"/>
                <a:sym typeface="Times New Roman"/>
              </a:rPr>
              <a:t>razão</a:t>
            </a:r>
            <a:r>
              <a:rPr lang="en-US" sz="1200" b="1" i="0" dirty="0">
                <a:latin typeface="Arial" panose="020B0604020202020204" pitchFamily="34" charset="0"/>
                <a:ea typeface="Times New Roman"/>
                <a:cs typeface="Arial" panose="020B0604020202020204" pitchFamily="34" charset="0"/>
                <a:sym typeface="Times New Roman"/>
              </a:rPr>
              <a:t> de </a:t>
            </a:r>
            <a:r>
              <a:rPr lang="en-US" sz="1200" b="1" i="0" dirty="0" err="1">
                <a:latin typeface="Arial" panose="020B0604020202020204" pitchFamily="34" charset="0"/>
                <a:ea typeface="Times New Roman"/>
                <a:cs typeface="Arial" panose="020B0604020202020204" pitchFamily="34" charset="0"/>
                <a:sym typeface="Times New Roman"/>
              </a:rPr>
              <a:t>risco</a:t>
            </a:r>
            <a:r>
              <a:rPr lang="en-US" sz="1200" b="1" i="0" dirty="0">
                <a:latin typeface="Arial" panose="020B0604020202020204" pitchFamily="34" charset="0"/>
                <a:ea typeface="Times New Roman"/>
                <a:cs typeface="Arial" panose="020B0604020202020204" pitchFamily="34" charset="0"/>
                <a:sym typeface="Times New Roman"/>
              </a:rPr>
              <a:t>.</a:t>
            </a:r>
            <a:r>
              <a:rPr lang="en-US" sz="1200" b="0" i="0" dirty="0">
                <a:latin typeface="Arial" panose="020B0604020202020204" pitchFamily="34" charset="0"/>
                <a:ea typeface="Times New Roman"/>
                <a:cs typeface="Arial" panose="020B0604020202020204" pitchFamily="34" charset="0"/>
                <a:sym typeface="Times New Roman"/>
              </a:rPr>
              <a:t>”</a:t>
            </a:r>
          </a:p>
          <a:p>
            <a:pPr marL="0" marR="0" lvl="0" indent="0" algn="l" rtl="0">
              <a:lnSpc>
                <a:spcPct val="115000"/>
              </a:lnSpc>
              <a:spcBef>
                <a:spcPts val="600"/>
              </a:spcBef>
              <a:spcAft>
                <a:spcPts val="0"/>
              </a:spcAft>
              <a:buFont typeface="Wingdings" panose="05000000000000000000" pitchFamily="2" charset="2"/>
              <a:buNone/>
            </a:pPr>
            <a:endParaRPr lang="en-US" b="1" u="sng" dirty="0">
              <a:latin typeface="Arial" panose="020B0604020202020204" pitchFamily="34" charset="0"/>
              <a:cs typeface="Arial" panose="020B0604020202020204" pitchFamily="34" charset="0"/>
            </a:endParaRPr>
          </a:p>
        </p:txBody>
      </p:sp>
      <p:sp>
        <p:nvSpPr>
          <p:cNvPr id="687" name="Google Shape;687;p3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38</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p3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693" name="Google Shape;693;p3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sym typeface="Arial"/>
              </a:rPr>
              <a:t>Notas do instrutor:</a:t>
            </a:r>
            <a:endParaRPr lang="en-US"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como exemplo, vamos utilizar um surto de gastroenterite que ocorreu entre as pessoas que participaram num banquete. Estiveram presentes 120 pessoas no banquete e muitas ficaram doentes cerca de 2 dias depois. Os funcionários do Ministério da Saúde conseguiram obter uma lista dos participantes e puderam entrevistar 116 das 120 pessoas, ou quase todas.  54 correspondiam à definição de caso que tinha sido desenvolvida para gastroenterite, incluindo 26 que foram confirmados por cultura. Vários alimentos diferentes foram servidos no banquete. Dos 81 participantes que disseram ter comido carne de vaca, 50 corresponderam à definição de caso.  Dos 35 que não comeram carne de vaca, 4 corresponderam à definição de caso.</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vamos </a:t>
            </a:r>
            <a:r>
              <a:rPr lang="en-US" sz="1200" dirty="0" err="1">
                <a:latin typeface="Arial" panose="020B0604020202020204" pitchFamily="34" charset="0"/>
                <a:ea typeface="Times New Roman"/>
                <a:cs typeface="Arial" panose="020B0604020202020204" pitchFamily="34" charset="0"/>
                <a:sym typeface="Times New Roman"/>
              </a:rPr>
              <a:t>analisar</a:t>
            </a:r>
            <a:r>
              <a:rPr lang="en-US" sz="1200" dirty="0">
                <a:latin typeface="Arial" panose="020B0604020202020204" pitchFamily="34" charset="0"/>
                <a:ea typeface="Times New Roman"/>
                <a:cs typeface="Arial" panose="020B0604020202020204" pitchFamily="34" charset="0"/>
                <a:sym typeface="Times New Roman"/>
              </a:rPr>
              <a:t> a carne de vaca como a potencial exposição causadora da doença de origem </a:t>
            </a:r>
            <a:r>
              <a:rPr lang="en-US" sz="1200" dirty="0" err="1">
                <a:latin typeface="Arial" panose="020B0604020202020204" pitchFamily="34" charset="0"/>
                <a:ea typeface="Times New Roman"/>
                <a:cs typeface="Arial" panose="020B0604020202020204" pitchFamily="34" charset="0"/>
                <a:sym typeface="Times New Roman"/>
              </a:rPr>
              <a:t>alimentar</a:t>
            </a:r>
            <a:r>
              <a:rPr lang="en-US" sz="1200" b="1" i="1" dirty="0">
                <a:latin typeface="Arial" panose="020B0604020202020204" pitchFamily="34" charset="0"/>
                <a:ea typeface="Times New Roman"/>
                <a:cs typeface="Arial" panose="020B0604020202020204" pitchFamily="34" charset="0"/>
                <a:sym typeface="Times New Roman"/>
              </a:rPr>
              <a:t>.&lt;CLICAR&gt;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Olha para esta concha de mesa.</a:t>
            </a:r>
            <a:endParaRPr sz="120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 célula superior esquerda, Célula a, corresponde ao número de pessoas que comeram carne de vaca e ficaram doentes.</a:t>
            </a:r>
            <a:endParaRPr sz="120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 célula b corresponde ao número de pessoas que comeram carne de vaca e não ficaram doentes. </a:t>
            </a:r>
            <a:endParaRPr sz="120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 célula c corresponde ao número de pessoas que não comeram carne de vaca, mas que ficaram doentes na mesma.</a:t>
            </a:r>
            <a:endParaRPr sz="120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 célula d corresponde ao número de pessoas que não comeram carne de vaca e não ficaram doentes.</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número deve ser colocado na célula a? </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50</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número deve ser colocado na célula b? </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31</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número deve ser colocado na célula c? </a:t>
            </a:r>
          </a:p>
          <a:p>
            <a:pPr marL="171450" marR="0" lvl="0" indent="-171450" algn="l" rtl="0">
              <a:lnSpc>
                <a:spcPct val="115000"/>
              </a:lnSpc>
              <a:spcBef>
                <a:spcPts val="0"/>
              </a:spcBef>
              <a:spcAft>
                <a:spcPts val="0"/>
              </a:spcAft>
              <a:buFont typeface="Wingdings" panose="05000000000000000000" pitchFamily="2" charset="2"/>
              <a:buChar cha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4</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número deve ser colocado na célula d?  </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31</a:t>
            </a:r>
            <a:endParaRPr sz="1200" i="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b="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Dê</a:t>
            </a:r>
            <a:r>
              <a:rPr lang="en-US" b="1" u="none" dirty="0">
                <a:latin typeface="Arial" panose="020B0604020202020204" pitchFamily="34" charset="0"/>
                <a:cs typeface="Arial" panose="020B0604020202020204" pitchFamily="34" charset="0"/>
              </a:rPr>
              <a:t> </a:t>
            </a:r>
            <a:r>
              <a:rPr lang="en-US" b="0" u="none" dirty="0">
                <a:latin typeface="Arial" panose="020B0604020202020204" pitchFamily="34" charset="0"/>
                <a:cs typeface="Arial" panose="020B0604020202020204" pitchFamily="34" charset="0"/>
              </a:rPr>
              <a:t>um momento aos participantes para </a:t>
            </a:r>
            <a:r>
              <a:rPr lang="en-US" sz="1200" b="0" dirty="0">
                <a:latin typeface="Arial" panose="020B0604020202020204" pitchFamily="34" charset="0"/>
                <a:ea typeface="Times New Roman"/>
                <a:cs typeface="Arial" panose="020B0604020202020204" pitchFamily="34" charset="0"/>
                <a:sym typeface="Times New Roman"/>
              </a:rPr>
              <a:t>calcularem </a:t>
            </a:r>
            <a:r>
              <a:rPr lang="en-US" sz="1200" b="1" dirty="0">
                <a:latin typeface="Arial" panose="020B0604020202020204" pitchFamily="34" charset="0"/>
                <a:ea typeface="Times New Roman"/>
                <a:cs typeface="Arial" panose="020B0604020202020204" pitchFamily="34" charset="0"/>
                <a:sym typeface="Times New Roman"/>
              </a:rPr>
              <a:t>os totais </a:t>
            </a:r>
            <a:r>
              <a:rPr lang="en-US" sz="1200" b="0" dirty="0">
                <a:latin typeface="Arial" panose="020B0604020202020204" pitchFamily="34" charset="0"/>
                <a:ea typeface="Times New Roman"/>
                <a:cs typeface="Arial" panose="020B0604020202020204" pitchFamily="34" charset="0"/>
                <a:sym typeface="Times New Roman"/>
              </a:rPr>
              <a:t>e </a:t>
            </a:r>
            <a:r>
              <a:rPr lang="en-US" sz="1200" b="1" dirty="0">
                <a:latin typeface="Arial" panose="020B0604020202020204" pitchFamily="34" charset="0"/>
                <a:ea typeface="Times New Roman"/>
                <a:cs typeface="Arial" panose="020B0604020202020204" pitchFamily="34" charset="0"/>
                <a:sym typeface="Times New Roman"/>
              </a:rPr>
              <a:t>as taxas de ataque.</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i="1"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Após alguns minutos, </a:t>
            </a:r>
            <a:r>
              <a:rPr lang="en-US" sz="1200" b="1" i="1" dirty="0" err="1">
                <a:latin typeface="Arial" panose="020B0604020202020204" pitchFamily="34" charset="0"/>
                <a:ea typeface="Times New Roman"/>
                <a:cs typeface="Arial" panose="020B0604020202020204" pitchFamily="34" charset="0"/>
                <a:sym typeface="Times New Roman"/>
              </a:rPr>
              <a:t>reveja</a:t>
            </a:r>
            <a:r>
              <a:rPr lang="en-US" sz="1200" b="1" i="1" dirty="0">
                <a:latin typeface="Arial" panose="020B0604020202020204" pitchFamily="34" charset="0"/>
                <a:ea typeface="Times New Roman"/>
                <a:cs typeface="Arial" panose="020B0604020202020204" pitchFamily="34" charset="0"/>
                <a:sym typeface="Times New Roman"/>
              </a:rPr>
              <a:t> os resultados (ver diapositivo seguinte)</a:t>
            </a:r>
            <a:endParaRPr sz="1200" b="1"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latin typeface="Arial  "/>
            </a:endParaRPr>
          </a:p>
        </p:txBody>
      </p:sp>
      <p:sp>
        <p:nvSpPr>
          <p:cNvPr id="694" name="Google Shape;694;p3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39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1" name="Google Shape;121;p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pt-BR" sz="1200" b="1" u="sng" dirty="0">
                <a:latin typeface="Arial" panose="020B0604020202020204" pitchFamily="34" charset="0"/>
                <a:ea typeface="Times New Roman"/>
                <a:cs typeface="Arial" panose="020B0604020202020204" pitchFamily="34" charset="0"/>
                <a:sym typeface="Times New Roman"/>
              </a:rPr>
              <a:t>Diga: </a:t>
            </a:r>
            <a:r>
              <a:rPr lang="pt-BR" sz="1200" dirty="0">
                <a:latin typeface="Arial" panose="020B0604020202020204" pitchFamily="34" charset="0"/>
                <a:ea typeface="Times New Roman"/>
                <a:cs typeface="Arial" panose="020B0604020202020204" pitchFamily="34" charset="0"/>
                <a:sym typeface="Times New Roman"/>
              </a:rPr>
              <a:t>Os primeiros seis passos de uma investigação de surto envolvem:</a:t>
            </a:r>
          </a:p>
          <a:p>
            <a:pPr marL="628650" marR="0" lvl="1" indent="-171450" algn="l" rtl="0">
              <a:lnSpc>
                <a:spcPct val="115000"/>
              </a:lnSpc>
              <a:spcBef>
                <a:spcPts val="600"/>
              </a:spcBef>
              <a:spcAft>
                <a:spcPts val="0"/>
              </a:spcAft>
              <a:buFont typeface="Courier New" panose="02070309020205020404" pitchFamily="49" charset="0"/>
              <a:buChar char="o"/>
            </a:pPr>
            <a:r>
              <a:rPr lang="pt-BR" sz="1200" dirty="0">
                <a:latin typeface="Arial" panose="020B0604020202020204" pitchFamily="34" charset="0"/>
                <a:ea typeface="Times New Roman"/>
                <a:cs typeface="Arial" panose="020B0604020202020204" pitchFamily="34" charset="0"/>
                <a:sym typeface="Times New Roman"/>
              </a:rPr>
              <a:t>Preparar-se para o trabalho de campo</a:t>
            </a:r>
          </a:p>
          <a:p>
            <a:pPr marL="628650" marR="0" lvl="1" indent="-171450" algn="l" rtl="0">
              <a:lnSpc>
                <a:spcPct val="115000"/>
              </a:lnSpc>
              <a:spcBef>
                <a:spcPts val="600"/>
              </a:spcBef>
              <a:spcAft>
                <a:spcPts val="0"/>
              </a:spcAft>
              <a:buFont typeface="Courier New" panose="02070309020205020404" pitchFamily="49" charset="0"/>
              <a:buChar char="o"/>
            </a:pPr>
            <a:r>
              <a:rPr lang="pt-BR" sz="1200" dirty="0">
                <a:latin typeface="Arial" panose="020B0604020202020204" pitchFamily="34" charset="0"/>
                <a:ea typeface="Times New Roman"/>
                <a:cs typeface="Arial" panose="020B0604020202020204" pitchFamily="34" charset="0"/>
                <a:sym typeface="Times New Roman"/>
              </a:rPr>
              <a:t>Confirmar o surto</a:t>
            </a:r>
          </a:p>
          <a:p>
            <a:pPr marL="628650" marR="0" lvl="1" indent="-171450" algn="l" rtl="0">
              <a:lnSpc>
                <a:spcPct val="115000"/>
              </a:lnSpc>
              <a:spcBef>
                <a:spcPts val="600"/>
              </a:spcBef>
              <a:spcAft>
                <a:spcPts val="0"/>
              </a:spcAft>
              <a:buFont typeface="Courier New" panose="02070309020205020404" pitchFamily="49" charset="0"/>
              <a:buChar char="o"/>
            </a:pPr>
            <a:r>
              <a:rPr lang="pt-BR" sz="1200" dirty="0">
                <a:latin typeface="Arial" panose="020B0604020202020204" pitchFamily="34" charset="0"/>
                <a:ea typeface="Times New Roman"/>
                <a:cs typeface="Arial" panose="020B0604020202020204" pitchFamily="34" charset="0"/>
                <a:sym typeface="Times New Roman"/>
              </a:rPr>
              <a:t>Verificar o diagnóstico</a:t>
            </a:r>
          </a:p>
          <a:p>
            <a:pPr marL="628650" marR="0" lvl="1" indent="-171450" algn="l" rtl="0">
              <a:lnSpc>
                <a:spcPct val="115000"/>
              </a:lnSpc>
              <a:spcBef>
                <a:spcPts val="600"/>
              </a:spcBef>
              <a:spcAft>
                <a:spcPts val="0"/>
              </a:spcAft>
              <a:buFont typeface="Courier New" panose="02070309020205020404" pitchFamily="49" charset="0"/>
              <a:buChar char="o"/>
            </a:pPr>
            <a:r>
              <a:rPr lang="pt-BR" sz="1200" dirty="0">
                <a:latin typeface="Arial" panose="020B0604020202020204" pitchFamily="34" charset="0"/>
                <a:ea typeface="Times New Roman"/>
                <a:cs typeface="Arial" panose="020B0604020202020204" pitchFamily="34" charset="0"/>
                <a:sym typeface="Times New Roman"/>
              </a:rPr>
              <a:t>Construir uma definição de caso</a:t>
            </a:r>
          </a:p>
          <a:p>
            <a:pPr marL="628650" marR="0" lvl="1" indent="-171450" algn="l" rtl="0">
              <a:lnSpc>
                <a:spcPct val="115000"/>
              </a:lnSpc>
              <a:spcBef>
                <a:spcPts val="600"/>
              </a:spcBef>
              <a:spcAft>
                <a:spcPts val="0"/>
              </a:spcAft>
              <a:buFont typeface="Courier New" panose="02070309020205020404" pitchFamily="49" charset="0"/>
              <a:buChar char="o"/>
            </a:pPr>
            <a:r>
              <a:rPr lang="pt-BR" sz="1200" dirty="0">
                <a:latin typeface="Arial" panose="020B0604020202020204" pitchFamily="34" charset="0"/>
                <a:ea typeface="Times New Roman"/>
                <a:cs typeface="Arial" panose="020B0604020202020204" pitchFamily="34" charset="0"/>
                <a:sym typeface="Times New Roman"/>
              </a:rPr>
              <a:t>Encontrar casos sistematicamente e registar informações</a:t>
            </a:r>
          </a:p>
          <a:p>
            <a:pPr marL="628650" marR="0" lvl="1" indent="-171450" algn="l" rtl="0">
              <a:lnSpc>
                <a:spcPct val="115000"/>
              </a:lnSpc>
              <a:spcBef>
                <a:spcPts val="600"/>
              </a:spcBef>
              <a:spcAft>
                <a:spcPts val="0"/>
              </a:spcAft>
              <a:buFont typeface="Courier New" panose="02070309020205020404" pitchFamily="49" charset="0"/>
              <a:buChar char="o"/>
            </a:pPr>
            <a:r>
              <a:rPr lang="pt-BR" sz="1200" dirty="0">
                <a:latin typeface="Arial" panose="020B0604020202020204" pitchFamily="34" charset="0"/>
                <a:ea typeface="Times New Roman"/>
                <a:cs typeface="Arial" panose="020B0604020202020204" pitchFamily="34" charset="0"/>
                <a:sym typeface="Times New Roman"/>
              </a:rPr>
              <a:t>Realizar epidemiologia descritiva</a:t>
            </a:r>
          </a:p>
          <a:p>
            <a:pPr marL="457200" marR="0" lvl="1" indent="0" algn="l" rtl="0">
              <a:lnSpc>
                <a:spcPct val="115000"/>
              </a:lnSpc>
              <a:spcBef>
                <a:spcPts val="600"/>
              </a:spcBef>
              <a:spcAft>
                <a:spcPts val="0"/>
              </a:spcAft>
              <a:buFont typeface="Wingdings" panose="05000000000000000000" pitchFamily="2" charset="2"/>
              <a:buNone/>
            </a:pPr>
            <a:endParaRPr lang="pt-B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pt-BR" sz="1200" b="1" u="sng" dirty="0">
                <a:latin typeface="Arial" panose="020B0604020202020204" pitchFamily="34" charset="0"/>
                <a:ea typeface="Times New Roman"/>
                <a:cs typeface="Arial" panose="020B0604020202020204" pitchFamily="34" charset="0"/>
                <a:sym typeface="Times New Roman"/>
              </a:rPr>
              <a:t>Diga: </a:t>
            </a:r>
            <a:r>
              <a:rPr lang="pt-BR" sz="1200" dirty="0">
                <a:latin typeface="Arial" panose="020B0604020202020204" pitchFamily="34" charset="0"/>
                <a:ea typeface="Times New Roman"/>
                <a:cs typeface="Arial" panose="020B0604020202020204" pitchFamily="34" charset="0"/>
                <a:sym typeface="Times New Roman"/>
              </a:rPr>
              <a:t>As perguntas sobre o quê, quem, quando e onde foram respondidas. Embora pareça, e às vezes seja uma realidade, que essas atividades levam muito tempo, elas devem ocorrer rapidamente, especialmente quando ocorrem doenças graves ou mortes.</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22" name="Google Shape;122;p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p3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01" name="Google Shape;701;p3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lnSpc>
                <a:spcPct val="115000"/>
              </a:lnSpc>
              <a:spcBef>
                <a:spcPts val="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Estes são os resultados. Até agora, isto é apenas o que fizemos com a epidemiologia descritiva. </a:t>
            </a:r>
            <a:r>
              <a:rPr lang="en-US" sz="1200" b="1" dirty="0">
                <a:latin typeface="Arial" panose="020B0604020202020204" pitchFamily="34" charset="0"/>
                <a:ea typeface="Times New Roman"/>
                <a:cs typeface="Arial" panose="020B0604020202020204" pitchFamily="34" charset="0"/>
                <a:sym typeface="Times New Roman"/>
              </a:rPr>
              <a:t>&lt;CLICAR&gt;</a:t>
            </a:r>
            <a:endParaRPr lang="en-US" sz="1200" b="0" u="none"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u="none"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Digamos:</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agora vamos calcular o </a:t>
            </a:r>
            <a:r>
              <a:rPr lang="en-US" sz="1200" b="1" dirty="0">
                <a:latin typeface="Arial" panose="020B0604020202020204" pitchFamily="34" charset="0"/>
                <a:ea typeface="Times New Roman"/>
                <a:cs typeface="Arial" panose="020B0604020202020204" pitchFamily="34" charset="0"/>
                <a:sym typeface="Times New Roman"/>
              </a:rPr>
              <a:t>rácio das taxas de ataque</a:t>
            </a:r>
            <a:r>
              <a:rPr lang="en-US" sz="1200" dirty="0">
                <a:latin typeface="Arial" panose="020B0604020202020204" pitchFamily="34" charset="0"/>
                <a:ea typeface="Times New Roman"/>
                <a:cs typeface="Arial" panose="020B0604020202020204" pitchFamily="34" charset="0"/>
                <a:sym typeface="Times New Roman"/>
              </a:rPr>
              <a:t>, chamado </a:t>
            </a:r>
            <a:r>
              <a:rPr lang="en-US" sz="1200" b="1" dirty="0">
                <a:latin typeface="Arial" panose="020B0604020202020204" pitchFamily="34" charset="0"/>
                <a:ea typeface="Times New Roman"/>
                <a:cs typeface="Arial" panose="020B0604020202020204" pitchFamily="34" charset="0"/>
                <a:sym typeface="Times New Roman"/>
              </a:rPr>
              <a:t>rácio de risco </a:t>
            </a:r>
            <a:r>
              <a:rPr lang="en-US" sz="1200" dirty="0">
                <a:latin typeface="Arial" panose="020B0604020202020204" pitchFamily="34" charset="0"/>
                <a:ea typeface="Times New Roman"/>
                <a:cs typeface="Arial" panose="020B0604020202020204" pitchFamily="34" charset="0"/>
                <a:sym typeface="Times New Roman"/>
              </a:rPr>
              <a:t>ou </a:t>
            </a:r>
            <a:r>
              <a:rPr lang="en-US" sz="1200" b="1" dirty="0">
                <a:latin typeface="Arial" panose="020B0604020202020204" pitchFamily="34" charset="0"/>
                <a:ea typeface="Times New Roman"/>
                <a:cs typeface="Arial" panose="020B0604020202020204" pitchFamily="34" charset="0"/>
                <a:sym typeface="Times New Roman"/>
              </a:rPr>
              <a:t>risco relativo</a:t>
            </a:r>
            <a:r>
              <a:rPr lang="en-US" sz="1200" dirty="0">
                <a:latin typeface="Arial" panose="020B0604020202020204" pitchFamily="34" charset="0"/>
                <a:ea typeface="Times New Roman"/>
                <a:cs typeface="Arial" panose="020B0604020202020204" pitchFamily="34" charset="0"/>
                <a:sym typeface="Times New Roman"/>
              </a:rPr>
              <a:t>.</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a:t>
            </a:r>
            <a:r>
              <a:rPr lang="en-US" sz="1200" b="1" u="none" dirty="0">
                <a:latin typeface="Arial" panose="020B0604020202020204" pitchFamily="34" charset="0"/>
                <a:cs typeface="Arial" panose="020B0604020202020204" pitchFamily="34" charset="0"/>
                <a:sym typeface="Arial"/>
              </a:rPr>
              <a:t> </a:t>
            </a:r>
            <a:r>
              <a:rPr lang="en-US" sz="1200" b="0" dirty="0">
                <a:latin typeface="Arial" panose="020B0604020202020204" pitchFamily="34" charset="0"/>
                <a:ea typeface="Times New Roman"/>
                <a:cs typeface="Arial" panose="020B0604020202020204" pitchFamily="34" charset="0"/>
                <a:sym typeface="Times New Roman"/>
              </a:rPr>
              <a:t>Como é que calculamos o rácio das taxas de ataque?  (</a:t>
            </a:r>
            <a:r>
              <a:rPr lang="en-US" sz="1200" b="0" i="1" dirty="0">
                <a:latin typeface="Arial" panose="020B0604020202020204" pitchFamily="34" charset="0"/>
                <a:ea typeface="Times New Roman"/>
                <a:cs typeface="Arial" panose="020B0604020202020204" pitchFamily="34" charset="0"/>
                <a:sym typeface="Times New Roman"/>
              </a:rPr>
              <a:t>Que número dividimos por quê</a:t>
            </a:r>
            <a:r>
              <a:rPr lang="en-US" sz="1200" b="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b="0" dirty="0">
                <a:latin typeface="Arial" panose="020B0604020202020204" pitchFamily="34" charset="0"/>
                <a:cs typeface="Arial" panose="020B0604020202020204" pitchFamily="34" charset="0"/>
                <a:sym typeface="Times New Roman"/>
              </a:rPr>
              <a:t>a(s) </a:t>
            </a:r>
            <a:r>
              <a:rPr lang="en-US" sz="1200" b="0" dirty="0" err="1">
                <a:latin typeface="Arial" panose="020B0604020202020204" pitchFamily="34" charset="0"/>
                <a:cs typeface="Arial" panose="020B0604020202020204" pitchFamily="34" charset="0"/>
                <a:sym typeface="Times New Roman"/>
              </a:rPr>
              <a:t>resposta</a:t>
            </a:r>
            <a:r>
              <a:rPr lang="en-US" sz="1200" b="0" dirty="0">
                <a:latin typeface="Arial" panose="020B0604020202020204" pitchFamily="34" charset="0"/>
                <a:cs typeface="Arial" panose="020B0604020202020204" pitchFamily="34" charset="0"/>
                <a:sym typeface="Times New Roman"/>
              </a:rPr>
              <a:t>(s) </a:t>
            </a:r>
            <a:r>
              <a:rPr lang="en-US" sz="1200" b="1" dirty="0">
                <a:latin typeface="Arial" panose="020B0604020202020204" pitchFamily="34" charset="0"/>
                <a:cs typeface="Arial" panose="020B0604020202020204" pitchFamily="34" charset="0"/>
                <a:sym typeface="Arial"/>
              </a:rPr>
              <a:t>&lt;CLICAR&gt;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Dividir 62 por 11</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0" dirty="0">
                <a:latin typeface="Arial" panose="020B0604020202020204" pitchFamily="34" charset="0"/>
                <a:ea typeface="Times New Roman"/>
                <a:cs typeface="Arial" panose="020B0604020202020204" pitchFamily="34" charset="0"/>
                <a:sym typeface="Times New Roman"/>
              </a:rPr>
              <a:t> Faz esse cálculo. Qual é o rácio de risco obtido?</a:t>
            </a: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Dê</a:t>
            </a:r>
            <a:r>
              <a:rPr lang="en-US" sz="1200" b="1" u="none" dirty="0">
                <a:latin typeface="Arial" panose="020B0604020202020204" pitchFamily="34" charset="0"/>
                <a:cs typeface="Arial" panose="020B0604020202020204" pitchFamily="34" charset="0"/>
                <a:sym typeface="Times New Roman"/>
              </a:rPr>
              <a:t> </a:t>
            </a:r>
            <a:r>
              <a:rPr lang="en-US" sz="1200" b="0" dirty="0">
                <a:latin typeface="Arial" panose="020B0604020202020204" pitchFamily="34" charset="0"/>
                <a:cs typeface="Arial" panose="020B0604020202020204" pitchFamily="34" charset="0"/>
                <a:sym typeface="Times New Roman"/>
              </a:rPr>
              <a:t>um momento aos participantes para calcularem o rácio de risco antes de revelar a </a:t>
            </a:r>
            <a:r>
              <a:rPr lang="en-US" sz="1200" b="0" dirty="0" err="1">
                <a:latin typeface="Arial" panose="020B0604020202020204" pitchFamily="34" charset="0"/>
                <a:cs typeface="Arial" panose="020B0604020202020204" pitchFamily="34" charset="0"/>
                <a:sym typeface="Times New Roman"/>
              </a:rPr>
              <a:t>resposta</a:t>
            </a:r>
            <a:r>
              <a:rPr lang="en-US" sz="1200" b="0" dirty="0">
                <a:latin typeface="Arial" panose="020B0604020202020204" pitchFamily="34" charset="0"/>
                <a:cs typeface="Arial" panose="020B0604020202020204" pitchFamily="34" charset="0"/>
                <a:sym typeface="Times New Roman"/>
              </a:rPr>
              <a:t>. </a:t>
            </a:r>
            <a:r>
              <a:rPr lang="en-US" sz="1200" b="1" dirty="0">
                <a:latin typeface="Arial" panose="020B0604020202020204" pitchFamily="34" charset="0"/>
                <a:cs typeface="Arial" panose="020B0604020202020204" pitchFamily="34" charset="0"/>
                <a:sym typeface="Arial"/>
              </a:rPr>
              <a:t>&lt;CLICAR&gt;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 5.6</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b="0" dirty="0">
                <a:latin typeface="Arial" panose="020B0604020202020204" pitchFamily="34" charset="0"/>
                <a:ea typeface="Times New Roman"/>
                <a:cs typeface="Arial" panose="020B0604020202020204" pitchFamily="34" charset="0"/>
                <a:sym typeface="Times New Roman"/>
              </a:rPr>
              <a:t>O que significa um rácio de risco de 5.6?</a:t>
            </a: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b="0" dirty="0">
                <a:latin typeface="Arial" panose="020B0604020202020204" pitchFamily="34" charset="0"/>
                <a:cs typeface="Arial" panose="020B0604020202020204" pitchFamily="34" charset="0"/>
                <a:sym typeface="Times New Roman"/>
              </a:rPr>
              <a:t>a(s) </a:t>
            </a:r>
            <a:r>
              <a:rPr lang="en-US" sz="1200" b="0" dirty="0" err="1">
                <a:latin typeface="Arial" panose="020B0604020202020204" pitchFamily="34" charset="0"/>
                <a:cs typeface="Arial" panose="020B0604020202020204" pitchFamily="34" charset="0"/>
                <a:sym typeface="Times New Roman"/>
              </a:rPr>
              <a:t>resposta</a:t>
            </a:r>
            <a:r>
              <a:rPr lang="en-US" sz="1200" b="0" dirty="0">
                <a:latin typeface="Arial" panose="020B0604020202020204" pitchFamily="34" charset="0"/>
                <a:cs typeface="Arial" panose="020B0604020202020204" pitchFamily="34" charset="0"/>
                <a:sym typeface="Times New Roman"/>
              </a:rPr>
              <a:t>(s). </a:t>
            </a:r>
            <a:r>
              <a:rPr lang="en-US" sz="1200" b="1" dirty="0">
                <a:latin typeface="Arial" panose="020B0604020202020204" pitchFamily="34" charset="0"/>
                <a:cs typeface="Arial" panose="020B0604020202020204" pitchFamily="34" charset="0"/>
                <a:sym typeface="Times New Roman"/>
              </a:rPr>
              <a:t>&lt;CLICAR&gt; </a:t>
            </a:r>
            <a:r>
              <a:rPr lang="en-US" sz="1200" b="1" i="0"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no diapositivo seguinte.</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702" name="Google Shape;702;p3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9"/>
        <p:cNvGrpSpPr/>
        <p:nvPr/>
      </p:nvGrpSpPr>
      <p:grpSpPr>
        <a:xfrm>
          <a:off x="0" y="0"/>
          <a:ext cx="0" cy="0"/>
          <a:chOff x="0" y="0"/>
          <a:chExt cx="0" cy="0"/>
        </a:xfrm>
      </p:grpSpPr>
      <p:sp>
        <p:nvSpPr>
          <p:cNvPr id="710" name="Google Shape;710;p3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11" name="Google Shape;711;p3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lnSpc>
                <a:spcPct val="115000"/>
              </a:lnSpc>
              <a:spcBef>
                <a:spcPts val="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Como é que os resultados são explicados de uma forma que seja fácil de compreender?</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Dê</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um momento aos participantes para reflectirem sobre a forma como os resultados devem ser explicados. </a:t>
            </a:r>
            <a:r>
              <a:rPr lang="en-US" sz="1200" b="1" dirty="0">
                <a:latin typeface="Arial" panose="020B0604020202020204" pitchFamily="34" charset="0"/>
                <a:ea typeface="Times New Roman"/>
                <a:cs typeface="Arial" panose="020B0604020202020204" pitchFamily="34" charset="0"/>
                <a:sym typeface="Times New Roman"/>
              </a:rPr>
              <a:t>&lt;CLICAR&gt;</a:t>
            </a: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Este é um modelo para pôr o rácio de risco em palavras.</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Peça 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um voluntário para ler o modelo.</a:t>
            </a:r>
          </a:p>
          <a:p>
            <a:pPr marL="171450" marR="0" lvl="0" indent="-171450" algn="l" rtl="0">
              <a:lnSpc>
                <a:spcPct val="115000"/>
              </a:lnSpc>
              <a:spcBef>
                <a:spcPts val="0"/>
              </a:spcBef>
              <a:spcAft>
                <a:spcPts val="0"/>
              </a:spcAft>
              <a:buFont typeface="Wingdings" panose="05000000000000000000" pitchFamily="2" charset="2"/>
              <a:buChar char="§"/>
            </a:pPr>
            <a:endParaRPr lang="en-US" sz="1200" b="1" i="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Dizer: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Agora, introduzam os dados do banquete no modelo!</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Tx/>
              <a:buSzTx/>
              <a:buFont typeface="Wingdings" panose="05000000000000000000" pitchFamily="2" charset="2"/>
              <a:buChar char="§"/>
              <a:tabLst/>
              <a:defRPr/>
            </a:pPr>
            <a:r>
              <a:rPr lang="en-US" sz="1200" b="1" i="0" u="sng" dirty="0">
                <a:latin typeface="Arial" panose="020B0604020202020204" pitchFamily="34" charset="0"/>
                <a:ea typeface="Times New Roman"/>
                <a:cs typeface="Arial" panose="020B0604020202020204" pitchFamily="34" charset="0"/>
                <a:sym typeface="Times New Roman"/>
              </a:rPr>
              <a:t>Permita que</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1-2 participantes respondam.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b="1" dirty="0">
                <a:latin typeface="Arial" panose="020B0604020202020204" pitchFamily="34" charset="0"/>
                <a:cs typeface="Arial" panose="020B0604020202020204" pitchFamily="34" charset="0"/>
                <a:sym typeface="Arial"/>
              </a:rPr>
              <a:t>Resposta</a:t>
            </a:r>
            <a:r>
              <a:rPr lang="en-US" sz="1200" dirty="0">
                <a:latin typeface="Arial" panose="020B0604020202020204" pitchFamily="34" charset="0"/>
                <a:ea typeface="Times New Roman"/>
                <a:cs typeface="Arial" panose="020B0604020202020204" pitchFamily="34" charset="0"/>
                <a:sym typeface="Times New Roman"/>
              </a:rPr>
              <a:t>: </a:t>
            </a:r>
            <a:r>
              <a:rPr lang="en-US" sz="1200" i="1" dirty="0">
                <a:latin typeface="Arial" panose="020B0604020202020204" pitchFamily="34" charset="0"/>
                <a:ea typeface="Times New Roman"/>
                <a:cs typeface="Arial" panose="020B0604020202020204" pitchFamily="34" charset="0"/>
                <a:sym typeface="Times New Roman"/>
              </a:rPr>
              <a:t>{As pessoas que comiam carne de vaca} tinham {5,6} vezes mais probabilidades de {ficar doente com gastroenterite} do que {as pessoas que não comiam carne de vaca}.</a:t>
            </a:r>
            <a:endParaRPr sz="1200" i="1" dirty="0">
              <a:latin typeface="Arial" panose="020B0604020202020204" pitchFamily="34" charset="0"/>
              <a:ea typeface="Times New Roman"/>
              <a:cs typeface="Arial" panose="020B0604020202020204" pitchFamily="34" charset="0"/>
              <a:sym typeface="Times New Roman"/>
            </a:endParaRPr>
          </a:p>
        </p:txBody>
      </p:sp>
      <p:sp>
        <p:nvSpPr>
          <p:cNvPr id="712" name="Google Shape;712;p3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2"/>
        <p:cNvGrpSpPr/>
        <p:nvPr/>
      </p:nvGrpSpPr>
      <p:grpSpPr>
        <a:xfrm>
          <a:off x="0" y="0"/>
          <a:ext cx="0" cy="0"/>
          <a:chOff x="0" y="0"/>
          <a:chExt cx="0" cy="0"/>
        </a:xfrm>
      </p:grpSpPr>
      <p:sp>
        <p:nvSpPr>
          <p:cNvPr id="733" name="Google Shape;733;p4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34" name="Google Shape;734;p4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sym typeface="Arial"/>
              </a:rPr>
              <a:t>Notas do instrutor:</a:t>
            </a:r>
            <a:endParaRPr lang="en-US"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80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b="0" u="none" dirty="0">
                <a:latin typeface="Arial" panose="020B0604020202020204" pitchFamily="34" charset="0"/>
                <a:cs typeface="Arial" panose="020B0604020202020204" pitchFamily="34" charset="0"/>
              </a:rPr>
              <a:t>Um </a:t>
            </a:r>
            <a:r>
              <a:rPr lang="en-US" sz="1200" dirty="0">
                <a:latin typeface="Arial" panose="020B0604020202020204" pitchFamily="34" charset="0"/>
                <a:ea typeface="Times New Roman"/>
                <a:cs typeface="Arial" panose="020B0604020202020204" pitchFamily="34" charset="0"/>
                <a:sym typeface="Times New Roman"/>
              </a:rPr>
              <a:t>RR superior a 1 significa que o grupo exposto tem um risco mais elevado de doença em comparação com o grupo não exposto (</a:t>
            </a:r>
            <a:r>
              <a:rPr lang="en-US" sz="1200" i="1" dirty="0">
                <a:latin typeface="Arial" panose="020B0604020202020204" pitchFamily="34" charset="0"/>
                <a:ea typeface="Times New Roman"/>
                <a:cs typeface="Arial" panose="020B0604020202020204" pitchFamily="34" charset="0"/>
                <a:sym typeface="Times New Roman"/>
              </a:rPr>
              <a:t>o grupo exposto tem mais probabilidades de ficar doente do que o grupo não exposto</a:t>
            </a:r>
            <a:r>
              <a:rPr lang="en-US" sz="1200" dirty="0">
                <a:latin typeface="Arial" panose="020B0604020202020204" pitchFamily="34" charset="0"/>
                <a:ea typeface="Times New Roman"/>
                <a:cs typeface="Arial" panose="020B0604020202020204" pitchFamily="34" charset="0"/>
                <a:sym typeface="Times New Roman"/>
              </a:rPr>
              <a:t>).  Isto é interpretado como se a exposição estivesse associada a uma maior probabilidade ou risco de doença.</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Quanto maior for o RR, mais </a:t>
            </a:r>
            <a:r>
              <a:rPr lang="en-US" sz="1200" b="1" dirty="0">
                <a:latin typeface="Arial" panose="020B0604020202020204" pitchFamily="34" charset="0"/>
                <a:ea typeface="Times New Roman"/>
                <a:cs typeface="Arial" panose="020B0604020202020204" pitchFamily="34" charset="0"/>
                <a:sym typeface="Times New Roman"/>
              </a:rPr>
              <a:t>forte </a:t>
            </a:r>
            <a:r>
              <a:rPr lang="en-US" sz="1200" dirty="0">
                <a:latin typeface="Arial" panose="020B0604020202020204" pitchFamily="34" charset="0"/>
                <a:ea typeface="Times New Roman"/>
                <a:cs typeface="Arial" panose="020B0604020202020204" pitchFamily="34" charset="0"/>
                <a:sym typeface="Times New Roman"/>
              </a:rPr>
              <a:t>é a associação entre a exposição e a doença. Um RR igual a 1 significa que os grupos expostos e não expostos têm o mesmo risco de doença. Por outras palavras, a exposição parece não estar relacionada com a doença e não é um fator de risco. Um RR inferior a 1 significa que o grupo exposto tem um risco menor de doença do que o grupo não exposto. Por outras palavras, a exposição está associada a uma menor probabilidade ou risco de doença. A exposição pode proteger contra a doença.</a:t>
            </a:r>
            <a:endParaRPr sz="1200" dirty="0">
              <a:latin typeface="Arial" panose="020B0604020202020204" pitchFamily="34" charset="0"/>
              <a:ea typeface="Times New Roman"/>
              <a:cs typeface="Arial" panose="020B0604020202020204" pitchFamily="34" charset="0"/>
              <a:sym typeface="Times New Roman"/>
            </a:endParaRPr>
          </a:p>
        </p:txBody>
      </p:sp>
      <p:sp>
        <p:nvSpPr>
          <p:cNvPr id="735" name="Google Shape;735;p4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a:extLst>
            <a:ext uri="{FF2B5EF4-FFF2-40B4-BE49-F238E27FC236}">
              <a16:creationId xmlns:a16="http://schemas.microsoft.com/office/drawing/2014/main" id="{4C37564B-AA94-E762-BCC8-CED26292C398}"/>
            </a:ext>
          </a:extLst>
        </p:cNvPr>
        <p:cNvGrpSpPr/>
        <p:nvPr/>
      </p:nvGrpSpPr>
      <p:grpSpPr>
        <a:xfrm>
          <a:off x="0" y="0"/>
          <a:ext cx="0" cy="0"/>
          <a:chOff x="0" y="0"/>
          <a:chExt cx="0" cy="0"/>
        </a:xfrm>
      </p:grpSpPr>
      <p:sp>
        <p:nvSpPr>
          <p:cNvPr id="147" name="Google Shape;147;p5:notes">
            <a:extLst>
              <a:ext uri="{FF2B5EF4-FFF2-40B4-BE49-F238E27FC236}">
                <a16:creationId xmlns:a16="http://schemas.microsoft.com/office/drawing/2014/main" id="{26476423-ACE8-53FF-AD0C-769C4657FE98}"/>
              </a:ext>
            </a:extLst>
          </p:cNvPr>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8" name="Google Shape;148;p5:notes">
            <a:extLst>
              <a:ext uri="{FF2B5EF4-FFF2-40B4-BE49-F238E27FC236}">
                <a16:creationId xmlns:a16="http://schemas.microsoft.com/office/drawing/2014/main" id="{35F0F02D-3C6D-51AA-1F2B-BAED05CA0DA6}"/>
              </a:ext>
            </a:extLst>
          </p:cNvPr>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Diga:</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 passo 7 é desenvolver hipóteses sobre o porquê e como o surto ocorreu.</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 que é que se entende por hipótese, pelo menos no contexto de uma investigação de um surto?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No diapositivo seguinte. </a:t>
            </a:r>
            <a:r>
              <a:rPr lang="en-US" sz="1200" b="1" dirty="0">
                <a:latin typeface="Arial" panose="020B0604020202020204" pitchFamily="34" charset="0"/>
                <a:ea typeface="Times New Roman"/>
                <a:cs typeface="Arial" panose="020B0604020202020204" pitchFamily="34" charset="0"/>
                <a:sym typeface="Times New Roman"/>
              </a:rPr>
              <a:t>&lt;CLICAR&gt; </a:t>
            </a:r>
            <a:endParaRPr sz="1200" b="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dirty="0">
              <a:latin typeface="Arial  "/>
            </a:endParaRPr>
          </a:p>
        </p:txBody>
      </p:sp>
      <p:sp>
        <p:nvSpPr>
          <p:cNvPr id="149" name="Google Shape;149;p5:notes">
            <a:extLst>
              <a:ext uri="{FF2B5EF4-FFF2-40B4-BE49-F238E27FC236}">
                <a16:creationId xmlns:a16="http://schemas.microsoft.com/office/drawing/2014/main" id="{DED4AB71-0464-27B9-FF3D-93251DD04449}"/>
              </a:ext>
            </a:extLst>
          </p:cNvPr>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6662915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1200"/>
              </a:spcBef>
              <a:spcAft>
                <a:spcPts val="600"/>
              </a:spcAft>
              <a:buClrTx/>
              <a:buSzTx/>
              <a:buFontTx/>
              <a:buNone/>
              <a:tabLst/>
              <a:defRPr/>
            </a:pPr>
            <a:r>
              <a:rPr lang="en-US" sz="1200" b="1" i="0" dirty="0">
                <a:solidFill>
                  <a:srgbClr val="000000"/>
                </a:solidFill>
                <a:effectLst/>
                <a:latin typeface="Arial (Body)"/>
                <a:ea typeface="Calibri" panose="020F0502020204030204" pitchFamily="34" charset="0"/>
                <a:cs typeface="Calibri" panose="020F0502020204030204" pitchFamily="34" charset="0"/>
              </a:rPr>
              <a:t>Notas do instrutor:</a:t>
            </a:r>
          </a:p>
          <a:p>
            <a:pPr marL="0" marR="0">
              <a:lnSpc>
                <a:spcPct val="115000"/>
              </a:lnSpc>
              <a:spcBef>
                <a:spcPts val="1200"/>
              </a:spcBef>
              <a:spcAft>
                <a:spcPts val="600"/>
              </a:spcAft>
            </a:pPr>
            <a:endParaRPr lang="en-US" sz="1200" b="1" dirty="0">
              <a:effectLst/>
              <a:latin typeface="Arial (Body)"/>
              <a:ea typeface="Arial" panose="020B0604020202020204" pitchFamily="34" charset="0"/>
              <a:cs typeface="Times New Roman" panose="02020603050405020304" pitchFamily="18" charset="0"/>
            </a:endParaRPr>
          </a:p>
          <a:p>
            <a:pPr marL="171450" marR="0" lvl="0" indent="-171450" algn="l" defTabSz="914400" rtl="0" eaLnBrk="1" fontAlgn="auto" latinLnBrk="0" hangingPunct="1">
              <a:lnSpc>
                <a:spcPct val="115000"/>
              </a:lnSpc>
              <a:spcBef>
                <a:spcPts val="1200"/>
              </a:spcBef>
              <a:spcAft>
                <a:spcPts val="600"/>
              </a:spcAft>
              <a:buClrTx/>
              <a:buSzTx/>
              <a:buFont typeface="Arial" panose="020B0604020202020204" pitchFamily="34" charset="0"/>
              <a:buChar char="•"/>
              <a:tabLst/>
              <a:defRPr/>
            </a:pPr>
            <a:r>
              <a:rPr lang="en-US" sz="1200" b="1" u="sng" dirty="0">
                <a:latin typeface="Arial (Body)"/>
              </a:rPr>
              <a:t>Peça aos</a:t>
            </a:r>
            <a:r>
              <a:rPr lang="en-US" sz="1200" b="1" u="none" dirty="0">
                <a:latin typeface="Arial (Body)"/>
              </a:rPr>
              <a:t> </a:t>
            </a:r>
            <a:r>
              <a:rPr lang="en-US" sz="1200" b="0" dirty="0">
                <a:latin typeface="Arial (Body)"/>
              </a:rPr>
              <a:t>participantes que consultem o seu "Livro de Exercícios do Participante" para o exercício intitulado: </a:t>
            </a:r>
            <a:r>
              <a:rPr lang="en-US" sz="1200" b="1" dirty="0">
                <a:effectLst/>
                <a:latin typeface="Arial (Body)"/>
                <a:ea typeface="Arial" panose="020B0604020202020204" pitchFamily="34" charset="0"/>
                <a:cs typeface="Times New Roman" panose="02020603050405020304" pitchFamily="18" charset="0"/>
              </a:rPr>
              <a:t>Analisar os dados </a:t>
            </a:r>
          </a:p>
          <a:p>
            <a:pPr marL="171450" marR="0" lvl="0" indent="-171450" algn="l" defTabSz="914400" rtl="0" eaLnBrk="1" fontAlgn="auto" latinLnBrk="0" hangingPunct="1">
              <a:lnSpc>
                <a:spcPct val="115000"/>
              </a:lnSpc>
              <a:spcBef>
                <a:spcPts val="1200"/>
              </a:spcBef>
              <a:spcAft>
                <a:spcPts val="600"/>
              </a:spcAft>
              <a:buClrTx/>
              <a:buSzTx/>
              <a:buFont typeface="Arial" panose="020B0604020202020204" pitchFamily="34" charset="0"/>
              <a:buChar char="•"/>
              <a:tabLst/>
              <a:defRPr/>
            </a:pPr>
            <a:endParaRPr lang="en-US" sz="1200" b="1" dirty="0">
              <a:effectLst/>
              <a:latin typeface="Arial (Body)"/>
              <a:ea typeface="Arial" panose="020B0604020202020204" pitchFamily="34" charset="0"/>
              <a:cs typeface="Times New Roman" panose="02020603050405020304" pitchFamily="18" charset="0"/>
            </a:endParaRPr>
          </a:p>
          <a:p>
            <a:endParaRPr lang="en-US" dirty="0">
              <a:latin typeface="+mn-lt"/>
            </a:endParaRPr>
          </a:p>
        </p:txBody>
      </p:sp>
      <p:sp>
        <p:nvSpPr>
          <p:cNvPr id="4" name="Slide Number Placeholder 3"/>
          <p:cNvSpPr>
            <a:spLocks noGrp="1"/>
          </p:cNvSpPr>
          <p:nvPr>
            <p:ph type="sldNum" sz="quarter" idx="5"/>
          </p:nvPr>
        </p:nvSpPr>
        <p:spPr/>
        <p:txBody>
          <a:bodyPr/>
          <a:lstStyle/>
          <a:p>
            <a:fld id="{AC9CE2E7-C91C-4BAF-92B2-56E2037DDE6B}" type="slidenum">
              <a:rPr lang="en-US" smtClean="0"/>
              <a:t>44</a:t>
            </a:fld>
            <a:endParaRPr lang="en-US"/>
          </a:p>
        </p:txBody>
      </p:sp>
    </p:spTree>
    <p:extLst>
      <p:ext uri="{BB962C8B-B14F-4D97-AF65-F5344CB8AC3E}">
        <p14:creationId xmlns:p14="http://schemas.microsoft.com/office/powerpoint/2010/main" val="29480248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5"/>
        <p:cNvGrpSpPr/>
        <p:nvPr/>
      </p:nvGrpSpPr>
      <p:grpSpPr>
        <a:xfrm>
          <a:off x="0" y="0"/>
          <a:ext cx="0" cy="0"/>
          <a:chOff x="0" y="0"/>
          <a:chExt cx="0" cy="0"/>
        </a:xfrm>
      </p:grpSpPr>
      <p:sp>
        <p:nvSpPr>
          <p:cNvPr id="766" name="Google Shape;766;p4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67" name="Google Shape;767;p4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lang="en-US"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defTabSz="914400" rtl="0" eaLnBrk="1" fontAlgn="auto" latinLnBrk="0" hangingPunct="1">
              <a:lnSpc>
                <a:spcPct val="100000"/>
              </a:lnSpc>
              <a:spcBef>
                <a:spcPts val="800"/>
              </a:spcBef>
              <a:spcAft>
                <a:spcPts val="0"/>
              </a:spcAft>
              <a:buClrTx/>
              <a:buSzTx/>
              <a:buFont typeface="Wingdings" panose="05000000000000000000" pitchFamily="2" charset="2"/>
              <a:buChar char="§"/>
              <a:tabLst/>
              <a:defRPr/>
            </a:pPr>
            <a:r>
              <a:rPr lang="en-US" sz="1200" b="1" i="0" u="sng" dirty="0">
                <a:latin typeface="Arial" panose="020B0604020202020204" pitchFamily="34" charset="0"/>
                <a:ea typeface="Times New Roman"/>
                <a:cs typeface="Arial" panose="020B0604020202020204" pitchFamily="34" charset="0"/>
                <a:sym typeface="Times New Roman"/>
              </a:rPr>
              <a:t>Peça </a:t>
            </a:r>
            <a:r>
              <a:rPr lang="en-US" sz="1200" b="1" i="1" u="sng" dirty="0">
                <a:latin typeface="Arial" panose="020B0604020202020204" pitchFamily="34" charset="0"/>
                <a:ea typeface="Times New Roman"/>
                <a:cs typeface="Arial" panose="020B0604020202020204" pitchFamily="34" charset="0"/>
                <a:sym typeface="Times New Roman"/>
              </a:rPr>
              <a:t>a</a:t>
            </a:r>
            <a:r>
              <a:rPr lang="en-US" sz="1200" b="1" i="1"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um voluntário para ler o slide.</a:t>
            </a:r>
            <a:endParaRPr sz="1200" b="0" i="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768" name="Google Shape;768;p4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3"/>
        <p:cNvGrpSpPr/>
        <p:nvPr/>
      </p:nvGrpSpPr>
      <p:grpSpPr>
        <a:xfrm>
          <a:off x="0" y="0"/>
          <a:ext cx="0" cy="0"/>
          <a:chOff x="0" y="0"/>
          <a:chExt cx="0" cy="0"/>
        </a:xfrm>
      </p:grpSpPr>
      <p:sp>
        <p:nvSpPr>
          <p:cNvPr id="774" name="Google Shape;774;p4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75" name="Google Shape;775;p4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800"/>
              </a:spcBef>
              <a:spcAft>
                <a:spcPts val="0"/>
              </a:spcAft>
              <a:buClrTx/>
              <a:buSzTx/>
              <a:buFont typeface="Wingdings" panose="05000000000000000000" pitchFamily="2" charset="2"/>
              <a:buChar char="v"/>
              <a:tabLst/>
              <a:defRPr/>
            </a:pP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800"/>
              </a:spcBef>
              <a:spcAft>
                <a:spcPts val="0"/>
              </a:spcAft>
              <a:buClrTx/>
              <a:buSzTx/>
              <a:buFont typeface="Wingdings" panose="05000000000000000000" pitchFamily="2" charset="2"/>
              <a:buChar char="§"/>
              <a:tabLst/>
              <a:defRPr/>
            </a:pPr>
            <a:r>
              <a:rPr lang="en-US" sz="1200" b="1" i="0" u="sng" dirty="0">
                <a:latin typeface="Arial" panose="020B0604020202020204" pitchFamily="34" charset="0"/>
                <a:ea typeface="Times New Roman"/>
                <a:cs typeface="Arial" panose="020B0604020202020204" pitchFamily="34" charset="0"/>
                <a:sym typeface="Times New Roman"/>
              </a:rPr>
              <a:t>Peça </a:t>
            </a:r>
            <a:r>
              <a:rPr lang="en-US" sz="1200" b="1" i="1" u="sng" dirty="0">
                <a:latin typeface="Arial" panose="020B0604020202020204" pitchFamily="34" charset="0"/>
                <a:ea typeface="Times New Roman"/>
                <a:cs typeface="Arial" panose="020B0604020202020204" pitchFamily="34" charset="0"/>
                <a:sym typeface="Times New Roman"/>
              </a:rPr>
              <a:t>a</a:t>
            </a:r>
            <a:r>
              <a:rPr lang="en-US" sz="1200" b="1" i="1"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um voluntário para ler o diapositivo.</a:t>
            </a:r>
          </a:p>
          <a:p>
            <a:pPr marL="0" lvl="0" indent="0" algn="l" rtl="0">
              <a:spcBef>
                <a:spcPts val="1560"/>
              </a:spcBef>
              <a:spcAft>
                <a:spcPts val="0"/>
              </a:spcAft>
              <a:buNone/>
            </a:pPr>
            <a:endParaRPr dirty="0">
              <a:latin typeface="Arial  "/>
            </a:endParaRPr>
          </a:p>
        </p:txBody>
      </p:sp>
      <p:sp>
        <p:nvSpPr>
          <p:cNvPr id="776" name="Google Shape;776;p4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1"/>
        <p:cNvGrpSpPr/>
        <p:nvPr/>
      </p:nvGrpSpPr>
      <p:grpSpPr>
        <a:xfrm>
          <a:off x="0" y="0"/>
          <a:ext cx="0" cy="0"/>
          <a:chOff x="0" y="0"/>
          <a:chExt cx="0" cy="0"/>
        </a:xfrm>
      </p:grpSpPr>
      <p:sp>
        <p:nvSpPr>
          <p:cNvPr id="782" name="Google Shape;782;p4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83" name="Google Shape;783;p4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Peça a</a:t>
            </a:r>
            <a:r>
              <a:rPr lang="en-US" sz="1200" b="1" i="0"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um voluntário para </a:t>
            </a:r>
            <a:r>
              <a:rPr lang="en-US" sz="1200" i="0" dirty="0">
                <a:latin typeface="Arial" panose="020B0604020202020204" pitchFamily="34" charset="0"/>
                <a:ea typeface="Times New Roman"/>
                <a:cs typeface="Arial" panose="020B0604020202020204" pitchFamily="34" charset="0"/>
                <a:sym typeface="Times New Roman"/>
              </a:rPr>
              <a:t>ler o cenário e a Pergunta 1. </a:t>
            </a:r>
          </a:p>
        </p:txBody>
      </p:sp>
      <p:sp>
        <p:nvSpPr>
          <p:cNvPr id="784" name="Google Shape;784;p4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47</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p4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91" name="Google Shape;791;p4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lang="en-US"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rtl="0">
              <a:lnSpc>
                <a:spcPct val="115000"/>
              </a:lnSpc>
              <a:spcBef>
                <a:spcPts val="8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Permaneça neste diapositivo enquanto os participantes trabalham na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 </a:t>
            </a:r>
          </a:p>
          <a:p>
            <a:pPr marL="171450" marR="0" lvl="0" indent="-171450" algn="l" rtl="0">
              <a:lnSpc>
                <a:spcPct val="115000"/>
              </a:lnSpc>
              <a:spcBef>
                <a:spcPts val="800"/>
              </a:spcBef>
              <a:spcAft>
                <a:spcPts val="0"/>
              </a:spcAft>
              <a:buFont typeface="Wingdings" panose="05000000000000000000" pitchFamily="2" charset="2"/>
              <a:buChar char="v"/>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Peça aos</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participantes que dêem as suas respostas antes de passar para o diapositivo seguinte com as respostas.</a:t>
            </a:r>
            <a:endParaRPr sz="1200" i="0" dirty="0">
              <a:latin typeface="Arial" panose="020B0604020202020204" pitchFamily="34" charset="0"/>
              <a:ea typeface="Times New Roman"/>
              <a:cs typeface="Arial" panose="020B0604020202020204" pitchFamily="34" charset="0"/>
              <a:sym typeface="Times New Roman"/>
            </a:endParaRPr>
          </a:p>
        </p:txBody>
      </p:sp>
      <p:sp>
        <p:nvSpPr>
          <p:cNvPr id="792" name="Google Shape;792;p4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48</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p5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1" name="Google Shape;801;p5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solidFill>
                  <a:srgbClr val="00953A"/>
                </a:solidFill>
                <a:latin typeface="Arial" panose="020B0604020202020204" pitchFamily="34" charset="0"/>
                <a:cs typeface="Arial" panose="020B0604020202020204" pitchFamily="34" charset="0"/>
                <a:sym typeface="Arial"/>
              </a:rPr>
              <a:t>Notas</a:t>
            </a:r>
            <a:r>
              <a:rPr lang="en-US" sz="1200" b="1" dirty="0">
                <a:solidFill>
                  <a:srgbClr val="00953A"/>
                </a:solidFill>
                <a:latin typeface="Arial" panose="020B0604020202020204" pitchFamily="34" charset="0"/>
                <a:cs typeface="Arial" panose="020B0604020202020204" pitchFamily="34" charset="0"/>
                <a:sym typeface="Arial"/>
              </a:rPr>
              <a:t> do </a:t>
            </a:r>
            <a:r>
              <a:rPr lang="en-US" sz="1200" b="1" dirty="0" err="1">
                <a:solidFill>
                  <a:srgbClr val="00953A"/>
                </a:solidFill>
                <a:latin typeface="Arial" panose="020B0604020202020204" pitchFamily="34" charset="0"/>
                <a:cs typeface="Arial" panose="020B0604020202020204" pitchFamily="34" charset="0"/>
                <a:sym typeface="Arial"/>
              </a:rPr>
              <a:t>instrutor</a:t>
            </a:r>
            <a:r>
              <a:rPr lang="en-US" sz="1200" b="1" dirty="0">
                <a:solidFill>
                  <a:srgbClr val="00953A"/>
                </a:solidFill>
                <a:latin typeface="Arial" panose="020B0604020202020204" pitchFamily="34" charset="0"/>
                <a:cs typeface="Arial" panose="020B0604020202020204" pitchFamily="34" charset="0"/>
                <a:sym typeface="Arial"/>
              </a:rPr>
              <a:t>:</a:t>
            </a:r>
            <a:endParaRPr sz="1200" b="1" dirty="0">
              <a:solidFill>
                <a:srgbClr val="00953A"/>
              </a:solidFill>
              <a:latin typeface="Arial" panose="020B0604020202020204" pitchFamily="34" charset="0"/>
              <a:cs typeface="Arial" panose="020B0604020202020204" pitchFamily="34" charset="0"/>
              <a:sym typeface="Arial"/>
            </a:endParaRPr>
          </a:p>
          <a:p>
            <a:pPr marL="0" marR="0" lvl="0" indent="0" algn="l" rtl="0">
              <a:lnSpc>
                <a:spcPct val="115000"/>
              </a:lnSpc>
              <a:spcBef>
                <a:spcPts val="800"/>
              </a:spcBef>
              <a:spcAft>
                <a:spcPts val="0"/>
              </a:spcAft>
              <a:buNone/>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Reveja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as </a:t>
            </a:r>
            <a:r>
              <a:rPr lang="en-US" sz="1200" i="0" dirty="0" err="1">
                <a:latin typeface="Arial" panose="020B0604020202020204" pitchFamily="34" charset="0"/>
                <a:ea typeface="Times New Roman"/>
                <a:cs typeface="Arial" panose="020B0604020202020204" pitchFamily="34" charset="0"/>
                <a:sym typeface="Times New Roman"/>
              </a:rPr>
              <a:t>respostas</a:t>
            </a:r>
            <a:r>
              <a:rPr lang="en-US" sz="1200" i="0" dirty="0">
                <a:latin typeface="Arial" panose="020B0604020202020204" pitchFamily="34" charset="0"/>
                <a:ea typeface="Times New Roman"/>
                <a:cs typeface="Arial" panose="020B0604020202020204" pitchFamily="34" charset="0"/>
                <a:sym typeface="Times New Roman"/>
              </a:rPr>
              <a:t> com </a:t>
            </a:r>
            <a:r>
              <a:rPr lang="en-US" sz="1200" i="0" dirty="0" err="1">
                <a:latin typeface="Arial" panose="020B0604020202020204" pitchFamily="34" charset="0"/>
                <a:ea typeface="Times New Roman"/>
                <a:cs typeface="Arial" panose="020B0604020202020204" pitchFamily="34" charset="0"/>
                <a:sym typeface="Times New Roman"/>
              </a:rPr>
              <a:t>os</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participantes</a:t>
            </a:r>
            <a:r>
              <a:rPr lang="en-US" sz="1200" i="0" dirty="0">
                <a:latin typeface="Arial" panose="020B0604020202020204" pitchFamily="34" charset="0"/>
                <a:ea typeface="Times New Roman"/>
                <a:cs typeface="Arial" panose="020B0604020202020204" pitchFamily="34" charset="0"/>
                <a:sym typeface="Times New Roman"/>
              </a:rPr>
              <a:t>. </a:t>
            </a:r>
            <a:endParaRPr sz="1200" i="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802" name="Google Shape;802;p5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49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36" name="Google Shape;136;p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Os restantes sete passos envolvem a análise e 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ao surto.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Dê aos</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participantes a oportunidade de rever o diapositivo.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se há perguntas sobre os passos 7-13 antes de passar ao diapositivo seguinte.</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37" name="Google Shape;137;p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p4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91" name="Google Shape;791;p4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lang="en-US"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rtl="0">
              <a:lnSpc>
                <a:spcPct val="115000"/>
              </a:lnSpc>
              <a:spcBef>
                <a:spcPts val="8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Permaneça neste diapositivo enquanto os participantes trabalham na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 </a:t>
            </a:r>
          </a:p>
          <a:p>
            <a:pPr marL="171450" marR="0" lvl="0" indent="-171450" algn="l" rtl="0">
              <a:lnSpc>
                <a:spcPct val="115000"/>
              </a:lnSpc>
              <a:spcBef>
                <a:spcPts val="800"/>
              </a:spcBef>
              <a:spcAft>
                <a:spcPts val="0"/>
              </a:spcAft>
              <a:buFont typeface="Wingdings" panose="05000000000000000000" pitchFamily="2" charset="2"/>
              <a:buChar char="v"/>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Peça aos</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participantes que dêem as suas respostas antes de passar para o diapositivo seguinte com as respostas.</a:t>
            </a:r>
            <a:endParaRPr sz="1200" i="0" dirty="0">
              <a:latin typeface="Arial" panose="020B0604020202020204" pitchFamily="34" charset="0"/>
              <a:ea typeface="Times New Roman"/>
              <a:cs typeface="Arial" panose="020B0604020202020204" pitchFamily="34" charset="0"/>
              <a:sym typeface="Times New Roman"/>
            </a:endParaRPr>
          </a:p>
        </p:txBody>
      </p:sp>
      <p:sp>
        <p:nvSpPr>
          <p:cNvPr id="792" name="Google Shape;792;p4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0761021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p5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1" name="Google Shape;801;p5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solidFill>
                  <a:srgbClr val="00953A"/>
                </a:solidFill>
                <a:latin typeface="Arial" panose="020B0604020202020204" pitchFamily="34" charset="0"/>
                <a:cs typeface="Arial" panose="020B0604020202020204" pitchFamily="34" charset="0"/>
                <a:sym typeface="Arial"/>
              </a:rPr>
              <a:t>Notas</a:t>
            </a:r>
            <a:r>
              <a:rPr lang="en-US" sz="1200" b="1" dirty="0">
                <a:solidFill>
                  <a:srgbClr val="00953A"/>
                </a:solidFill>
                <a:latin typeface="Arial" panose="020B0604020202020204" pitchFamily="34" charset="0"/>
                <a:cs typeface="Arial" panose="020B0604020202020204" pitchFamily="34" charset="0"/>
                <a:sym typeface="Arial"/>
              </a:rPr>
              <a:t> do </a:t>
            </a:r>
            <a:r>
              <a:rPr lang="en-US" sz="1200" b="1" dirty="0" err="1">
                <a:solidFill>
                  <a:srgbClr val="00953A"/>
                </a:solidFill>
                <a:latin typeface="Arial" panose="020B0604020202020204" pitchFamily="34" charset="0"/>
                <a:cs typeface="Arial" panose="020B0604020202020204" pitchFamily="34" charset="0"/>
                <a:sym typeface="Arial"/>
              </a:rPr>
              <a:t>instrutor</a:t>
            </a:r>
            <a:r>
              <a:rPr lang="en-US" sz="1200" b="1" dirty="0">
                <a:solidFill>
                  <a:srgbClr val="00953A"/>
                </a:solidFill>
                <a:latin typeface="Arial" panose="020B0604020202020204" pitchFamily="34" charset="0"/>
                <a:cs typeface="Arial" panose="020B0604020202020204" pitchFamily="34" charset="0"/>
                <a:sym typeface="Arial"/>
              </a:rPr>
              <a:t>:</a:t>
            </a:r>
            <a:endParaRPr sz="1200" b="1" dirty="0">
              <a:solidFill>
                <a:srgbClr val="00953A"/>
              </a:solidFill>
              <a:latin typeface="Arial" panose="020B0604020202020204" pitchFamily="34" charset="0"/>
              <a:cs typeface="Arial" panose="020B0604020202020204" pitchFamily="34" charset="0"/>
              <a:sym typeface="Arial"/>
            </a:endParaRPr>
          </a:p>
          <a:p>
            <a:pPr marL="0" marR="0" lvl="0" indent="0" algn="l" rtl="0">
              <a:lnSpc>
                <a:spcPct val="115000"/>
              </a:lnSpc>
              <a:spcBef>
                <a:spcPts val="800"/>
              </a:spcBef>
              <a:spcAft>
                <a:spcPts val="0"/>
              </a:spcAft>
              <a:buNone/>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Reveja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as </a:t>
            </a:r>
            <a:r>
              <a:rPr lang="en-US" sz="1200" i="0" dirty="0" err="1">
                <a:latin typeface="Arial" panose="020B0604020202020204" pitchFamily="34" charset="0"/>
                <a:ea typeface="Times New Roman"/>
                <a:cs typeface="Arial" panose="020B0604020202020204" pitchFamily="34" charset="0"/>
                <a:sym typeface="Times New Roman"/>
              </a:rPr>
              <a:t>respostas</a:t>
            </a:r>
            <a:r>
              <a:rPr lang="en-US" sz="1200" i="0" dirty="0">
                <a:latin typeface="Arial" panose="020B0604020202020204" pitchFamily="34" charset="0"/>
                <a:ea typeface="Times New Roman"/>
                <a:cs typeface="Arial" panose="020B0604020202020204" pitchFamily="34" charset="0"/>
                <a:sym typeface="Times New Roman"/>
              </a:rPr>
              <a:t> com </a:t>
            </a:r>
            <a:r>
              <a:rPr lang="en-US" sz="1200" i="0" dirty="0" err="1">
                <a:latin typeface="Arial" panose="020B0604020202020204" pitchFamily="34" charset="0"/>
                <a:ea typeface="Times New Roman"/>
                <a:cs typeface="Arial" panose="020B0604020202020204" pitchFamily="34" charset="0"/>
                <a:sym typeface="Times New Roman"/>
              </a:rPr>
              <a:t>os</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participantes</a:t>
            </a:r>
            <a:r>
              <a:rPr lang="en-US" sz="1200" i="0" dirty="0">
                <a:latin typeface="Arial" panose="020B0604020202020204" pitchFamily="34" charset="0"/>
                <a:ea typeface="Times New Roman"/>
                <a:cs typeface="Arial" panose="020B0604020202020204" pitchFamily="34" charset="0"/>
                <a:sym typeface="Times New Roman"/>
              </a:rPr>
              <a:t>. </a:t>
            </a:r>
            <a:endParaRPr sz="1200" i="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802" name="Google Shape;802;p5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89215268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p4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791" name="Google Shape;791;p4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lang="en-US"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rtl="0">
              <a:lnSpc>
                <a:spcPct val="115000"/>
              </a:lnSpc>
              <a:spcBef>
                <a:spcPts val="8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Permaneça neste diapositivo enquanto os participantes trabalham na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 </a:t>
            </a:r>
          </a:p>
          <a:p>
            <a:pPr marL="171450" marR="0" lvl="0" indent="-171450" algn="l" rtl="0">
              <a:lnSpc>
                <a:spcPct val="115000"/>
              </a:lnSpc>
              <a:spcBef>
                <a:spcPts val="800"/>
              </a:spcBef>
              <a:spcAft>
                <a:spcPts val="0"/>
              </a:spcAft>
              <a:buFont typeface="Wingdings" panose="05000000000000000000" pitchFamily="2" charset="2"/>
              <a:buChar char="v"/>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Peça aos</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participantes que dêem as suas respostas antes de passar ao diapositivo seguinte com as respostas.</a:t>
            </a:r>
            <a:endParaRPr sz="1200" i="0" dirty="0">
              <a:latin typeface="Arial" panose="020B0604020202020204" pitchFamily="34" charset="0"/>
              <a:ea typeface="Times New Roman"/>
              <a:cs typeface="Arial" panose="020B0604020202020204" pitchFamily="34" charset="0"/>
              <a:sym typeface="Times New Roman"/>
            </a:endParaRPr>
          </a:p>
        </p:txBody>
      </p:sp>
      <p:sp>
        <p:nvSpPr>
          <p:cNvPr id="792" name="Google Shape;792;p4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0935308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9"/>
        <p:cNvGrpSpPr/>
        <p:nvPr/>
      </p:nvGrpSpPr>
      <p:grpSpPr>
        <a:xfrm>
          <a:off x="0" y="0"/>
          <a:ext cx="0" cy="0"/>
          <a:chOff x="0" y="0"/>
          <a:chExt cx="0" cy="0"/>
        </a:xfrm>
      </p:grpSpPr>
      <p:sp>
        <p:nvSpPr>
          <p:cNvPr id="800" name="Google Shape;800;p5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01" name="Google Shape;801;p5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b="1" dirty="0">
              <a:solidFill>
                <a:srgbClr val="00953A"/>
              </a:solidFill>
              <a:latin typeface="Arial" panose="020B0604020202020204" pitchFamily="34" charset="0"/>
              <a:cs typeface="Arial" panose="020B0604020202020204" pitchFamily="34" charset="0"/>
              <a:sym typeface="Arial"/>
            </a:endParaRPr>
          </a:p>
          <a:p>
            <a:pPr marL="0" marR="0" lvl="0" indent="0" algn="l" rtl="0">
              <a:lnSpc>
                <a:spcPct val="115000"/>
              </a:lnSpc>
              <a:spcBef>
                <a:spcPts val="800"/>
              </a:spcBef>
              <a:spcAft>
                <a:spcPts val="0"/>
              </a:spcAft>
              <a:buNone/>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Reveja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as respostas com os participantes. </a:t>
            </a:r>
            <a:endParaRPr sz="1200" i="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802" name="Google Shape;802;p5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423149524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9"/>
        <p:cNvGrpSpPr/>
        <p:nvPr/>
      </p:nvGrpSpPr>
      <p:grpSpPr>
        <a:xfrm>
          <a:off x="0" y="0"/>
          <a:ext cx="0" cy="0"/>
          <a:chOff x="0" y="0"/>
          <a:chExt cx="0" cy="0"/>
        </a:xfrm>
      </p:grpSpPr>
      <p:sp>
        <p:nvSpPr>
          <p:cNvPr id="850" name="Google Shape;850;p5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51" name="Google Shape;851;p5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solidFill>
                  <a:srgbClr val="00953A"/>
                </a:solidFill>
                <a:latin typeface="Arial" panose="020B0604020202020204" pitchFamily="34" charset="0"/>
                <a:cs typeface="Arial" panose="020B0604020202020204" pitchFamily="34" charset="0"/>
                <a:sym typeface="Arial"/>
              </a:rPr>
              <a:t>Notas</a:t>
            </a:r>
            <a:r>
              <a:rPr lang="en-US" sz="1200" b="1" dirty="0">
                <a:solidFill>
                  <a:srgbClr val="00953A"/>
                </a:solidFill>
                <a:latin typeface="Arial" panose="020B0604020202020204" pitchFamily="34" charset="0"/>
                <a:cs typeface="Arial" panose="020B0604020202020204" pitchFamily="34" charset="0"/>
                <a:sym typeface="Arial"/>
              </a:rPr>
              <a:t> do </a:t>
            </a:r>
            <a:r>
              <a:rPr lang="en-US" sz="1200" b="1" dirty="0" err="1">
                <a:solidFill>
                  <a:srgbClr val="00953A"/>
                </a:solidFill>
                <a:latin typeface="Arial" panose="020B0604020202020204" pitchFamily="34" charset="0"/>
                <a:cs typeface="Arial" panose="020B0604020202020204" pitchFamily="34" charset="0"/>
                <a:sym typeface="Arial"/>
              </a:rPr>
              <a:t>instrutor</a:t>
            </a:r>
            <a:r>
              <a:rPr lang="en-US" sz="1200" b="1" dirty="0">
                <a:solidFill>
                  <a:srgbClr val="00953A"/>
                </a:solidFill>
                <a:latin typeface="Arial" panose="020B0604020202020204" pitchFamily="34" charset="0"/>
                <a:cs typeface="Arial" panose="020B0604020202020204" pitchFamily="34" charset="0"/>
                <a:sym typeface="Arial"/>
              </a:rPr>
              <a:t>:</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err="1">
                <a:latin typeface="Arial" panose="020B0604020202020204" pitchFamily="34" charset="0"/>
                <a:ea typeface="Times New Roman"/>
                <a:cs typeface="Arial" panose="020B0604020202020204" pitchFamily="34" charset="0"/>
                <a:sym typeface="Times New Roman"/>
              </a:rPr>
              <a:t>Dê</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5 </a:t>
            </a:r>
            <a:r>
              <a:rPr lang="en-US" sz="1200" i="0" dirty="0" err="1">
                <a:latin typeface="Arial" panose="020B0604020202020204" pitchFamily="34" charset="0"/>
                <a:ea typeface="Times New Roman"/>
                <a:cs typeface="Arial" panose="020B0604020202020204" pitchFamily="34" charset="0"/>
                <a:sym typeface="Times New Roman"/>
              </a:rPr>
              <a:t>minutos</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aos</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participantes</a:t>
            </a:r>
            <a:r>
              <a:rPr lang="en-US" sz="1200" i="0" dirty="0">
                <a:latin typeface="Arial" panose="020B0604020202020204" pitchFamily="34" charset="0"/>
                <a:ea typeface="Times New Roman"/>
                <a:cs typeface="Arial" panose="020B0604020202020204" pitchFamily="34" charset="0"/>
                <a:sym typeface="Times New Roman"/>
              </a:rPr>
              <a:t> para </a:t>
            </a:r>
            <a:r>
              <a:rPr lang="en-US" sz="1200" i="0" dirty="0" err="1">
                <a:latin typeface="Arial" panose="020B0604020202020204" pitchFamily="34" charset="0"/>
                <a:ea typeface="Times New Roman"/>
                <a:cs typeface="Arial" panose="020B0604020202020204" pitchFamily="34" charset="0"/>
                <a:sym typeface="Times New Roman"/>
              </a:rPr>
              <a:t>escreverem</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uma</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interpretação</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destes</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resultados</a:t>
            </a:r>
            <a:r>
              <a:rPr lang="en-US" sz="1200" i="0" dirty="0">
                <a:latin typeface="Arial" panose="020B0604020202020204" pitchFamily="34" charset="0"/>
                <a:ea typeface="Times New Roman"/>
                <a:cs typeface="Arial" panose="020B0604020202020204" pitchFamily="34" charset="0"/>
                <a:sym typeface="Times New Roman"/>
              </a:rPr>
              <a:t>. </a:t>
            </a:r>
          </a:p>
          <a:p>
            <a:pPr marL="171450" marR="0" lvl="0" indent="-171450" algn="l" rtl="0">
              <a:lnSpc>
                <a:spcPct val="115000"/>
              </a:lnSpc>
              <a:spcBef>
                <a:spcPts val="800"/>
              </a:spcBef>
              <a:spcAft>
                <a:spcPts val="0"/>
              </a:spcAft>
              <a:buFont typeface="Wingdings" panose="05000000000000000000" pitchFamily="2" charset="2"/>
              <a:buChar cha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dirty="0">
                <a:latin typeface="Arial" panose="020B0604020202020204" pitchFamily="34" charset="0"/>
                <a:ea typeface="Times New Roman"/>
                <a:cs typeface="Arial" panose="020B0604020202020204" pitchFamily="34" charset="0"/>
                <a:sym typeface="Times New Roman"/>
              </a:rPr>
              <a:t>&lt;CLICAR&gt; </a:t>
            </a:r>
            <a:r>
              <a:rPr lang="en-US" sz="1200" i="0" dirty="0">
                <a:latin typeface="Arial" panose="020B0604020202020204" pitchFamily="34" charset="0"/>
                <a:ea typeface="Times New Roman"/>
                <a:cs typeface="Arial" panose="020B0604020202020204" pitchFamily="34" charset="0"/>
                <a:sym typeface="Times New Roman"/>
              </a:rPr>
              <a:t>para o </a:t>
            </a:r>
            <a:r>
              <a:rPr lang="en-US" sz="1200" i="0" dirty="0" err="1">
                <a:latin typeface="Arial" panose="020B0604020202020204" pitchFamily="34" charset="0"/>
                <a:ea typeface="Times New Roman"/>
                <a:cs typeface="Arial" panose="020B0604020202020204" pitchFamily="34" charset="0"/>
                <a:sym typeface="Times New Roman"/>
              </a:rPr>
              <a:t>diapositivo</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seguinte</a:t>
            </a:r>
            <a:r>
              <a:rPr lang="en-US" sz="1200" i="0" dirty="0">
                <a:latin typeface="Arial" panose="020B0604020202020204" pitchFamily="34" charset="0"/>
                <a:ea typeface="Times New Roman"/>
                <a:cs typeface="Arial" panose="020B0604020202020204" pitchFamily="34" charset="0"/>
                <a:sym typeface="Times New Roman"/>
              </a:rPr>
              <a:t> com as </a:t>
            </a:r>
            <a:r>
              <a:rPr lang="en-US" sz="1200" i="0" dirty="0" err="1">
                <a:latin typeface="Arial" panose="020B0604020202020204" pitchFamily="34" charset="0"/>
                <a:ea typeface="Times New Roman"/>
                <a:cs typeface="Arial" panose="020B0604020202020204" pitchFamily="34" charset="0"/>
                <a:sym typeface="Times New Roman"/>
              </a:rPr>
              <a:t>respostas</a:t>
            </a:r>
            <a:r>
              <a:rPr lang="en-US" sz="1200" i="0" dirty="0">
                <a:latin typeface="Arial" panose="020B0604020202020204" pitchFamily="34" charset="0"/>
                <a:ea typeface="Times New Roman"/>
                <a:cs typeface="Arial" panose="020B0604020202020204" pitchFamily="34" charset="0"/>
                <a:sym typeface="Times New Roman"/>
              </a:rPr>
              <a:t>.</a:t>
            </a:r>
            <a:endParaRPr sz="1200" i="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dirty="0">
              <a:latin typeface="Arial  "/>
            </a:endParaRPr>
          </a:p>
        </p:txBody>
      </p:sp>
      <p:sp>
        <p:nvSpPr>
          <p:cNvPr id="852" name="Google Shape;852;p5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9"/>
        <p:cNvGrpSpPr/>
        <p:nvPr/>
      </p:nvGrpSpPr>
      <p:grpSpPr>
        <a:xfrm>
          <a:off x="0" y="0"/>
          <a:ext cx="0" cy="0"/>
          <a:chOff x="0" y="0"/>
          <a:chExt cx="0" cy="0"/>
        </a:xfrm>
      </p:grpSpPr>
      <p:sp>
        <p:nvSpPr>
          <p:cNvPr id="860" name="Google Shape;860;p5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61" name="Google Shape;861;p5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0"/>
              </a:spcBef>
              <a:spcAft>
                <a:spcPts val="0"/>
              </a:spcAft>
              <a:buNone/>
            </a:pPr>
            <a:endParaRPr lang="en-US" sz="1200" u="sng" dirty="0">
              <a:solidFill>
                <a:srgbClr val="FF0000"/>
              </a:solidFill>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solidFill>
                  <a:srgbClr val="FF0000"/>
                </a:solidFill>
                <a:latin typeface="Arial" panose="020B0604020202020204" pitchFamily="34" charset="0"/>
                <a:ea typeface="Times New Roman"/>
                <a:cs typeface="Arial" panose="020B0604020202020204" pitchFamily="34" charset="0"/>
                <a:sym typeface="Times New Roman"/>
              </a:rPr>
              <a:t>Peça a</a:t>
            </a:r>
            <a:r>
              <a:rPr lang="en-US" sz="1200" b="1" u="none" dirty="0">
                <a:solidFill>
                  <a:srgbClr val="FF0000"/>
                </a:solidFill>
                <a:latin typeface="Arial" panose="020B0604020202020204" pitchFamily="34" charset="0"/>
                <a:ea typeface="Times New Roman"/>
                <a:cs typeface="Arial" panose="020B0604020202020204" pitchFamily="34" charset="0"/>
                <a:sym typeface="Times New Roman"/>
              </a:rPr>
              <a:t> </a:t>
            </a:r>
            <a:r>
              <a:rPr lang="en-US" sz="1200" b="0" u="none" dirty="0">
                <a:solidFill>
                  <a:srgbClr val="FF0000"/>
                </a:solidFill>
                <a:latin typeface="Arial" panose="020B0604020202020204" pitchFamily="34" charset="0"/>
                <a:ea typeface="Times New Roman"/>
                <a:cs typeface="Arial" panose="020B0604020202020204" pitchFamily="34" charset="0"/>
                <a:sym typeface="Times New Roman"/>
              </a:rPr>
              <a:t>um voluntário para ler o diapositivo.</a:t>
            </a:r>
            <a:endParaRPr lang="en-US" sz="1200" b="0" u="none" dirty="0">
              <a:solidFill>
                <a:schemeClr val="tx1"/>
              </a:solidFill>
              <a:latin typeface="Arial" panose="020B0604020202020204" pitchFamily="34" charset="0"/>
              <a:ea typeface="Times New Roman"/>
              <a:cs typeface="Arial" panose="020B0604020202020204" pitchFamily="34" charset="0"/>
              <a:sym typeface="Times New Roman"/>
            </a:endParaRPr>
          </a:p>
          <a:p>
            <a:pPr marL="914400" marR="0" lvl="2" indent="0" algn="l" rtl="0">
              <a:lnSpc>
                <a:spcPct val="115000"/>
              </a:lnSpc>
              <a:spcBef>
                <a:spcPts val="0"/>
              </a:spcBef>
              <a:spcAft>
                <a:spcPts val="0"/>
              </a:spcAft>
              <a:buFont typeface="Wingdings" panose="05000000000000000000" pitchFamily="2" charset="2"/>
              <a:buNone/>
            </a:pPr>
            <a:endParaRPr i="1" dirty="0">
              <a:latin typeface="Arial" panose="020B0604020202020204" pitchFamily="34" charset="0"/>
              <a:cs typeface="Arial" panose="020B0604020202020204" pitchFamily="34" charset="0"/>
            </a:endParaRPr>
          </a:p>
          <a:p>
            <a:pPr marL="171450" lvl="0" indent="-171450" algn="l" rtl="0">
              <a:spcBef>
                <a:spcPts val="360"/>
              </a:spcBef>
              <a:spcAft>
                <a:spcPts val="0"/>
              </a:spcAft>
              <a:buFont typeface="Wingdings" panose="05000000000000000000" pitchFamily="2" charset="2"/>
              <a:buChar char="§"/>
            </a:pPr>
            <a:r>
              <a:rPr lang="en-US" b="1" u="sng" dirty="0">
                <a:latin typeface="Arial  "/>
              </a:rPr>
              <a:t>Perguntar</a:t>
            </a:r>
            <a:r>
              <a:rPr lang="en-US" b="1" u="none" dirty="0">
                <a:latin typeface="Arial  "/>
              </a:rPr>
              <a:t> </a:t>
            </a:r>
            <a:r>
              <a:rPr lang="en-US" dirty="0">
                <a:latin typeface="Arial  "/>
              </a:rPr>
              <a:t>se há alguma dúvida.</a:t>
            </a:r>
          </a:p>
          <a:p>
            <a:pPr marL="171450" lvl="0" indent="-171450" algn="l" rtl="0">
              <a:spcBef>
                <a:spcPts val="360"/>
              </a:spcBef>
              <a:spcAft>
                <a:spcPts val="0"/>
              </a:spcAft>
              <a:buFont typeface="Wingdings" panose="05000000000000000000" pitchFamily="2" charset="2"/>
              <a:buChar char="§"/>
            </a:pPr>
            <a:endParaRPr lang="en-US" dirty="0">
              <a:latin typeface="Arial  "/>
            </a:endParaRPr>
          </a:p>
          <a:p>
            <a:pPr marL="171450" lvl="0" indent="-171450" algn="l" rtl="0">
              <a:spcBef>
                <a:spcPts val="360"/>
              </a:spcBef>
              <a:spcAft>
                <a:spcPts val="0"/>
              </a:spcAft>
              <a:buFont typeface="Wingdings" panose="05000000000000000000" pitchFamily="2" charset="2"/>
              <a:buChar char="§"/>
            </a:pPr>
            <a:r>
              <a:rPr lang="en-US" b="1" u="sng" dirty="0">
                <a:latin typeface="Arial  "/>
              </a:rPr>
              <a:t>Responder às</a:t>
            </a:r>
            <a:r>
              <a:rPr lang="en-US" b="1" u="none" dirty="0">
                <a:latin typeface="Arial  "/>
              </a:rPr>
              <a:t> </a:t>
            </a:r>
            <a:r>
              <a:rPr lang="en-US" dirty="0">
                <a:latin typeface="Arial  "/>
              </a:rPr>
              <a:t>perguntas, se </a:t>
            </a:r>
            <a:r>
              <a:rPr lang="en-US" i="1" dirty="0">
                <a:latin typeface="Arial  "/>
              </a:rPr>
              <a:t>necessário</a:t>
            </a:r>
            <a:r>
              <a:rPr lang="en-US" dirty="0">
                <a:latin typeface="Arial  "/>
              </a:rPr>
              <a:t>.</a:t>
            </a:r>
            <a:endParaRPr dirty="0">
              <a:latin typeface="Arial  "/>
            </a:endParaRPr>
          </a:p>
        </p:txBody>
      </p:sp>
      <p:sp>
        <p:nvSpPr>
          <p:cNvPr id="862" name="Google Shape;862;p5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9"/>
        <p:cNvGrpSpPr/>
        <p:nvPr/>
      </p:nvGrpSpPr>
      <p:grpSpPr>
        <a:xfrm>
          <a:off x="0" y="0"/>
          <a:ext cx="0" cy="0"/>
          <a:chOff x="0" y="0"/>
          <a:chExt cx="0" cy="0"/>
        </a:xfrm>
      </p:grpSpPr>
      <p:sp>
        <p:nvSpPr>
          <p:cNvPr id="870" name="Google Shape;870;p5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71" name="Google Shape;871;p5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spcBef>
                <a:spcPts val="800"/>
              </a:spcBef>
              <a:spcAft>
                <a:spcPts val="0"/>
              </a:spcAft>
              <a:buNone/>
            </a:pPr>
            <a:endParaRPr sz="1200" b="1" dirty="0">
              <a:solidFill>
                <a:srgbClr val="00953A"/>
              </a:solidFill>
              <a:latin typeface="Arial" panose="020B0604020202020204" pitchFamily="34" charset="0"/>
              <a:cs typeface="Arial" panose="020B0604020202020204" pitchFamily="34" charset="0"/>
              <a:sym typeface="Arial"/>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Peça 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um voluntário para ler o diapositivo. </a:t>
            </a:r>
          </a:p>
          <a:p>
            <a:pPr marL="171450" marR="0" lvl="0" indent="-171450" algn="l" rtl="0">
              <a:lnSpc>
                <a:spcPct val="115000"/>
              </a:lnSpc>
              <a:spcBef>
                <a:spcPts val="800"/>
              </a:spcBef>
              <a:spcAft>
                <a:spcPts val="0"/>
              </a:spcAft>
              <a:buFont typeface="Wingdings" panose="05000000000000000000" pitchFamily="2" charset="2"/>
              <a:buChar cha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8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Solicite</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algumas respostas à pergunta 3.</a:t>
            </a:r>
            <a:endParaRPr sz="1200" i="0" dirty="0">
              <a:latin typeface="Arial" panose="020B0604020202020204" pitchFamily="34" charset="0"/>
              <a:ea typeface="Times New Roman"/>
              <a:cs typeface="Arial" panose="020B0604020202020204" pitchFamily="34" charset="0"/>
              <a:sym typeface="Times New Roman"/>
            </a:endParaRPr>
          </a:p>
          <a:p>
            <a:pPr marL="0" marR="0" lvl="0" indent="0" algn="l" defTabSz="914400" rtl="0" eaLnBrk="1" fontAlgn="auto" latinLnBrk="0" hangingPunct="1">
              <a:lnSpc>
                <a:spcPct val="100000"/>
              </a:lnSpc>
              <a:spcBef>
                <a:spcPts val="1560"/>
              </a:spcBef>
              <a:spcAft>
                <a:spcPts val="0"/>
              </a:spcAft>
              <a:buClrTx/>
              <a:buSzTx/>
              <a:buFontTx/>
              <a:buNone/>
              <a:tabLst/>
              <a:defRPr/>
            </a:pPr>
            <a:endParaRPr lang="en-US" sz="1200" b="1" i="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1560"/>
              </a:spcBef>
              <a:spcAft>
                <a:spcPts val="0"/>
              </a:spcAft>
              <a:buClrTx/>
              <a:buSzTx/>
              <a:buFont typeface="Wingdings" panose="05000000000000000000" pitchFamily="2" charset="2"/>
              <a:buChar char="§"/>
              <a:tabLst/>
              <a:defRPr/>
            </a:pPr>
            <a:r>
              <a:rPr lang="en-US" sz="1200" b="1" i="0" dirty="0">
                <a:latin typeface="Arial" panose="020B0604020202020204" pitchFamily="34" charset="0"/>
                <a:ea typeface="Times New Roman"/>
                <a:cs typeface="Arial" panose="020B0604020202020204" pitchFamily="34" charset="0"/>
                <a:sym typeface="Times New Roman"/>
              </a:rPr>
              <a:t>&lt;CLICAR&gt; </a:t>
            </a:r>
            <a:r>
              <a:rPr lang="en-US" sz="1200" i="0" dirty="0">
                <a:latin typeface="Arial" panose="020B0604020202020204" pitchFamily="34" charset="0"/>
                <a:ea typeface="Times New Roman"/>
                <a:cs typeface="Arial" panose="020B0604020202020204" pitchFamily="34" charset="0"/>
                <a:sym typeface="Times New Roman"/>
              </a:rPr>
              <a:t>para o diapositivo seguinte com as respostas.</a:t>
            </a:r>
          </a:p>
          <a:p>
            <a:pPr marL="0" lvl="0" indent="0" algn="l" rtl="0">
              <a:spcBef>
                <a:spcPts val="1560"/>
              </a:spcBef>
              <a:spcAft>
                <a:spcPts val="0"/>
              </a:spcAft>
              <a:buNone/>
            </a:pPr>
            <a:endParaRPr dirty="0">
              <a:latin typeface="Arial  "/>
            </a:endParaRPr>
          </a:p>
        </p:txBody>
      </p:sp>
      <p:sp>
        <p:nvSpPr>
          <p:cNvPr id="872" name="Google Shape;872;p5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8"/>
        <p:cNvGrpSpPr/>
        <p:nvPr/>
      </p:nvGrpSpPr>
      <p:grpSpPr>
        <a:xfrm>
          <a:off x="0" y="0"/>
          <a:ext cx="0" cy="0"/>
          <a:chOff x="0" y="0"/>
          <a:chExt cx="0" cy="0"/>
        </a:xfrm>
      </p:grpSpPr>
      <p:sp>
        <p:nvSpPr>
          <p:cNvPr id="879" name="Google Shape;879;p5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80" name="Google Shape;880;p5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US" sz="1200" b="1" dirty="0">
                <a:solidFill>
                  <a:srgbClr val="00953A"/>
                </a:solidFill>
                <a:latin typeface="Arial" panose="020B0604020202020204" pitchFamily="34" charset="0"/>
                <a:cs typeface="Arial" panose="020B0604020202020204" pitchFamily="34" charset="0"/>
                <a:sym typeface="Arial"/>
              </a:rPr>
              <a:t>Notas do instrutor:</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0"/>
              </a:spcBef>
              <a:spcAft>
                <a:spcPts val="0"/>
              </a:spcAft>
              <a:buNone/>
            </a:pPr>
            <a:endParaRPr lang="en-US" sz="1200" u="sng" dirty="0">
              <a:solidFill>
                <a:srgbClr val="FF0000"/>
              </a:solidFill>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solidFill>
                  <a:srgbClr val="FF0000"/>
                </a:solidFill>
                <a:latin typeface="Arial" panose="020B0604020202020204" pitchFamily="34" charset="0"/>
                <a:ea typeface="Times New Roman"/>
                <a:cs typeface="Arial" panose="020B0604020202020204" pitchFamily="34" charset="0"/>
                <a:sym typeface="Times New Roman"/>
              </a:rPr>
              <a:t>Ler</a:t>
            </a:r>
            <a:r>
              <a:rPr lang="en-US" sz="1200" b="1" u="none" dirty="0">
                <a:solidFill>
                  <a:srgbClr val="FF0000"/>
                </a:solidFill>
                <a:latin typeface="Arial" panose="020B0604020202020204" pitchFamily="34" charset="0"/>
                <a:ea typeface="Times New Roman"/>
                <a:cs typeface="Arial" panose="020B0604020202020204" pitchFamily="34" charset="0"/>
                <a:sym typeface="Times New Roman"/>
              </a:rPr>
              <a:t> </a:t>
            </a:r>
            <a:r>
              <a:rPr lang="en-US" sz="1200" b="0" u="none" dirty="0">
                <a:solidFill>
                  <a:srgbClr val="FF0000"/>
                </a:solidFill>
                <a:latin typeface="Arial" panose="020B0604020202020204" pitchFamily="34" charset="0"/>
                <a:ea typeface="Times New Roman"/>
                <a:cs typeface="Arial" panose="020B0604020202020204" pitchFamily="34" charset="0"/>
                <a:sym typeface="Times New Roman"/>
              </a:rPr>
              <a:t>o diapositivo.</a:t>
            </a:r>
            <a:r>
              <a:rPr lang="en-US" sz="1200" b="1" u="none" dirty="0">
                <a:solidFill>
                  <a:srgbClr val="FF0000"/>
                </a:solidFill>
                <a:latin typeface="Arial" panose="020B0604020202020204" pitchFamily="34" charset="0"/>
                <a:ea typeface="Times New Roman"/>
                <a:cs typeface="Arial" panose="020B0604020202020204" pitchFamily="34" charset="0"/>
                <a:sym typeface="Times New Roman"/>
              </a:rPr>
              <a:t> </a:t>
            </a:r>
            <a:endParaRPr lang="en-US" sz="1200" dirty="0">
              <a:solidFill>
                <a:srgbClr val="FF0000"/>
              </a:solidFill>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0"/>
              </a:spcBef>
              <a:spcAft>
                <a:spcPts val="0"/>
              </a:spcAft>
              <a:buFont typeface="Courier New" panose="02070309020205020404" pitchFamily="49" charset="0"/>
              <a:buChar char="o"/>
            </a:pPr>
            <a:endParaRPr lang="en-US" sz="1200" dirty="0">
              <a:solidFill>
                <a:srgbClr val="FF0000"/>
              </a:solidFill>
              <a:latin typeface="Arial" panose="020B0604020202020204" pitchFamily="34" charset="0"/>
              <a:ea typeface="Times New Roman"/>
              <a:cs typeface="Arial" panose="020B0604020202020204" pitchFamily="34" charset="0"/>
              <a:sym typeface="Times New Roman"/>
            </a:endParaRPr>
          </a:p>
          <a:p>
            <a:pPr marL="171450" lvl="0" indent="-171450" algn="l" rtl="0">
              <a:spcBef>
                <a:spcPts val="360"/>
              </a:spcBef>
              <a:spcAft>
                <a:spcPts val="0"/>
              </a:spcAft>
              <a:buFont typeface="Wingdings" panose="05000000000000000000" pitchFamily="2" charset="2"/>
              <a:buChar char="§"/>
            </a:pPr>
            <a:r>
              <a:rPr lang="en-US" b="1" u="sng" dirty="0">
                <a:latin typeface="Arial  "/>
              </a:rPr>
              <a:t>Perguntar</a:t>
            </a:r>
            <a:r>
              <a:rPr lang="en-US" b="1" u="none" dirty="0">
                <a:latin typeface="Arial  "/>
              </a:rPr>
              <a:t> </a:t>
            </a:r>
            <a:r>
              <a:rPr lang="en-US" dirty="0">
                <a:latin typeface="Arial  "/>
              </a:rPr>
              <a:t>se há alguma dúvida.</a:t>
            </a:r>
          </a:p>
          <a:p>
            <a:pPr marL="171450" lvl="0" indent="-171450" algn="l" rtl="0">
              <a:spcBef>
                <a:spcPts val="360"/>
              </a:spcBef>
              <a:spcAft>
                <a:spcPts val="0"/>
              </a:spcAft>
              <a:buFont typeface="Wingdings" panose="05000000000000000000" pitchFamily="2" charset="2"/>
              <a:buChar char="§"/>
            </a:pPr>
            <a:endParaRPr lang="en-US" dirty="0">
              <a:latin typeface="Arial  "/>
            </a:endParaRPr>
          </a:p>
          <a:p>
            <a:pPr marL="171450" lvl="0" indent="-171450" algn="l" rtl="0">
              <a:spcBef>
                <a:spcPts val="360"/>
              </a:spcBef>
              <a:spcAft>
                <a:spcPts val="0"/>
              </a:spcAft>
              <a:buFont typeface="Wingdings" panose="05000000000000000000" pitchFamily="2" charset="2"/>
              <a:buChar char="§"/>
            </a:pPr>
            <a:r>
              <a:rPr lang="en-US" b="1" u="sng" dirty="0">
                <a:latin typeface="Arial  "/>
              </a:rPr>
              <a:t>Responder às</a:t>
            </a:r>
            <a:r>
              <a:rPr lang="en-US" b="1" u="none" dirty="0">
                <a:latin typeface="Arial  "/>
              </a:rPr>
              <a:t> </a:t>
            </a:r>
            <a:r>
              <a:rPr lang="en-US" dirty="0">
                <a:latin typeface="Arial  "/>
              </a:rPr>
              <a:t>perguntas, se </a:t>
            </a:r>
            <a:r>
              <a:rPr lang="en-US" i="1" dirty="0">
                <a:latin typeface="Arial  "/>
              </a:rPr>
              <a:t>necessário</a:t>
            </a:r>
            <a:r>
              <a:rPr lang="en-US" dirty="0">
                <a:latin typeface="Arial  "/>
              </a:rPr>
              <a:t>.</a:t>
            </a:r>
          </a:p>
          <a:p>
            <a:pPr marL="628650" marR="0" lvl="1" indent="-171450" algn="l" rtl="0">
              <a:lnSpc>
                <a:spcPct val="115000"/>
              </a:lnSpc>
              <a:spcBef>
                <a:spcPts val="0"/>
              </a:spcBef>
              <a:spcAft>
                <a:spcPts val="0"/>
              </a:spcAft>
              <a:buFont typeface="Courier New" panose="02070309020205020404" pitchFamily="49" charset="0"/>
              <a:buChar char="o"/>
            </a:pPr>
            <a:endParaRPr lang="en-US" sz="1200" dirty="0">
              <a:solidFill>
                <a:srgbClr val="FF0000"/>
              </a:solidFill>
              <a:latin typeface="Arial" panose="020B0604020202020204" pitchFamily="34" charset="0"/>
              <a:ea typeface="Times New Roman"/>
              <a:cs typeface="Arial" panose="020B0604020202020204" pitchFamily="34" charset="0"/>
              <a:sym typeface="Times New Roman"/>
            </a:endParaRPr>
          </a:p>
        </p:txBody>
      </p:sp>
      <p:sp>
        <p:nvSpPr>
          <p:cNvPr id="881" name="Google Shape;881;p5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57</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4"/>
        <p:cNvGrpSpPr/>
        <p:nvPr/>
      </p:nvGrpSpPr>
      <p:grpSpPr>
        <a:xfrm>
          <a:off x="0" y="0"/>
          <a:ext cx="0" cy="0"/>
          <a:chOff x="0" y="0"/>
          <a:chExt cx="0" cy="0"/>
        </a:xfrm>
      </p:grpSpPr>
      <p:sp>
        <p:nvSpPr>
          <p:cNvPr id="895" name="Google Shape;895;p6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896" name="Google Shape;896;p6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Diga: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Agora que as duas </a:t>
            </a:r>
            <a:r>
              <a:rPr lang="en-US" sz="1200" dirty="0" err="1">
                <a:latin typeface="Arial" panose="020B0604020202020204" pitchFamily="34" charset="0"/>
                <a:ea typeface="Times New Roman"/>
                <a:cs typeface="Arial" panose="020B0604020202020204" pitchFamily="34" charset="0"/>
                <a:sym typeface="Times New Roman"/>
              </a:rPr>
              <a:t>primeiras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etapas</a:t>
            </a:r>
            <a:r>
              <a:rPr lang="en-US" sz="1200"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Descritiva</a:t>
            </a:r>
            <a:r>
              <a:rPr lang="en-US" sz="1200" i="1" dirty="0">
                <a:latin typeface="Arial" panose="020B0604020202020204" pitchFamily="34" charset="0"/>
                <a:ea typeface="Times New Roman"/>
                <a:cs typeface="Arial" panose="020B0604020202020204" pitchFamily="34" charset="0"/>
                <a:sym typeface="Times New Roman"/>
              </a:rPr>
              <a:t> e </a:t>
            </a:r>
            <a:r>
              <a:rPr lang="en-US" sz="1200" i="1" dirty="0" err="1">
                <a:latin typeface="Arial" panose="020B0604020202020204" pitchFamily="34" charset="0"/>
                <a:ea typeface="Times New Roman"/>
                <a:cs typeface="Arial" panose="020B0604020202020204" pitchFamily="34" charset="0"/>
                <a:sym typeface="Times New Roman"/>
              </a:rPr>
              <a:t>Analítica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estão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completas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investigadores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determinaram</a:t>
            </a:r>
            <a:r>
              <a:rPr lang="en-US" sz="1200" dirty="0">
                <a:latin typeface="Arial" panose="020B0604020202020204" pitchFamily="34" charset="0"/>
                <a:ea typeface="Times New Roman"/>
                <a:cs typeface="Arial" panose="020B0604020202020204" pitchFamily="34" charset="0"/>
                <a:sym typeface="Times New Roman"/>
              </a:rPr>
              <a:t> a causa do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fase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seguinte</a:t>
            </a:r>
            <a:r>
              <a:rPr lang="en-US" sz="1200" dirty="0">
                <a:latin typeface="Arial" panose="020B0604020202020204" pitchFamily="34" charset="0"/>
                <a:ea typeface="Times New Roman"/>
                <a:cs typeface="Arial" panose="020B0604020202020204" pitchFamily="34" charset="0"/>
                <a:sym typeface="Times New Roman"/>
              </a:rPr>
              <a:t> é a </a:t>
            </a:r>
            <a:r>
              <a:rPr lang="en-US" sz="1200" b="1" dirty="0">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a:t>
            </a: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Quando</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epidemiologista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ideia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possível</a:t>
            </a:r>
            <a:r>
              <a:rPr lang="en-US" sz="1200" dirty="0">
                <a:latin typeface="Arial" panose="020B0604020202020204" pitchFamily="34" charset="0"/>
                <a:ea typeface="Times New Roman"/>
                <a:cs typeface="Arial" panose="020B0604020202020204" pitchFamily="34" charset="0"/>
                <a:sym typeface="Times New Roman"/>
              </a:rPr>
              <a:t> causa do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foco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deve</a:t>
            </a:r>
            <a:r>
              <a:rPr lang="en-US" sz="1200" dirty="0">
                <a:latin typeface="Arial" panose="020B0604020202020204" pitchFamily="34" charset="0"/>
                <a:ea typeface="Times New Roman"/>
                <a:cs typeface="Arial" panose="020B0604020202020204" pitchFamily="34" charset="0"/>
                <a:sym typeface="Times New Roman"/>
              </a:rPr>
              <a:t> ser a </a:t>
            </a:r>
            <a:r>
              <a:rPr lang="en-US" sz="1200" dirty="0" err="1">
                <a:latin typeface="Arial" panose="020B0604020202020204" pitchFamily="34" charset="0"/>
                <a:ea typeface="Times New Roman"/>
                <a:cs typeface="Arial" panose="020B0604020202020204" pitchFamily="34" charset="0"/>
                <a:sym typeface="Times New Roman"/>
              </a:rPr>
              <a:t>implementação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medidas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eficazes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prevenção</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controlo</a:t>
            </a:r>
            <a:r>
              <a:rPr lang="en-US" sz="1200" dirty="0">
                <a:latin typeface="Arial" panose="020B0604020202020204" pitchFamily="34" charset="0"/>
                <a:ea typeface="Times New Roman"/>
                <a:cs typeface="Arial" panose="020B0604020202020204" pitchFamily="34" charset="0"/>
                <a:sym typeface="Times New Roman"/>
              </a:rPr>
              <a:t> e a </a:t>
            </a:r>
            <a:r>
              <a:rPr lang="en-US" sz="1200" dirty="0" err="1">
                <a:latin typeface="Arial" panose="020B0604020202020204" pitchFamily="34" charset="0"/>
                <a:ea typeface="Times New Roman"/>
                <a:cs typeface="Arial" panose="020B0604020202020204" pitchFamily="34" charset="0"/>
                <a:sym typeface="Times New Roman"/>
              </a:rPr>
              <a:t>avaliação</a:t>
            </a:r>
            <a:r>
              <a:rPr lang="en-US" sz="1200" dirty="0">
                <a:latin typeface="Arial" panose="020B0604020202020204" pitchFamily="34" charset="0"/>
                <a:ea typeface="Times New Roman"/>
                <a:cs typeface="Arial" panose="020B0604020202020204" pitchFamily="34" charset="0"/>
                <a:sym typeface="Times New Roman"/>
              </a:rPr>
              <a:t> do </a:t>
            </a:r>
            <a:r>
              <a:rPr lang="en-US" sz="1200" dirty="0" err="1">
                <a:latin typeface="Arial" panose="020B0604020202020204" pitchFamily="34" charset="0"/>
                <a:ea typeface="Times New Roman"/>
                <a:cs typeface="Arial" panose="020B0604020202020204" pitchFamily="34" charset="0"/>
                <a:sym typeface="Times New Roman"/>
              </a:rPr>
              <a:t>seu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impacto</a:t>
            </a:r>
            <a:r>
              <a:rPr lang="en-US" sz="1200" dirty="0">
                <a:latin typeface="Arial" panose="020B0604020202020204" pitchFamily="34" charset="0"/>
                <a:ea typeface="Times New Roman"/>
                <a:cs typeface="Arial" panose="020B0604020202020204" pitchFamily="34" charset="0"/>
                <a:sym typeface="Times New Roman"/>
              </a:rPr>
              <a:t>.  Esta é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das </a:t>
            </a:r>
            <a:r>
              <a:rPr lang="en-US" sz="1200" dirty="0" err="1">
                <a:latin typeface="Arial" panose="020B0604020202020204" pitchFamily="34" charset="0"/>
                <a:ea typeface="Times New Roman"/>
                <a:cs typeface="Arial" panose="020B0604020202020204" pitchFamily="34" charset="0"/>
                <a:sym typeface="Times New Roman"/>
              </a:rPr>
              <a:t>últimas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etapas</a:t>
            </a:r>
            <a:r>
              <a:rPr lang="en-US" sz="1200" dirty="0">
                <a:latin typeface="Arial" panose="020B0604020202020204" pitchFamily="34" charset="0"/>
                <a:ea typeface="Times New Roman"/>
                <a:cs typeface="Arial" panose="020B0604020202020204" pitchFamily="34" charset="0"/>
                <a:sym typeface="Times New Roman"/>
              </a:rPr>
              <a:t>, mas as </a:t>
            </a:r>
            <a:r>
              <a:rPr lang="en-US" sz="1200" dirty="0" err="1">
                <a:latin typeface="Arial" panose="020B0604020202020204" pitchFamily="34" charset="0"/>
                <a:ea typeface="Times New Roman"/>
                <a:cs typeface="Arial" panose="020B0604020202020204" pitchFamily="34" charset="0"/>
                <a:sym typeface="Times New Roman"/>
              </a:rPr>
              <a:t>medidas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controlo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devem</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implementadas</a:t>
            </a:r>
            <a:r>
              <a:rPr lang="en-US" sz="1200" dirty="0">
                <a:latin typeface="Arial" panose="020B0604020202020204" pitchFamily="34" charset="0"/>
                <a:ea typeface="Times New Roman"/>
                <a:cs typeface="Arial" panose="020B0604020202020204" pitchFamily="34" charset="0"/>
                <a:sym typeface="Times New Roman"/>
              </a:rPr>
              <a:t> logo que </a:t>
            </a:r>
            <a:r>
              <a:rPr lang="en-US" sz="1200" dirty="0" err="1">
                <a:latin typeface="Arial" panose="020B0604020202020204" pitchFamily="34" charset="0"/>
                <a:ea typeface="Times New Roman"/>
                <a:cs typeface="Arial" panose="020B0604020202020204" pitchFamily="34" charset="0"/>
                <a:sym typeface="Times New Roman"/>
              </a:rPr>
              <a:t>haja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suficiente</a:t>
            </a:r>
            <a:r>
              <a:rPr lang="en-US" sz="1200" dirty="0">
                <a:latin typeface="Arial" panose="020B0604020202020204" pitchFamily="34" charset="0"/>
                <a:ea typeface="Times New Roman"/>
                <a:cs typeface="Arial" panose="020B0604020202020204" pitchFamily="34" charset="0"/>
                <a:sym typeface="Times New Roman"/>
              </a:rPr>
              <a:t> para o </a:t>
            </a:r>
            <a:r>
              <a:rPr lang="en-US" sz="1200" dirty="0" err="1">
                <a:latin typeface="Arial" panose="020B0604020202020204" pitchFamily="34" charset="0"/>
                <a:ea typeface="Times New Roman"/>
                <a:cs typeface="Arial" panose="020B0604020202020204" pitchFamily="34" charset="0"/>
                <a:sym typeface="Times New Roman"/>
              </a:rPr>
              <a:t>fazer</a:t>
            </a:r>
            <a:r>
              <a:rPr lang="en-US" sz="1200" dirty="0">
                <a:latin typeface="Arial" panose="020B0604020202020204" pitchFamily="34" charset="0"/>
                <a:ea typeface="Times New Roman"/>
                <a:cs typeface="Arial" panose="020B0604020202020204" pitchFamily="34" charset="0"/>
                <a:sym typeface="Times New Roman"/>
              </a:rPr>
              <a:t>.</a:t>
            </a:r>
          </a:p>
        </p:txBody>
      </p:sp>
      <p:sp>
        <p:nvSpPr>
          <p:cNvPr id="897" name="Google Shape;897;p6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58</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a:extLst>
            <a:ext uri="{FF2B5EF4-FFF2-40B4-BE49-F238E27FC236}">
              <a16:creationId xmlns:a16="http://schemas.microsoft.com/office/drawing/2014/main" id="{EAD11075-937C-8DA4-5359-2965A58AB766}"/>
            </a:ext>
          </a:extLst>
        </p:cNvPr>
        <p:cNvGrpSpPr/>
        <p:nvPr/>
      </p:nvGrpSpPr>
      <p:grpSpPr>
        <a:xfrm>
          <a:off x="0" y="0"/>
          <a:ext cx="0" cy="0"/>
          <a:chOff x="0" y="0"/>
          <a:chExt cx="0" cy="0"/>
        </a:xfrm>
      </p:grpSpPr>
      <p:sp>
        <p:nvSpPr>
          <p:cNvPr id="147" name="Google Shape;147;p5:notes">
            <a:extLst>
              <a:ext uri="{FF2B5EF4-FFF2-40B4-BE49-F238E27FC236}">
                <a16:creationId xmlns:a16="http://schemas.microsoft.com/office/drawing/2014/main" id="{5B577981-D4EE-BA10-16CD-DD090BE36045}"/>
              </a:ext>
            </a:extLst>
          </p:cNvPr>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8" name="Google Shape;148;p5:notes">
            <a:extLst>
              <a:ext uri="{FF2B5EF4-FFF2-40B4-BE49-F238E27FC236}">
                <a16:creationId xmlns:a16="http://schemas.microsoft.com/office/drawing/2014/main" id="{1472E795-1BA1-C6B6-99E3-8E8B9F7AE550}"/>
              </a:ext>
            </a:extLst>
          </p:cNvPr>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b="0" u="none" dirty="0">
                <a:latin typeface="Arial" panose="020B0604020202020204" pitchFamily="34" charset="0"/>
                <a:ea typeface="Times New Roman"/>
                <a:cs typeface="Arial" panose="020B0604020202020204" pitchFamily="34" charset="0"/>
                <a:sym typeface="Times New Roman"/>
              </a:rPr>
              <a:t>Uma </a:t>
            </a:r>
            <a:r>
              <a:rPr lang="en-US" sz="1200" b="0" u="none" dirty="0" err="1">
                <a:latin typeface="Arial" panose="020B0604020202020204" pitchFamily="34" charset="0"/>
                <a:ea typeface="Times New Roman"/>
                <a:cs typeface="Arial" panose="020B0604020202020204" pitchFamily="34" charset="0"/>
                <a:sym typeface="Times New Roman"/>
              </a:rPr>
              <a:t>parte</a:t>
            </a:r>
            <a:r>
              <a:rPr lang="en-US" sz="1200" b="0" u="none" dirty="0">
                <a:latin typeface="Arial" panose="020B0604020202020204" pitchFamily="34" charset="0"/>
                <a:ea typeface="Times New Roman"/>
                <a:cs typeface="Arial" panose="020B0604020202020204" pitchFamily="34" charset="0"/>
                <a:sym typeface="Times New Roman"/>
              </a:rPr>
              <a:t> </a:t>
            </a:r>
            <a:r>
              <a:rPr lang="en-US" sz="1200" b="0" u="none" dirty="0" err="1">
                <a:latin typeface="Arial" panose="020B0604020202020204" pitchFamily="34" charset="0"/>
                <a:ea typeface="Times New Roman"/>
                <a:cs typeface="Arial" panose="020B0604020202020204" pitchFamily="34" charset="0"/>
                <a:sym typeface="Times New Roman"/>
              </a:rPr>
              <a:t>crítica</a:t>
            </a:r>
            <a:r>
              <a:rPr lang="en-US" sz="1200" b="0" u="none" dirty="0">
                <a:latin typeface="Arial" panose="020B0604020202020204" pitchFamily="34" charset="0"/>
                <a:ea typeface="Times New Roman"/>
                <a:cs typeface="Arial" panose="020B0604020202020204" pitchFamily="34" charset="0"/>
                <a:sym typeface="Times New Roman"/>
              </a:rPr>
              <a:t> da </a:t>
            </a:r>
            <a:r>
              <a:rPr lang="en-US" sz="1200" b="0" u="none" dirty="0" err="1">
                <a:latin typeface="Arial" panose="020B0604020202020204" pitchFamily="34" charset="0"/>
                <a:ea typeface="Times New Roman"/>
                <a:cs typeface="Arial" panose="020B0604020202020204" pitchFamily="34" charset="0"/>
                <a:sym typeface="Times New Roman"/>
              </a:rPr>
              <a:t>investigação</a:t>
            </a:r>
            <a:r>
              <a:rPr lang="en-US" sz="1200" b="0" u="none" dirty="0">
                <a:latin typeface="Arial" panose="020B0604020202020204" pitchFamily="34" charset="0"/>
                <a:ea typeface="Times New Roman"/>
                <a:cs typeface="Arial" panose="020B0604020202020204" pitchFamily="34" charset="0"/>
                <a:sym typeface="Times New Roman"/>
              </a:rPr>
              <a:t> de um </a:t>
            </a:r>
            <a:r>
              <a:rPr lang="en-US" sz="1200" b="0" u="none" dirty="0" err="1">
                <a:latin typeface="Arial" panose="020B0604020202020204" pitchFamily="34" charset="0"/>
                <a:ea typeface="Times New Roman"/>
                <a:cs typeface="Arial" panose="020B0604020202020204" pitchFamily="34" charset="0"/>
                <a:sym typeface="Times New Roman"/>
              </a:rPr>
              <a:t>surto</a:t>
            </a:r>
            <a:r>
              <a:rPr lang="en-US" sz="1200" b="0" u="none" dirty="0">
                <a:latin typeface="Arial" panose="020B0604020202020204" pitchFamily="34" charset="0"/>
                <a:ea typeface="Times New Roman"/>
                <a:cs typeface="Arial" panose="020B0604020202020204" pitchFamily="34" charset="0"/>
                <a:sym typeface="Times New Roman"/>
              </a:rPr>
              <a:t> </a:t>
            </a:r>
            <a:r>
              <a:rPr lang="en-US" sz="1200" b="0" u="none" dirty="0" err="1">
                <a:latin typeface="Arial" panose="020B0604020202020204" pitchFamily="34" charset="0"/>
                <a:ea typeface="Times New Roman"/>
                <a:cs typeface="Arial" panose="020B0604020202020204" pitchFamily="34" charset="0"/>
                <a:sym typeface="Times New Roman"/>
              </a:rPr>
              <a:t>é</a:t>
            </a:r>
            <a:r>
              <a:rPr lang="en-US" sz="1200" b="0" u="none" dirty="0">
                <a:latin typeface="Arial" panose="020B0604020202020204" pitchFamily="34" charset="0"/>
                <a:ea typeface="Times New Roman"/>
                <a:cs typeface="Arial" panose="020B0604020202020204" pitchFamily="34" charset="0"/>
                <a:sym typeface="Times New Roman"/>
              </a:rPr>
              <a:t> a </a:t>
            </a:r>
            <a:r>
              <a:rPr lang="en-US" sz="1200" b="0" u="none" dirty="0" err="1">
                <a:latin typeface="Arial" panose="020B0604020202020204" pitchFamily="34" charset="0"/>
                <a:ea typeface="Times New Roman"/>
                <a:cs typeface="Arial" panose="020B0604020202020204" pitchFamily="34" charset="0"/>
                <a:sym typeface="Times New Roman"/>
              </a:rPr>
              <a:t>implementação</a:t>
            </a:r>
            <a:r>
              <a:rPr lang="en-US" sz="1200" b="0" u="none" dirty="0">
                <a:latin typeface="Arial" panose="020B0604020202020204" pitchFamily="34" charset="0"/>
                <a:ea typeface="Times New Roman"/>
                <a:cs typeface="Arial" panose="020B0604020202020204" pitchFamily="34" charset="0"/>
                <a:sym typeface="Times New Roman"/>
              </a:rPr>
              <a:t> de </a:t>
            </a:r>
            <a:r>
              <a:rPr lang="en-US" sz="1200" b="0" u="none" dirty="0" err="1">
                <a:latin typeface="Arial" panose="020B0604020202020204" pitchFamily="34" charset="0"/>
                <a:ea typeface="Times New Roman"/>
                <a:cs typeface="Arial" panose="020B0604020202020204" pitchFamily="34" charset="0"/>
                <a:sym typeface="Times New Roman"/>
              </a:rPr>
              <a:t>medidas</a:t>
            </a:r>
            <a:r>
              <a:rPr lang="en-US" sz="1200" b="0" u="none" dirty="0">
                <a:latin typeface="Arial" panose="020B0604020202020204" pitchFamily="34" charset="0"/>
                <a:ea typeface="Times New Roman"/>
                <a:cs typeface="Arial" panose="020B0604020202020204" pitchFamily="34" charset="0"/>
                <a:sym typeface="Times New Roman"/>
              </a:rPr>
              <a:t> de </a:t>
            </a:r>
            <a:r>
              <a:rPr lang="en-US" sz="1200" b="0" u="none" dirty="0" err="1">
                <a:latin typeface="Arial" panose="020B0604020202020204" pitchFamily="34" charset="0"/>
                <a:ea typeface="Times New Roman"/>
                <a:cs typeface="Arial" panose="020B0604020202020204" pitchFamily="34" charset="0"/>
                <a:sym typeface="Times New Roman"/>
              </a:rPr>
              <a:t>prevenção</a:t>
            </a:r>
            <a:r>
              <a:rPr lang="en-US" sz="1200" b="0" u="none" dirty="0">
                <a:latin typeface="Arial" panose="020B0604020202020204" pitchFamily="34" charset="0"/>
                <a:ea typeface="Times New Roman"/>
                <a:cs typeface="Arial" panose="020B0604020202020204" pitchFamily="34" charset="0"/>
                <a:sym typeface="Times New Roman"/>
              </a:rPr>
              <a:t> e </a:t>
            </a:r>
            <a:r>
              <a:rPr lang="en-US" sz="1200" b="0" u="none" dirty="0" err="1">
                <a:latin typeface="Arial" panose="020B0604020202020204" pitchFamily="34" charset="0"/>
                <a:ea typeface="Times New Roman"/>
                <a:cs typeface="Arial" panose="020B0604020202020204" pitchFamily="34" charset="0"/>
                <a:sym typeface="Times New Roman"/>
              </a:rPr>
              <a:t>controlo</a:t>
            </a:r>
            <a:r>
              <a:rPr lang="en-US" sz="1200" b="0" u="none" dirty="0">
                <a:latin typeface="Arial" panose="020B0604020202020204" pitchFamily="34" charset="0"/>
                <a:ea typeface="Times New Roman"/>
                <a:cs typeface="Arial" panose="020B0604020202020204" pitchFamily="34" charset="0"/>
                <a:sym typeface="Times New Roman"/>
              </a:rPr>
              <a:t>. Este </a:t>
            </a:r>
            <a:r>
              <a:rPr lang="en-US" sz="1200" b="0" u="none" dirty="0" err="1">
                <a:latin typeface="Arial" panose="020B0604020202020204" pitchFamily="34" charset="0"/>
                <a:ea typeface="Times New Roman"/>
                <a:cs typeface="Arial" panose="020B0604020202020204" pitchFamily="34" charset="0"/>
                <a:sym typeface="Times New Roman"/>
              </a:rPr>
              <a:t>é</a:t>
            </a:r>
            <a:r>
              <a:rPr lang="en-US" sz="1200" b="0" u="none" dirty="0">
                <a:latin typeface="Arial" panose="020B0604020202020204" pitchFamily="34" charset="0"/>
                <a:ea typeface="Times New Roman"/>
                <a:cs typeface="Arial" panose="020B0604020202020204" pitchFamily="34" charset="0"/>
                <a:sym typeface="Times New Roman"/>
              </a:rPr>
              <a:t> o </a:t>
            </a:r>
            <a:r>
              <a:rPr lang="en-US" sz="1200" b="0" u="none" dirty="0" err="1">
                <a:latin typeface="Arial" panose="020B0604020202020204" pitchFamily="34" charset="0"/>
                <a:ea typeface="Times New Roman"/>
                <a:cs typeface="Arial" panose="020B0604020202020204" pitchFamily="34" charset="0"/>
                <a:sym typeface="Times New Roman"/>
              </a:rPr>
              <a:t>culminar</a:t>
            </a:r>
            <a:r>
              <a:rPr lang="en-US" sz="1200" b="0" u="none" dirty="0">
                <a:latin typeface="Arial" panose="020B0604020202020204" pitchFamily="34" charset="0"/>
                <a:ea typeface="Times New Roman"/>
                <a:cs typeface="Arial" panose="020B0604020202020204" pitchFamily="34" charset="0"/>
                <a:sym typeface="Times New Roman"/>
              </a:rPr>
              <a:t> e a </a:t>
            </a:r>
            <a:r>
              <a:rPr lang="en-US" sz="1200" b="0" u="none" dirty="0" err="1">
                <a:latin typeface="Arial" panose="020B0604020202020204" pitchFamily="34" charset="0"/>
                <a:ea typeface="Times New Roman"/>
                <a:cs typeface="Arial" panose="020B0604020202020204" pitchFamily="34" charset="0"/>
                <a:sym typeface="Times New Roman"/>
              </a:rPr>
              <a:t>razão</a:t>
            </a:r>
            <a:r>
              <a:rPr lang="en-US" sz="1200" b="0" u="none" dirty="0">
                <a:latin typeface="Arial" panose="020B0604020202020204" pitchFamily="34" charset="0"/>
                <a:ea typeface="Times New Roman"/>
                <a:cs typeface="Arial" panose="020B0604020202020204" pitchFamily="34" charset="0"/>
                <a:sym typeface="Times New Roman"/>
              </a:rPr>
              <a:t> para </a:t>
            </a:r>
            <a:r>
              <a:rPr lang="en-US" sz="1200" b="0" u="none" dirty="0" err="1">
                <a:latin typeface="Arial" panose="020B0604020202020204" pitchFamily="34" charset="0"/>
                <a:ea typeface="Times New Roman"/>
                <a:cs typeface="Arial" panose="020B0604020202020204" pitchFamily="34" charset="0"/>
                <a:sym typeface="Times New Roman"/>
              </a:rPr>
              <a:t>realizar</a:t>
            </a:r>
            <a:r>
              <a:rPr lang="en-US" sz="1200" b="0" u="none" dirty="0">
                <a:latin typeface="Arial" panose="020B0604020202020204" pitchFamily="34" charset="0"/>
                <a:ea typeface="Times New Roman"/>
                <a:cs typeface="Arial" panose="020B0604020202020204" pitchFamily="34" charset="0"/>
                <a:sym typeface="Times New Roman"/>
              </a:rPr>
              <a:t> </a:t>
            </a:r>
            <a:r>
              <a:rPr lang="en-US" sz="1200" b="0" u="none" dirty="0" err="1">
                <a:latin typeface="Arial" panose="020B0604020202020204" pitchFamily="34" charset="0"/>
                <a:ea typeface="Times New Roman"/>
                <a:cs typeface="Arial" panose="020B0604020202020204" pitchFamily="34" charset="0"/>
                <a:sym typeface="Times New Roman"/>
              </a:rPr>
              <a:t>os</a:t>
            </a:r>
            <a:r>
              <a:rPr lang="en-US" sz="1200" b="0" u="none" dirty="0">
                <a:latin typeface="Arial" panose="020B0604020202020204" pitchFamily="34" charset="0"/>
                <a:ea typeface="Times New Roman"/>
                <a:cs typeface="Arial" panose="020B0604020202020204" pitchFamily="34" charset="0"/>
                <a:sym typeface="Times New Roman"/>
              </a:rPr>
              <a:t> </a:t>
            </a:r>
            <a:r>
              <a:rPr lang="en-US" sz="1200" b="0" u="none" dirty="0" err="1">
                <a:latin typeface="Arial" panose="020B0604020202020204" pitchFamily="34" charset="0"/>
                <a:ea typeface="Times New Roman"/>
                <a:cs typeface="Arial" panose="020B0604020202020204" pitchFamily="34" charset="0"/>
                <a:sym typeface="Times New Roman"/>
              </a:rPr>
              <a:t>passos</a:t>
            </a:r>
            <a:r>
              <a:rPr lang="en-US" sz="1200" b="0" u="none" dirty="0">
                <a:latin typeface="Arial" panose="020B0604020202020204" pitchFamily="34" charset="0"/>
                <a:ea typeface="Times New Roman"/>
                <a:cs typeface="Arial" panose="020B0604020202020204" pitchFamily="34" charset="0"/>
                <a:sym typeface="Times New Roman"/>
              </a:rPr>
              <a:t> </a:t>
            </a:r>
            <a:r>
              <a:rPr lang="en-US" sz="1200" b="0" u="none" dirty="0" err="1">
                <a:latin typeface="Arial" panose="020B0604020202020204" pitchFamily="34" charset="0"/>
                <a:ea typeface="Times New Roman"/>
                <a:cs typeface="Arial" panose="020B0604020202020204" pitchFamily="34" charset="0"/>
                <a:sym typeface="Times New Roman"/>
              </a:rPr>
              <a:t>anteriores</a:t>
            </a:r>
            <a:r>
              <a:rPr lang="en-US" sz="1200" b="0" u="none" dirty="0">
                <a:latin typeface="Arial" panose="020B0604020202020204" pitchFamily="34" charset="0"/>
                <a:ea typeface="Times New Roman"/>
                <a:cs typeface="Arial" panose="020B0604020202020204" pitchFamily="34" charset="0"/>
                <a:sym typeface="Times New Roman"/>
              </a:rPr>
              <a:t>. </a:t>
            </a:r>
            <a:endParaRPr lang="en-US" dirty="0">
              <a:latin typeface="Arial  "/>
            </a:endParaRPr>
          </a:p>
          <a:p>
            <a:pPr marL="0" marR="0" lvl="0" indent="0" algn="l" rtl="0">
              <a:lnSpc>
                <a:spcPct val="115000"/>
              </a:lnSpc>
              <a:spcBef>
                <a:spcPts val="12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dirty="0">
              <a:latin typeface="Arial  "/>
            </a:endParaRPr>
          </a:p>
        </p:txBody>
      </p:sp>
      <p:sp>
        <p:nvSpPr>
          <p:cNvPr id="149" name="Google Shape;149;p5:notes">
            <a:extLst>
              <a:ext uri="{FF2B5EF4-FFF2-40B4-BE49-F238E27FC236}">
                <a16:creationId xmlns:a16="http://schemas.microsoft.com/office/drawing/2014/main" id="{55009A6C-BF9A-D043-28C1-9AA4439E9196}"/>
              </a:ext>
            </a:extLst>
          </p:cNvPr>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59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4070436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8" name="Google Shape;148;p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p>
          <a:p>
            <a:pPr marL="0" marR="0" lvl="0" indent="0" algn="l" rtl="0">
              <a:spcBef>
                <a:spcPts val="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Diga:</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 passo 7 é desenvolver hipóteses sobre o porquê e como o surto ocorreu.</a:t>
            </a: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 que é que se entende por hipótese, pelo menos no contexto de uma investigação de um surto?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No diapositivo seguinte. </a:t>
            </a:r>
            <a:r>
              <a:rPr lang="en-US" sz="1200" b="1" dirty="0">
                <a:latin typeface="Arial" panose="020B0604020202020204" pitchFamily="34" charset="0"/>
                <a:ea typeface="Times New Roman"/>
                <a:cs typeface="Arial" panose="020B0604020202020204" pitchFamily="34" charset="0"/>
                <a:sym typeface="Times New Roman"/>
              </a:rPr>
              <a:t>&lt;CLICAR&gt; </a:t>
            </a:r>
            <a:endParaRPr sz="1200" b="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dirty="0">
              <a:latin typeface="Arial  "/>
            </a:endParaRPr>
          </a:p>
        </p:txBody>
      </p:sp>
      <p:sp>
        <p:nvSpPr>
          <p:cNvPr id="149" name="Google Shape;149;p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3"/>
        <p:cNvGrpSpPr/>
        <p:nvPr/>
      </p:nvGrpSpPr>
      <p:grpSpPr>
        <a:xfrm>
          <a:off x="0" y="0"/>
          <a:ext cx="0" cy="0"/>
          <a:chOff x="0" y="0"/>
          <a:chExt cx="0" cy="0"/>
        </a:xfrm>
      </p:grpSpPr>
      <p:sp>
        <p:nvSpPr>
          <p:cNvPr id="914" name="Google Shape;914;p6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915" name="Google Shape;915;p6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O objetivo da maioria das investigações de surtos é controlar e prevenir a transmissão de doenças. A implementação de medidas de prevenção e controlo ajuda a evitar mais exposição e futuros surtos, eliminando ou tratando a fonte. As medidas de prevenção e controlo têm de ser iniciadas o mais rapidamente possível. As acções devem ser coordenadas com as autoridades locais e a população afetada.</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Se o surto for zoonótico, poderá ser necessário implementar medidas de controlo e prevenção nos sectores da saúde humana, ambiental e animal. O pessoal dos diferentes ministérios deve coordenar os esforços de controlo e assegurar que todos os sectores transmitem mensagens coerentes à população.</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916" name="Google Shape;916;p6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02" name="Google Shape;202;p1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Este diapositivo é semelhante a um que viram anteriormente. A razão pela qual o apresentámos é porque mostra onde podemos intervir para prevenir a transmissão. Em geral, as estratégias de controlo incidem sobre uma ou mais das três partes da cadeia:</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Controlar o reservatório.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Interromper a transmissão.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Proteger o hospedeiro.</a:t>
            </a: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12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Muitas vezes, as medidas de controlo e prevenção utilizam várias estratégias. Vamos descrever cada uma delas!</a:t>
            </a: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p:txBody>
      </p:sp>
      <p:sp>
        <p:nvSpPr>
          <p:cNvPr id="203" name="Google Shape;203;p1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82971229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8"/>
        <p:cNvGrpSpPr/>
        <p:nvPr/>
      </p:nvGrpSpPr>
      <p:grpSpPr>
        <a:xfrm>
          <a:off x="0" y="0"/>
          <a:ext cx="0" cy="0"/>
          <a:chOff x="0" y="0"/>
          <a:chExt cx="0" cy="0"/>
        </a:xfrm>
      </p:grpSpPr>
      <p:sp>
        <p:nvSpPr>
          <p:cNvPr id="1009" name="Google Shape;1009;p6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10" name="Google Shape;1010;p6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Algumas estratégias de controlo são dirigidas ao reservatório onde o agente existe. A estratégia específica será diferente consoante o tipo de reservatório: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dirty="0">
                <a:latin typeface="Arial" panose="020B0604020202020204" pitchFamily="34" charset="0"/>
                <a:ea typeface="Times New Roman"/>
                <a:cs typeface="Arial" panose="020B0604020202020204" pitchFamily="34" charset="0"/>
                <a:sym typeface="Times New Roman"/>
              </a:rPr>
              <a:t>Se os seres humanos forem o reservatório, tratar os doentes infectados, isolar os doentes sintomáticos e os portadores assintomáticos e colocar em quarentena (e fornecer profilaxia) as pessoas expostas para eliminar a infeção.</a:t>
            </a:r>
            <a:endParaRPr sz="1200" dirty="0">
              <a:latin typeface="Arial" panose="020B0604020202020204" pitchFamily="34" charset="0"/>
              <a:ea typeface="Times New Roman"/>
              <a:cs typeface="Arial" panose="020B0604020202020204" pitchFamily="34" charset="0"/>
              <a:sym typeface="Times New Roman"/>
            </a:endParaRPr>
          </a:p>
          <a:p>
            <a:pPr marL="800100" marR="0" lvl="1" indent="-342900" algn="l" defTabSz="914400" rtl="0" eaLnBrk="1" fontAlgn="auto" latinLnBrk="0" hangingPunct="1">
              <a:lnSpc>
                <a:spcPct val="115000"/>
              </a:lnSpc>
              <a:spcBef>
                <a:spcPts val="0"/>
              </a:spcBef>
              <a:spcAft>
                <a:spcPts val="0"/>
              </a:spcAft>
              <a:buClr>
                <a:schemeClr val="dk1"/>
              </a:buClr>
              <a:buSzPts val="1200"/>
              <a:buFont typeface="Courier New"/>
              <a:buChar char="o"/>
              <a:tabLst/>
              <a:defRPr/>
            </a:pPr>
            <a:r>
              <a:rPr lang="en-US" sz="1200" b="1" i="1" dirty="0">
                <a:latin typeface="Arial" panose="020B0604020202020204" pitchFamily="34" charset="0"/>
                <a:ea typeface="Times New Roman"/>
                <a:cs typeface="Arial" panose="020B0604020202020204" pitchFamily="34" charset="0"/>
                <a:sym typeface="Times New Roman"/>
              </a:rPr>
              <a:t>Exemplos: </a:t>
            </a:r>
            <a:r>
              <a:rPr lang="en-US" sz="1200" dirty="0">
                <a:latin typeface="Arial" panose="020B0604020202020204" pitchFamily="34" charset="0"/>
                <a:ea typeface="Times New Roman"/>
                <a:cs typeface="Arial" panose="020B0604020202020204" pitchFamily="34" charset="0"/>
                <a:sym typeface="Times New Roman"/>
              </a:rPr>
              <a:t>Doenças sexualmente transmissíveis (DST), tuberculose (TB), ébola. </a:t>
            </a:r>
            <a:r>
              <a:rPr lang="en-US" sz="1200" b="1" dirty="0">
                <a:latin typeface="Arial" panose="020B0604020202020204" pitchFamily="34" charset="0"/>
                <a:ea typeface="Times New Roman"/>
                <a:cs typeface="Arial" panose="020B0604020202020204" pitchFamily="34" charset="0"/>
                <a:sym typeface="Times New Roman"/>
              </a:rPr>
              <a:t>&lt;CLICAR&gt;</a:t>
            </a:r>
          </a:p>
          <a:p>
            <a:pPr marL="457200" marR="0" lvl="1" indent="0" algn="l" rtl="0">
              <a:lnSpc>
                <a:spcPct val="115000"/>
              </a:lnSpc>
              <a:spcBef>
                <a:spcPts val="0"/>
              </a:spcBef>
              <a:spcAft>
                <a:spcPts val="0"/>
              </a:spcAft>
              <a:buClr>
                <a:schemeClr val="dk1"/>
              </a:buClr>
              <a:buSzPts val="1200"/>
              <a:buFont typeface="Courier New"/>
              <a:buNone/>
            </a:pPr>
            <a:endParaRPr lang="en-US" sz="1200" b="0" dirty="0">
              <a:latin typeface="Arial" panose="020B0604020202020204" pitchFamily="34" charset="0"/>
              <a:ea typeface="+mn-ea"/>
              <a:cs typeface="Arial" panose="020B0604020202020204" pitchFamily="34" charset="0"/>
              <a:sym typeface="Times New Roman"/>
            </a:endParaRPr>
          </a:p>
          <a:p>
            <a:pPr marL="171450" marR="0" lvl="0" indent="-171450" algn="l" rtl="0">
              <a:lnSpc>
                <a:spcPct val="115000"/>
              </a:lnSpc>
              <a:spcBef>
                <a:spcPts val="0"/>
              </a:spcBef>
              <a:spcAft>
                <a:spcPts val="0"/>
              </a:spcAft>
              <a:buClr>
                <a:schemeClr val="dk1"/>
              </a:buClr>
              <a:buSzPts val="1200"/>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Se os animais forem o reservatório, tentar vacinar ou abater os animais potencialmente infectados.</a:t>
            </a:r>
            <a:endParaRPr sz="1200"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0"/>
              </a:spcBef>
              <a:spcAft>
                <a:spcPts val="0"/>
              </a:spcAft>
              <a:buClr>
                <a:schemeClr val="dk1"/>
              </a:buClr>
              <a:buSzPts val="1200"/>
              <a:buFont typeface="Courier New"/>
              <a:buChar char="o"/>
            </a:pPr>
            <a:r>
              <a:rPr lang="en-US" sz="1200" b="1" i="1" dirty="0">
                <a:latin typeface="Arial" panose="020B0604020202020204" pitchFamily="34" charset="0"/>
                <a:ea typeface="Times New Roman"/>
                <a:cs typeface="Arial" panose="020B0604020202020204" pitchFamily="34" charset="0"/>
                <a:sym typeface="Times New Roman"/>
              </a:rPr>
              <a:t>Exemplos de abate:</a:t>
            </a:r>
            <a:r>
              <a:rPr lang="en-US" sz="1200" dirty="0">
                <a:latin typeface="Arial" panose="020B0604020202020204" pitchFamily="34" charset="0"/>
                <a:ea typeface="Times New Roman"/>
                <a:cs typeface="Arial" panose="020B0604020202020204" pitchFamily="34" charset="0"/>
                <a:sym typeface="Times New Roman"/>
              </a:rPr>
              <a:t> Controlar a população de ratos para reduzir o risco de peste; ou abater galinhas potencialmente infectadas com o vírus da gripe aviária.</a:t>
            </a:r>
            <a:endParaRPr sz="1200" dirty="0">
              <a:latin typeface="Arial" panose="020B0604020202020204" pitchFamily="34" charset="0"/>
              <a:ea typeface="Times New Roman"/>
              <a:cs typeface="Arial" panose="020B0604020202020204" pitchFamily="34" charset="0"/>
              <a:sym typeface="Times New Roman"/>
            </a:endParaRPr>
          </a:p>
          <a:p>
            <a:pPr marL="800100" marR="0" lvl="1" indent="-342900" algn="l" defTabSz="914400" rtl="0" eaLnBrk="1" fontAlgn="auto" latinLnBrk="0" hangingPunct="1">
              <a:lnSpc>
                <a:spcPct val="115000"/>
              </a:lnSpc>
              <a:spcBef>
                <a:spcPts val="0"/>
              </a:spcBef>
              <a:spcAft>
                <a:spcPts val="0"/>
              </a:spcAft>
              <a:buClr>
                <a:schemeClr val="dk1"/>
              </a:buClr>
              <a:buSzPts val="1200"/>
              <a:buFont typeface="Courier New"/>
              <a:buChar char="o"/>
              <a:tabLst/>
              <a:defRPr/>
            </a:pPr>
            <a:r>
              <a:rPr lang="en-US" sz="1200" b="1" i="1" dirty="0">
                <a:latin typeface="Arial" panose="020B0604020202020204" pitchFamily="34" charset="0"/>
                <a:ea typeface="Times New Roman"/>
                <a:cs typeface="Arial" panose="020B0604020202020204" pitchFamily="34" charset="0"/>
                <a:sym typeface="Times New Roman"/>
              </a:rPr>
              <a:t>Exemplos de vacinação: </a:t>
            </a:r>
            <a:r>
              <a:rPr lang="en-US" sz="1200" dirty="0">
                <a:latin typeface="Arial" panose="020B0604020202020204" pitchFamily="34" charset="0"/>
                <a:ea typeface="Times New Roman"/>
                <a:cs typeface="Arial" panose="020B0604020202020204" pitchFamily="34" charset="0"/>
                <a:sym typeface="Times New Roman"/>
              </a:rPr>
              <a:t>Vacina contra a raiva para cães e gatos domésticos; tentativas de vacinação de guaxinins na natureza. </a:t>
            </a:r>
            <a:r>
              <a:rPr lang="en-US" sz="1200" b="1" dirty="0">
                <a:latin typeface="Arial" panose="020B0604020202020204" pitchFamily="34" charset="0"/>
                <a:ea typeface="Times New Roman"/>
                <a:cs typeface="Arial" panose="020B0604020202020204" pitchFamily="34" charset="0"/>
                <a:sym typeface="Times New Roman"/>
              </a:rPr>
              <a:t>&lt;CLICAR&gt;</a:t>
            </a:r>
          </a:p>
          <a:p>
            <a:pPr marL="0" marR="0" lvl="0" indent="0" algn="l" rtl="0">
              <a:lnSpc>
                <a:spcPct val="115000"/>
              </a:lnSpc>
              <a:spcBef>
                <a:spcPts val="0"/>
              </a:spcBef>
              <a:spcAft>
                <a:spcPts val="0"/>
              </a:spcAft>
              <a:buClr>
                <a:schemeClr val="dk1"/>
              </a:buClr>
              <a:buSzPts val="1200"/>
              <a:buFont typeface="Noto Sans Symbols"/>
              <a:buNone/>
            </a:pPr>
            <a:endParaRPr lang="en-US" sz="1200" dirty="0">
              <a:latin typeface="Arial" panose="020B0604020202020204" pitchFamily="34" charset="0"/>
              <a:ea typeface="+mn-ea"/>
              <a:cs typeface="Arial" panose="020B0604020202020204" pitchFamily="34" charset="0"/>
              <a:sym typeface="Times New Roman"/>
            </a:endParaRPr>
          </a:p>
          <a:p>
            <a:pPr marL="171450" marR="0" lvl="0" indent="-171450" algn="l" rtl="0">
              <a:lnSpc>
                <a:spcPct val="115000"/>
              </a:lnSpc>
              <a:spcBef>
                <a:spcPts val="0"/>
              </a:spcBef>
              <a:spcAft>
                <a:spcPts val="0"/>
              </a:spcAft>
              <a:buClr>
                <a:schemeClr val="dk1"/>
              </a:buClr>
              <a:buSzPts val="1200"/>
              <a:buFont typeface="Wingdings" panose="05000000000000000000" pitchFamily="2" charset="2"/>
              <a:buChar char="§"/>
            </a:pPr>
            <a:r>
              <a:rPr lang="en-US" sz="1200" b="1" u="sng" dirty="0">
                <a:latin typeface="Arial" panose="020B0604020202020204" pitchFamily="34" charset="0"/>
                <a:ea typeface="+mn-ea"/>
                <a:cs typeface="Arial" panose="020B0604020202020204" pitchFamily="34" charset="0"/>
                <a:sym typeface="Times New Roman"/>
              </a:rPr>
              <a:t>Dizer:</a:t>
            </a:r>
            <a:r>
              <a:rPr lang="en-US" sz="1200" b="1" u="none" dirty="0">
                <a:latin typeface="Arial" panose="020B0604020202020204" pitchFamily="34" charset="0"/>
                <a:ea typeface="+mn-ea"/>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Se o ambiente for o reservatório, tentar descontaminar ou desinfetar para eliminar a fonte da infeção.</a:t>
            </a:r>
            <a:endParaRPr sz="1200"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0"/>
              </a:spcBef>
              <a:spcAft>
                <a:spcPts val="0"/>
              </a:spcAft>
              <a:buClr>
                <a:schemeClr val="dk1"/>
              </a:buClr>
              <a:buSzPts val="1200"/>
              <a:buFont typeface="Courier New"/>
              <a:buChar char="o"/>
            </a:pPr>
            <a:r>
              <a:rPr lang="en-US" sz="1200" b="1" i="1" dirty="0">
                <a:latin typeface="Arial" panose="020B0604020202020204" pitchFamily="34" charset="0"/>
                <a:ea typeface="Times New Roman"/>
                <a:cs typeface="Arial" panose="020B0604020202020204" pitchFamily="34" charset="0"/>
                <a:sym typeface="Times New Roman"/>
              </a:rPr>
              <a:t>Exemplo: </a:t>
            </a:r>
            <a:r>
              <a:rPr lang="en-US" sz="1200" dirty="0">
                <a:latin typeface="Arial" panose="020B0604020202020204" pitchFamily="34" charset="0"/>
                <a:ea typeface="Times New Roman"/>
                <a:cs typeface="Arial" panose="020B0604020202020204" pitchFamily="34" charset="0"/>
                <a:sym typeface="Times New Roman"/>
              </a:rPr>
              <a:t>Bactéria Legionella no sistema de água de um hospital.</a:t>
            </a:r>
            <a:endParaRPr sz="1200" dirty="0">
              <a:latin typeface="Arial" panose="020B0604020202020204" pitchFamily="34" charset="0"/>
              <a:ea typeface="Times New Roman"/>
              <a:cs typeface="Arial" panose="020B0604020202020204" pitchFamily="34" charset="0"/>
              <a:sym typeface="Times New Roman"/>
            </a:endParaRPr>
          </a:p>
          <a:p>
            <a:pPr marL="457200" marR="0" lvl="0" indent="0" algn="l" rtl="0">
              <a:lnSpc>
                <a:spcPct val="115000"/>
              </a:lnSpc>
              <a:spcBef>
                <a:spcPts val="0"/>
              </a:spcBef>
              <a:spcAft>
                <a:spcPts val="0"/>
              </a:spcAft>
              <a:buNone/>
            </a:pPr>
            <a:r>
              <a:rPr lang="en-US" sz="1200" b="1" i="1"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Clr>
                <a:schemeClr val="dk1"/>
              </a:buClr>
              <a:buSzPts val="1200"/>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Se a doença for transmitida por um vetor, podem ser aplicadas várias estratégias para diminuir a população de insectos.</a:t>
            </a:r>
            <a:endParaRPr sz="1200" dirty="0">
              <a:latin typeface="Arial" panose="020B0604020202020204" pitchFamily="34" charset="0"/>
              <a:ea typeface="Times New Roman"/>
              <a:cs typeface="Arial" panose="020B0604020202020204" pitchFamily="34" charset="0"/>
              <a:sym typeface="Times New Roman"/>
            </a:endParaRPr>
          </a:p>
          <a:p>
            <a:pPr marL="742950" marR="0" lvl="1" indent="-285750" algn="l" rtl="0">
              <a:lnSpc>
                <a:spcPct val="115000"/>
              </a:lnSpc>
              <a:spcBef>
                <a:spcPts val="0"/>
              </a:spcBef>
              <a:spcAft>
                <a:spcPts val="0"/>
              </a:spcAft>
              <a:buClr>
                <a:schemeClr val="dk1"/>
              </a:buClr>
              <a:buSzPts val="1200"/>
              <a:buFont typeface="Courier New"/>
              <a:buChar char="o"/>
            </a:pPr>
            <a:r>
              <a:rPr lang="en-US" sz="1200" b="1" i="1" dirty="0">
                <a:latin typeface="Arial" panose="020B0604020202020204" pitchFamily="34" charset="0"/>
                <a:ea typeface="Times New Roman"/>
                <a:cs typeface="Arial" panose="020B0604020202020204" pitchFamily="34" charset="0"/>
                <a:sym typeface="Times New Roman"/>
              </a:rPr>
              <a:t>Exemplo:</a:t>
            </a:r>
            <a:r>
              <a:rPr lang="en-US" sz="1200" dirty="0">
                <a:latin typeface="Arial" panose="020B0604020202020204" pitchFamily="34" charset="0"/>
                <a:ea typeface="Times New Roman"/>
                <a:cs typeface="Arial" panose="020B0604020202020204" pitchFamily="34" charset="0"/>
                <a:sym typeface="Times New Roman"/>
              </a:rPr>
              <a:t> Aplicação de larvicidas em lagos para controlar os mosquitos</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011" name="Google Shape;1011;p6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9"/>
        <p:cNvGrpSpPr/>
        <p:nvPr/>
      </p:nvGrpSpPr>
      <p:grpSpPr>
        <a:xfrm>
          <a:off x="0" y="0"/>
          <a:ext cx="0" cy="0"/>
          <a:chOff x="0" y="0"/>
          <a:chExt cx="0" cy="0"/>
        </a:xfrm>
      </p:grpSpPr>
      <p:sp>
        <p:nvSpPr>
          <p:cNvPr id="1080" name="Google Shape;1080;p6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81" name="Google Shape;1081;p6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O segundo alvo na cadeia de transmissão é a própria via de transmissão. Estas vias são normalmente agrupadas em transmissão direta e transmissão indireta.</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lang="en-US" sz="1200" b="1" i="1"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1560"/>
              </a:spcBef>
              <a:spcAft>
                <a:spcPts val="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Conseguem pensar em algumas estratégias para evitar a transmissão direta?</a:t>
            </a:r>
          </a:p>
          <a:p>
            <a:pPr marL="171450" marR="0" lvl="0" indent="-171450" algn="l" defTabSz="914400" rtl="0" eaLnBrk="1" fontAlgn="auto" latinLnBrk="0" hangingPunct="1">
              <a:lnSpc>
                <a:spcPct val="100000"/>
              </a:lnSpc>
              <a:spcBef>
                <a:spcPts val="1560"/>
              </a:spcBef>
              <a:spcAft>
                <a:spcPts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156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Reconhecer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permitindo que várias pessoas respondam.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dirty="0">
                <a:latin typeface="Arial" panose="020B0604020202020204" pitchFamily="34" charset="0"/>
                <a:ea typeface="Times New Roman"/>
                <a:cs typeface="Arial" panose="020B0604020202020204" pitchFamily="34" charset="0"/>
                <a:sym typeface="Times New Roman"/>
              </a:rPr>
              <a:t>para o diapositivo seguinte para possíveis respostas.</a:t>
            </a:r>
          </a:p>
          <a:p>
            <a:pPr marL="0" lvl="0" indent="0" algn="l" rtl="0">
              <a:spcBef>
                <a:spcPts val="1560"/>
              </a:spcBef>
              <a:spcAft>
                <a:spcPts val="0"/>
              </a:spcAft>
              <a:buNone/>
            </a:pPr>
            <a:endParaRPr lang="en-US" sz="1200" b="1" i="1" dirty="0">
              <a:latin typeface="Arial" panose="020B0604020202020204" pitchFamily="34" charset="0"/>
              <a:cs typeface="Arial" panose="020B0604020202020204" pitchFamily="34" charset="0"/>
            </a:endParaRPr>
          </a:p>
          <a:p>
            <a:pPr marL="171450" marR="0" lvl="0" indent="-171450" algn="l" rtl="0">
              <a:lnSpc>
                <a:spcPct val="115000"/>
              </a:lnSpc>
              <a:spcBef>
                <a:spcPts val="6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A transmissão direta inclui:</a:t>
            </a:r>
          </a:p>
          <a:p>
            <a:pPr marL="628650" marR="0" lvl="1" indent="-171450" algn="l" rtl="0">
              <a:lnSpc>
                <a:spcPct val="115000"/>
              </a:lnSpc>
              <a:spcBef>
                <a:spcPts val="600"/>
              </a:spcBef>
              <a:spcAft>
                <a:spcPts val="0"/>
              </a:spcAft>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Tocar, beijar e ter relações sexuais.</a:t>
            </a:r>
          </a:p>
          <a:p>
            <a:pPr marL="628650" marR="0" lvl="1" indent="-171450" algn="l" rtl="0">
              <a:lnSpc>
                <a:spcPct val="115000"/>
              </a:lnSpc>
              <a:spcBef>
                <a:spcPts val="600"/>
              </a:spcBef>
              <a:spcAft>
                <a:spcPts val="0"/>
              </a:spcAft>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As gotículas que são expelidas por uma pessoa que tosse caem a alguns metros de distância, pelo que só uma pessoa próxima é afetada.</a:t>
            </a:r>
          </a:p>
          <a:p>
            <a:pPr marL="628650" marR="0" lvl="1" indent="-171450" algn="l" rtl="0">
              <a:lnSpc>
                <a:spcPct val="115000"/>
              </a:lnSpc>
              <a:spcBef>
                <a:spcPts val="600"/>
              </a:spcBef>
              <a:spcAft>
                <a:spcPts val="0"/>
              </a:spcAft>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A transmissão parentérica significa diretamente no corpo, não por via oral. Os exemplos são a injeção intravenosa ou intramuscular.</a:t>
            </a:r>
          </a:p>
          <a:p>
            <a:pPr marL="628650" marR="0" lvl="1" indent="-171450" algn="l" rtl="0">
              <a:lnSpc>
                <a:spcPct val="115000"/>
              </a:lnSpc>
              <a:spcBef>
                <a:spcPts val="600"/>
              </a:spcBef>
              <a:spcAft>
                <a:spcPts val="0"/>
              </a:spcAft>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Transmissão de mãe para filho diretamente da mãe para um embrião, feto ou bebé durante a gravidez ou o parto, ou através do </a:t>
            </a:r>
            <a:r>
              <a:rPr lang="en-US" sz="1200" b="1" i="1" dirty="0" err="1">
                <a:latin typeface="Arial" panose="020B0604020202020204" pitchFamily="34" charset="0"/>
                <a:ea typeface="Times New Roman"/>
                <a:cs typeface="Arial" panose="020B0604020202020204" pitchFamily="34" charset="0"/>
                <a:sym typeface="Times New Roman"/>
              </a:rPr>
              <a:t>leite</a:t>
            </a:r>
            <a:r>
              <a:rPr lang="en-US" sz="1200" b="1" i="1" dirty="0">
                <a:latin typeface="Arial" panose="020B0604020202020204" pitchFamily="34" charset="0"/>
                <a:ea typeface="Times New Roman"/>
                <a:cs typeface="Arial" panose="020B0604020202020204" pitchFamily="34" charset="0"/>
                <a:sym typeface="Times New Roman"/>
              </a:rPr>
              <a:t>.</a:t>
            </a:r>
          </a:p>
          <a:p>
            <a:pPr marL="0" marR="0" lvl="0" indent="0" algn="l" rtl="0">
              <a:lnSpc>
                <a:spcPct val="115000"/>
              </a:lnSpc>
              <a:spcBef>
                <a:spcPts val="2400"/>
              </a:spcBef>
              <a:spcAft>
                <a:spcPts val="0"/>
              </a:spcAft>
              <a:buNone/>
            </a:pPr>
            <a:endParaRPr lang="en-US" sz="1200" b="1" i="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b="1"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082" name="Google Shape;1082;p6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8"/>
        <p:cNvGrpSpPr/>
        <p:nvPr/>
      </p:nvGrpSpPr>
      <p:grpSpPr>
        <a:xfrm>
          <a:off x="0" y="0"/>
          <a:ext cx="0" cy="0"/>
          <a:chOff x="0" y="0"/>
          <a:chExt cx="0" cy="0"/>
        </a:xfrm>
      </p:grpSpPr>
      <p:sp>
        <p:nvSpPr>
          <p:cNvPr id="1009" name="Google Shape;1009;p6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010" name="Google Shape;1010;p6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lang="en-US" sz="1200" b="0" dirty="0">
              <a:latin typeface="Arial" panose="020B0604020202020204" pitchFamily="34" charset="0"/>
              <a:cs typeface="Arial" panose="020B0604020202020204" pitchFamily="34" charset="0"/>
              <a:sym typeface="Times New Roman"/>
            </a:endParaRPr>
          </a:p>
          <a:p>
            <a:pPr marL="0" marR="0" lvl="0" indent="0" algn="l" rtl="0">
              <a:lnSpc>
                <a:spcPct val="115000"/>
              </a:lnSpc>
              <a:spcBef>
                <a:spcPts val="0"/>
              </a:spcBef>
              <a:spcAft>
                <a:spcPts val="0"/>
              </a:spcAft>
              <a:buFont typeface="Wingdings" panose="05000000000000000000" pitchFamily="2" charset="2"/>
              <a:buNone/>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estratégias para prevenir a transmissão direta incluem:</a:t>
            </a: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Tratar ou isolar a pessoa infetada.</a:t>
            </a: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Utilizar barreiras para impedir que o agente saia do hospedeiro, como máscaras, ligaduras, pensos e preservativos.</a:t>
            </a: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Utilização correta dos equipamentos de proteção individual (EPI: máscara, luvas, proteção ocular, etc.).</a:t>
            </a:r>
          </a:p>
          <a:p>
            <a:pPr marL="628650" marR="0" lvl="1" indent="-171450" algn="l" rtl="0">
              <a:lnSpc>
                <a:spcPct val="115000"/>
              </a:lnSpc>
              <a:spcBef>
                <a:spcPts val="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Pasteurização do leite</a:t>
            </a:r>
          </a:p>
          <a:p>
            <a:pPr marL="0" lvl="0" indent="0" algn="l" rtl="0">
              <a:spcBef>
                <a:spcPts val="1560"/>
              </a:spcBef>
              <a:spcAft>
                <a:spcPts val="0"/>
              </a:spcAft>
              <a:buNone/>
            </a:pPr>
            <a:endParaRPr dirty="0">
              <a:latin typeface="Arial  "/>
            </a:endParaRPr>
          </a:p>
        </p:txBody>
      </p:sp>
      <p:sp>
        <p:nvSpPr>
          <p:cNvPr id="1011" name="Google Shape;1011;p6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42766395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3"/>
        <p:cNvGrpSpPr/>
        <p:nvPr/>
      </p:nvGrpSpPr>
      <p:grpSpPr>
        <a:xfrm>
          <a:off x="0" y="0"/>
          <a:ext cx="0" cy="0"/>
          <a:chOff x="0" y="0"/>
          <a:chExt cx="0" cy="0"/>
        </a:xfrm>
      </p:grpSpPr>
      <p:sp>
        <p:nvSpPr>
          <p:cNvPr id="1104" name="Google Shape;1104;p6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05" name="Google Shape;1105;p6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vias indirectas de transmissão incluem:</a:t>
            </a:r>
          </a:p>
          <a:p>
            <a:pPr marL="628650" marR="0" lvl="1" indent="-171450" algn="l" rtl="0">
              <a:lnSpc>
                <a:spcPct val="115000"/>
              </a:lnSpc>
              <a:spcBef>
                <a:spcPts val="600"/>
              </a:spcBef>
              <a:spcAft>
                <a:spcPts val="0"/>
              </a:spcAft>
              <a:buFont typeface="Courier New" panose="02070309020205020404" pitchFamily="49" charset="0"/>
              <a:buChar char="o"/>
            </a:pPr>
            <a:r>
              <a:rPr lang="en-US" sz="1200" b="1" u="sng" dirty="0">
                <a:latin typeface="Arial" panose="020B0604020202020204" pitchFamily="34" charset="0"/>
                <a:ea typeface="Times New Roman"/>
                <a:cs typeface="Arial" panose="020B0604020202020204" pitchFamily="34" charset="0"/>
                <a:sym typeface="Times New Roman"/>
              </a:rPr>
              <a:t>Transmitidos</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pelo ar - agentes infecciosos que permanecem suspensos no ar e podem ser inalados (tuberculose, sarampo).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Transmitida por </a:t>
            </a:r>
            <a:r>
              <a:rPr lang="en-US" sz="1200" b="1" u="sng" dirty="0">
                <a:latin typeface="Arial" panose="020B0604020202020204" pitchFamily="34" charset="0"/>
                <a:ea typeface="Times New Roman"/>
                <a:cs typeface="Arial" panose="020B0604020202020204" pitchFamily="34" charset="0"/>
                <a:sym typeface="Times New Roman"/>
              </a:rPr>
              <a:t>vetor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 transmitida por um artrópode, como um mosquito, carraça, piolho ou ácaro (malária, dengue, peste).</a:t>
            </a:r>
          </a:p>
          <a:p>
            <a:pPr marL="628650" marR="0" lvl="1" indent="-171450" algn="l" rtl="0">
              <a:lnSpc>
                <a:spcPct val="115000"/>
              </a:lnSpc>
              <a:spcBef>
                <a:spcPts val="600"/>
              </a:spcBef>
              <a:spcAft>
                <a:spcPts val="0"/>
              </a:spcAft>
              <a:buFont typeface="Courier New" panose="02070309020205020404" pitchFamily="49" charset="0"/>
              <a:buChar char="o"/>
            </a:pPr>
            <a:r>
              <a:rPr lang="en-US" sz="1200" b="1" u="sng" dirty="0">
                <a:latin typeface="Arial" panose="020B0604020202020204" pitchFamily="34" charset="0"/>
                <a:ea typeface="Times New Roman"/>
                <a:cs typeface="Arial" panose="020B0604020202020204" pitchFamily="34" charset="0"/>
                <a:sym typeface="Times New Roman"/>
              </a:rPr>
              <a:t>Veículo </a:t>
            </a:r>
            <a:r>
              <a:rPr lang="en-US" sz="1200" dirty="0">
                <a:latin typeface="Arial" panose="020B0604020202020204" pitchFamily="34" charset="0"/>
                <a:ea typeface="Times New Roman"/>
                <a:cs typeface="Arial" panose="020B0604020202020204" pitchFamily="34" charset="0"/>
                <a:sym typeface="Times New Roman"/>
              </a:rPr>
              <a:t>- transmitido por um objeto inanimado, como alimentos ou água, biológico, como uma transfusão de sangue, ou fómito, como uma toalha ou um instrumento cirúrgico (infeção adquirida no hospital).</a:t>
            </a:r>
          </a:p>
          <a:p>
            <a:pPr marL="628650" marR="0" lvl="1" indent="-171450" algn="l" rtl="0">
              <a:lnSpc>
                <a:spcPct val="115000"/>
              </a:lnSpc>
              <a:spcBef>
                <a:spcPts val="600"/>
              </a:spcBef>
              <a:spcAft>
                <a:spcPts val="0"/>
              </a:spcAft>
              <a:buFont typeface="Courier New" panose="02070309020205020404" pitchFamily="49" charset="0"/>
              <a:buChar char="o"/>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Fomito = qualquer objeto ou substância não viva capaz de transportar e transmitir organismos infecciosos.</a:t>
            </a:r>
            <a:endParaRPr sz="1200" b="1" i="1"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latin typeface="Arial  "/>
            </a:endParaRPr>
          </a:p>
        </p:txBody>
      </p:sp>
      <p:sp>
        <p:nvSpPr>
          <p:cNvPr id="1106" name="Google Shape;1106;p6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8"/>
        <p:cNvGrpSpPr/>
        <p:nvPr/>
      </p:nvGrpSpPr>
      <p:grpSpPr>
        <a:xfrm>
          <a:off x="0" y="0"/>
          <a:ext cx="0" cy="0"/>
          <a:chOff x="0" y="0"/>
          <a:chExt cx="0" cy="0"/>
        </a:xfrm>
      </p:grpSpPr>
      <p:sp>
        <p:nvSpPr>
          <p:cNvPr id="1159" name="Google Shape;1159;p7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60" name="Google Shape;1160;p7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Há várias estratégias para impedir a entrada e proteger um hospedeiro potencialmente suscetível.  As mensagens para praticar comportamentos saudáveis não se destinam apenas a pessoas com infecções, mas também a pessoas que possam estar em risco. As pessoas ou os animais em risco podem ser afastados ou excluídos para evitar a exposição.</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b="1" i="1"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Exemplos</a:t>
            </a:r>
            <a:r>
              <a:rPr lang="en-US" sz="1200" dirty="0">
                <a:latin typeface="Arial" panose="020B0604020202020204" pitchFamily="34" charset="0"/>
                <a:ea typeface="Times New Roman"/>
                <a:cs typeface="Arial" panose="020B0604020202020204" pitchFamily="34" charset="0"/>
                <a:sym typeface="Times New Roman"/>
              </a:rPr>
              <a:t>: </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As crianças cujos pais se recusam a permitir que sejam vacinadas podem ser excluídas da escola durante um surto de sarampo.</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Recomenda-se o uso de mangas compridas e calças compridas para reduzir o risco de ser picado por mosquitos que podem transmitir a malária, a dengue, o Nilo Ocidental, etc. O equipamento de proteção individual (EPI) vai mais longe para proteger contra o Ébola e outros agentes patogénicos graves. O pessoal e os visitantes podem usar máscaras para reduzir o risco de propagação de infecções por gotículas ou pelo ar.</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Os animais podem ser tratados com insecticidas e acaricidas aplicados topicamente para matar os parasitas externos.</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A vacinação é utilizada para reforçar a </a:t>
            </a:r>
            <a:r>
              <a:rPr lang="en-US" sz="1200" b="1" i="1" dirty="0" err="1">
                <a:latin typeface="Arial" panose="020B0604020202020204" pitchFamily="34" charset="0"/>
                <a:ea typeface="Times New Roman"/>
                <a:cs typeface="Arial" panose="020B0604020202020204" pitchFamily="34" charset="0"/>
                <a:sym typeface="Times New Roman"/>
              </a:rPr>
              <a:t>resposta</a:t>
            </a:r>
            <a:r>
              <a:rPr lang="en-US" sz="1200" b="1" i="1" dirty="0">
                <a:latin typeface="Arial" panose="020B0604020202020204" pitchFamily="34" charset="0"/>
                <a:ea typeface="Times New Roman"/>
                <a:cs typeface="Arial" panose="020B0604020202020204" pitchFamily="34" charset="0"/>
                <a:sym typeface="Times New Roman"/>
              </a:rPr>
              <a:t> imunitária do hospedeiro, de modo a que, se o organismo encontrar o agente patogénico, o sistema imunitário actue rapidamente para evitar a infeção.</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A profilaxia pré-exposição, ou a toma de medicação preventiva, como um medicamento antimalárico, destina-se a evitar a ocorrência de infeção, mesmo que a pessoa seja exposta ao agente patogénico.</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A profilaxia pós-exposição, utilizada, por exemplo, para a raiva, envolve a administração de imunoglobulina anti-rábica e de vacina anti-rábica imediatamente após a exposição para matar o organismo antes de ocorrer a infeção.</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O próprio sistema imunitário é afetado pela nutrição, pela integridade da pele e pela doença. A resistência do hospedeiro pode ser melhorada melhorando a nutrição e reduzindo o stress.</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O rastreio de contactos é utilizado para identificar pessoas ou animais que possam ter sido expostos a uma pessoa ou animal infetado. Por exemplo, para o Ébola, a poliomielite e para a notificação de parceiros sobre o VIH e outras infecções sexualmente transmissíveis (IST), os doentes são entrevistados e é feita uma lista dos seus contactos para que possam ser contactados para um diagnóstico e tratamento adequados.</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Os contactos de um caso agudo de poliomielite podem ser vacinados para prevenir a infeção. Os contactos de um doente com a doença do vírus Ébola (DVE) são visitados todos os dias durante um período de incubação para procurar sinais ou sintomas precoces de infeção. Se os rastreadores de contactos detectarem quaisquer sinais precoces de DVE, os contactos podem ser imediatamente isolados e tratados numa instalação de tratamento.</a:t>
            </a:r>
          </a:p>
          <a:p>
            <a:pPr marL="1085850" marR="0" lvl="2" indent="-171450" algn="l" rtl="0">
              <a:lnSpc>
                <a:spcPct val="115000"/>
              </a:lnSpc>
              <a:spcBef>
                <a:spcPts val="12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Quando o gado é vendido num mercado, o diagnóstico de uma doença notificável desencadeia um rastreio através da cadeia de mercado para identificar a fonte e os possíveis contactos do animal infetado.</a:t>
            </a:r>
            <a:endParaRPr sz="1200" b="1"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161" name="Google Shape;1161;p7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Notas do instrutor:</a:t>
            </a:r>
          </a:p>
          <a:p>
            <a:endParaRPr lang="en-US"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b="1" u="sng" dirty="0">
                <a:latin typeface="Arial" panose="020B0604020202020204" pitchFamily="34" charset="0"/>
                <a:cs typeface="Arial" panose="020B0604020202020204" pitchFamily="34" charset="0"/>
              </a:rPr>
              <a:t>Solicitar</a:t>
            </a:r>
            <a:r>
              <a:rPr lang="en-US" b="1" u="none"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 alguns participantes que respondam à pergunta do diapositivo.</a:t>
            </a:r>
          </a:p>
          <a:p>
            <a:pPr marL="171450" indent="-171450">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indent="-171450">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dirty="0">
                <a:effectLst/>
                <a:latin typeface="Arial" panose="020B0604020202020204" pitchFamily="34" charset="0"/>
                <a:ea typeface="Times New Roman" panose="02020603050405020304" pitchFamily="18" charset="0"/>
                <a:cs typeface="Arial" panose="020B0604020202020204" pitchFamily="34" charset="0"/>
              </a:rPr>
              <a:t>(s). </a:t>
            </a:r>
            <a:r>
              <a:rPr lang="en-US" b="1" dirty="0">
                <a:latin typeface="Arial" panose="020B0604020202020204" pitchFamily="34" charset="0"/>
                <a:cs typeface="Arial" panose="020B0604020202020204" pitchFamily="34" charset="0"/>
              </a:rPr>
              <a:t>&lt;CLICAR&gt; </a:t>
            </a:r>
            <a:r>
              <a:rPr lang="en-US" dirty="0">
                <a:latin typeface="Arial" panose="020B0604020202020204" pitchFamily="34" charset="0"/>
                <a:cs typeface="Arial" panose="020B0604020202020204" pitchFamily="34" charset="0"/>
              </a:rPr>
              <a:t>para avançar para o diapositivo seguinte com a </a:t>
            </a:r>
            <a:r>
              <a:rPr lang="en-US" dirty="0" err="1">
                <a:latin typeface="Arial" panose="020B0604020202020204" pitchFamily="34" charset="0"/>
                <a:cs typeface="Arial" panose="020B0604020202020204" pitchFamily="34" charset="0"/>
              </a:rPr>
              <a:t>resposta</a:t>
            </a:r>
            <a:r>
              <a:rPr lang="en-US" dirty="0">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67</a:t>
            </a:fld>
            <a:endParaRPr lang="en-US" altLang="en-US"/>
          </a:p>
        </p:txBody>
      </p:sp>
    </p:spTree>
    <p:extLst>
      <p:ext uri="{BB962C8B-B14F-4D97-AF65-F5344CB8AC3E}">
        <p14:creationId xmlns:p14="http://schemas.microsoft.com/office/powerpoint/2010/main" val="3698310705"/>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Notas do instrutor: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latin typeface="Arial" panose="020B0604020202020204" pitchFamily="34" charset="0"/>
                <a:cs typeface="Arial" panose="020B0604020202020204" pitchFamily="34" charset="0"/>
              </a:rPr>
              <a:t>Reveja as respostas no diapositivo.</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68</a:t>
            </a:fld>
            <a:endParaRPr lang="en-US" altLang="en-US"/>
          </a:p>
        </p:txBody>
      </p:sp>
    </p:spTree>
    <p:extLst>
      <p:ext uri="{BB962C8B-B14F-4D97-AF65-F5344CB8AC3E}">
        <p14:creationId xmlns:p14="http://schemas.microsoft.com/office/powerpoint/2010/main" val="346556736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6"/>
        <p:cNvGrpSpPr/>
        <p:nvPr/>
      </p:nvGrpSpPr>
      <p:grpSpPr>
        <a:xfrm>
          <a:off x="0" y="0"/>
          <a:ext cx="0" cy="0"/>
          <a:chOff x="0" y="0"/>
          <a:chExt cx="0" cy="0"/>
        </a:xfrm>
      </p:grpSpPr>
      <p:sp>
        <p:nvSpPr>
          <p:cNvPr id="1177" name="Google Shape;1177;p7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78" name="Google Shape;1178;p7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medidas de controlo dos surtos podem ser divididas em imediatas e a longo prazo. </a:t>
            </a:r>
            <a:r>
              <a:rPr lang="en-US" sz="1200" b="1" u="sng" dirty="0">
                <a:latin typeface="Arial" panose="020B0604020202020204" pitchFamily="34" charset="0"/>
                <a:ea typeface="Times New Roman"/>
                <a:cs typeface="Arial" panose="020B0604020202020204" pitchFamily="34" charset="0"/>
                <a:sym typeface="Times New Roman"/>
              </a:rPr>
              <a:t>Medida imediata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um surto transmitido pela água - ordem para ferver a água. </a:t>
            </a:r>
            <a:r>
              <a:rPr lang="en-US" sz="1200" b="1" u="sng" dirty="0">
                <a:latin typeface="Arial" panose="020B0604020202020204" pitchFamily="34" charset="0"/>
                <a:ea typeface="Times New Roman"/>
                <a:cs typeface="Arial" panose="020B0604020202020204" pitchFamily="34" charset="0"/>
                <a:sym typeface="Times New Roman"/>
              </a:rPr>
              <a:t>Medida de controlo a mais longo prazo</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 clorar a água de abastecimento público.</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Resposta: As medidas de controlo imediatas</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implicam trabalhar com pessoas e comunidades em risco e fornecer recomendações e tomar medidas para reduzir o risco.  Isto requer uma boa comunicação com o público para que as pessoas estejam conscientes da necessidade de ferver a água. </a:t>
            </a:r>
            <a:r>
              <a:rPr lang="en-US" sz="1200" b="1" u="sng" dirty="0">
                <a:latin typeface="Arial" panose="020B0604020202020204" pitchFamily="34" charset="0"/>
                <a:ea typeface="Times New Roman"/>
                <a:cs typeface="Arial" panose="020B0604020202020204" pitchFamily="34" charset="0"/>
                <a:sym typeface="Times New Roman"/>
              </a:rPr>
              <a:t>As medidas de controlo a longo prazo</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envolvem principalmente o trabalho com reguladores e agências governamentais e requerem conhecimentos sobre a estrutura e as funções dessas agências.</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179" name="Google Shape;1179;p7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69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55" name="Google Shape;155;p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No contexto de um surto, uma hipótese é um palpite educado sobre:</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 causa e/ou origem do surto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Uma associação entre uma </a:t>
            </a:r>
            <a:r>
              <a:rPr lang="en-US" sz="1200" b="1" dirty="0">
                <a:latin typeface="Arial" panose="020B0604020202020204" pitchFamily="34" charset="0"/>
                <a:ea typeface="Times New Roman"/>
                <a:cs typeface="Arial" panose="020B0604020202020204" pitchFamily="34" charset="0"/>
                <a:sym typeface="Times New Roman"/>
              </a:rPr>
              <a:t>exposição </a:t>
            </a:r>
            <a:r>
              <a:rPr lang="en-US" sz="1200" dirty="0">
                <a:latin typeface="Arial" panose="020B0604020202020204" pitchFamily="34" charset="0"/>
                <a:ea typeface="Times New Roman"/>
                <a:cs typeface="Arial" panose="020B0604020202020204" pitchFamily="34" charset="0"/>
                <a:sym typeface="Times New Roman"/>
              </a:rPr>
              <a:t>e um </a:t>
            </a:r>
            <a:r>
              <a:rPr lang="en-US" sz="1200" b="1" dirty="0">
                <a:latin typeface="Arial" panose="020B0604020202020204" pitchFamily="34" charset="0"/>
                <a:ea typeface="Times New Roman"/>
                <a:cs typeface="Arial" panose="020B0604020202020204" pitchFamily="34" charset="0"/>
                <a:sym typeface="Times New Roman"/>
              </a:rPr>
              <a:t>resultado </a:t>
            </a:r>
            <a:r>
              <a:rPr lang="en-US" sz="1200" dirty="0">
                <a:latin typeface="Arial" panose="020B0604020202020204" pitchFamily="34" charset="0"/>
                <a:ea typeface="Times New Roman"/>
                <a:cs typeface="Arial" panose="020B0604020202020204" pitchFamily="34" charset="0"/>
                <a:sym typeface="Times New Roman"/>
              </a:rPr>
              <a:t>(doença)</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Modo de transmissão da doença.</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0"/>
              </a:spcBef>
              <a:spcAft>
                <a:spcPts val="0"/>
              </a:spcAft>
              <a:buClr>
                <a:schemeClr val="dk1"/>
              </a:buClr>
              <a:buSzPts val="1800"/>
              <a:buFont typeface="Noto Sans Symbols"/>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Os investigadores começam normalmente a colocar hipóteses sobre as possíveis causas logo no início da investigação.  É importante não aceitar a primeira hipótese que lhe ocorre. À medida que a investigação avança, mantenha a mente aberta para outras hipóteses possíveis. </a:t>
            </a:r>
            <a:endParaRPr dirty="0">
              <a:latin typeface="Arial  "/>
            </a:endParaRPr>
          </a:p>
        </p:txBody>
      </p:sp>
      <p:sp>
        <p:nvSpPr>
          <p:cNvPr id="156" name="Google Shape;156;p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3"/>
        <p:cNvGrpSpPr/>
        <p:nvPr/>
      </p:nvGrpSpPr>
      <p:grpSpPr>
        <a:xfrm>
          <a:off x="0" y="0"/>
          <a:ext cx="0" cy="0"/>
          <a:chOff x="0" y="0"/>
          <a:chExt cx="0" cy="0"/>
        </a:xfrm>
      </p:grpSpPr>
      <p:sp>
        <p:nvSpPr>
          <p:cNvPr id="1184" name="Google Shape;1184;p7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85" name="Google Shape;1185;p7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Cada surto resulta de uma alteração - no ambiente, no reservatório, na população hospedeira ou noutra coisa qualquer. No final das investigações, os participantes devem perguntar se essas condições ainda existem. Poderá ocorrer um novo surto? O que é preciso fazer para evitar um futuro surto? </a:t>
            </a:r>
          </a:p>
          <a:p>
            <a:pPr marL="628650" marR="0" lvl="1" indent="-171450" algn="l" rtl="0">
              <a:lnSpc>
                <a:spcPct val="115000"/>
              </a:lnSpc>
              <a:spcBef>
                <a:spcPts val="600"/>
              </a:spcBef>
              <a:spcAft>
                <a:spcPts val="0"/>
              </a:spcAft>
              <a:buFont typeface="Courier New" panose="02070309020205020404" pitchFamily="49" charset="0"/>
              <a:buChar char="o"/>
            </a:pPr>
            <a:endParaRPr lang="en-US" sz="1200" b="1" i="1"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b="1" i="1" dirty="0">
                <a:latin typeface="Arial" panose="020B0604020202020204" pitchFamily="34" charset="0"/>
                <a:ea typeface="Times New Roman"/>
                <a:cs typeface="Arial" panose="020B0604020202020204" pitchFamily="34" charset="0"/>
                <a:sym typeface="Times New Roman"/>
              </a:rPr>
              <a:t>Exemplos de medidas de controlo a longo prazo incluem:</a:t>
            </a:r>
          </a:p>
          <a:p>
            <a:pPr marL="1085850" marR="0" lvl="2" indent="-171450" algn="l" rtl="0">
              <a:lnSpc>
                <a:spcPct val="115000"/>
              </a:lnSpc>
              <a:spcBef>
                <a:spcPts val="6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Recomendação de diferentes procedimentos de segurança alimentar num restaurante.</a:t>
            </a:r>
          </a:p>
          <a:p>
            <a:pPr marL="1085850" marR="0" lvl="2" indent="-171450" algn="l" rtl="0">
              <a:lnSpc>
                <a:spcPct val="115000"/>
              </a:lnSpc>
              <a:spcBef>
                <a:spcPts val="6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Formação do pessoal sobre as normas sanitárias.</a:t>
            </a:r>
          </a:p>
          <a:p>
            <a:pPr marL="1085850" marR="0" lvl="2" indent="-171450" algn="l" rtl="0">
              <a:lnSpc>
                <a:spcPct val="115000"/>
              </a:lnSpc>
              <a:spcBef>
                <a:spcPts val="6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Melhoria dos sistemas de ventilação.</a:t>
            </a:r>
          </a:p>
          <a:p>
            <a:pPr marL="1085850" marR="0" lvl="2" indent="-171450" algn="l" rtl="0">
              <a:lnSpc>
                <a:spcPct val="115000"/>
              </a:lnSpc>
              <a:spcBef>
                <a:spcPts val="6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Excluir os trabalhadores com doenças agudas das actividades de preparação de alimentos.</a:t>
            </a:r>
          </a:p>
          <a:p>
            <a:pPr marL="1085850" marR="0" lvl="2" indent="-171450" algn="l" rtl="0">
              <a:lnSpc>
                <a:spcPct val="115000"/>
              </a:lnSpc>
              <a:spcBef>
                <a:spcPts val="6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Identificação e exclusão de portadores assintomáticos de doenças (por exemplo, febre tifoide).</a:t>
            </a:r>
          </a:p>
          <a:p>
            <a:pPr marL="1085850" marR="0" lvl="2" indent="-171450" algn="l" rtl="0">
              <a:lnSpc>
                <a:spcPct val="115000"/>
              </a:lnSpc>
              <a:spcBef>
                <a:spcPts val="600"/>
              </a:spcBef>
              <a:spcAft>
                <a:spcPts val="0"/>
              </a:spcAft>
              <a:buFont typeface="Arial" panose="020B0604020202020204" pitchFamily="34" charset="0"/>
              <a:buChar char="•"/>
            </a:pPr>
            <a:r>
              <a:rPr lang="en-US" sz="1200" b="1" i="1" dirty="0">
                <a:latin typeface="Arial" panose="020B0604020202020204" pitchFamily="34" charset="0"/>
                <a:ea typeface="Times New Roman"/>
                <a:cs typeface="Arial" panose="020B0604020202020204" pitchFamily="34" charset="0"/>
                <a:sym typeface="Times New Roman"/>
              </a:rPr>
              <a:t>Recomendação de campanhas de vacinação para reduzir o peso da doença</a:t>
            </a:r>
            <a:endParaRPr sz="1200" b="1" i="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Em geral, as mudanças de engenharia, como a escavação de um poço novo e profundo, tendem a funcionar melhor do que tentar convencer as pessoas a mudar o seu comportamento.  Estas são mais extensas do que as medidas de controlo imediatas e podem centrar-se em alterações de engenharia e políticas. Esta fase envolve frequentemente o trabalho com reguladores governamentais, indústria e educadores de saúde.</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186" name="Google Shape;1186;p7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0"/>
        <p:cNvGrpSpPr/>
        <p:nvPr/>
      </p:nvGrpSpPr>
      <p:grpSpPr>
        <a:xfrm>
          <a:off x="0" y="0"/>
          <a:ext cx="0" cy="0"/>
          <a:chOff x="0" y="0"/>
          <a:chExt cx="0" cy="0"/>
        </a:xfrm>
      </p:grpSpPr>
      <p:sp>
        <p:nvSpPr>
          <p:cNvPr id="1191" name="Google Shape;1191;p7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192" name="Google Shape;1192;p7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medidas a curto prazo retiram as pessoas do perigo imediato de contrair doenças.  As medidas a longo prazo podem evitar uma maior exposição e futuros surtos. Além disso, requerem a alteração de sistemas ou a modificação de programas actuais para promover melhorias a longo prazo.  Vamos </a:t>
            </a:r>
            <a:r>
              <a:rPr lang="en-US" sz="1200" dirty="0" err="1">
                <a:latin typeface="Arial" panose="020B0604020202020204" pitchFamily="34" charset="0"/>
                <a:ea typeface="Times New Roman"/>
                <a:cs typeface="Arial" panose="020B0604020202020204" pitchFamily="34" charset="0"/>
                <a:sym typeface="Times New Roman"/>
              </a:rPr>
              <a:t>analisar</a:t>
            </a:r>
            <a:r>
              <a:rPr lang="en-US" sz="1200" dirty="0">
                <a:latin typeface="Arial" panose="020B0604020202020204" pitchFamily="34" charset="0"/>
                <a:ea typeface="Times New Roman"/>
                <a:cs typeface="Arial" panose="020B0604020202020204" pitchFamily="34" charset="0"/>
                <a:sym typeface="Times New Roman"/>
              </a:rPr>
              <a:t> estes exemplos. Responda se considera que se trata de medidas de controlo a curto ou a longo prazo.</a:t>
            </a:r>
          </a:p>
          <a:p>
            <a:pPr marL="685800" marR="0" lvl="1" indent="-228600" algn="l" rtl="0">
              <a:lnSpc>
                <a:spcPct val="115000"/>
              </a:lnSpc>
              <a:spcBef>
                <a:spcPts val="600"/>
              </a:spcBef>
              <a:spcAft>
                <a:spcPts val="0"/>
              </a:spcAft>
              <a:buClr>
                <a:schemeClr val="dk1"/>
              </a:buClr>
              <a:buSzPts val="1800"/>
              <a:buFont typeface="+mj-lt"/>
              <a:buAutoNum type="arabicPeriod"/>
            </a:pPr>
            <a:r>
              <a:rPr lang="en-US" sz="1200" dirty="0">
                <a:latin typeface="Arial" panose="020B0604020202020204" pitchFamily="34" charset="0"/>
                <a:ea typeface="Times New Roman"/>
                <a:cs typeface="Arial" panose="020B0604020202020204" pitchFamily="34" charset="0"/>
                <a:sym typeface="Times New Roman"/>
              </a:rPr>
              <a:t>Recomendar a melhoria dos procedimentos de segurança alimentar num restaurante. </a:t>
            </a:r>
            <a:r>
              <a:rPr lang="en-US" sz="1200" b="1" u="sng" dirty="0">
                <a:latin typeface="Arial" panose="020B0604020202020204" pitchFamily="34" charset="0"/>
                <a:ea typeface="Times New Roman"/>
                <a:cs typeface="Arial" panose="020B0604020202020204" pitchFamily="34" charset="0"/>
                <a:sym typeface="Times New Roman"/>
              </a:rPr>
              <a:t>Pausa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permitir 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dos participantes.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b="1" u="none"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Longo prazo</a:t>
            </a:r>
            <a:endParaRPr lang="en-US" sz="1200" b="0" i="1" dirty="0">
              <a:latin typeface="Arial" panose="020B0604020202020204" pitchFamily="34" charset="0"/>
              <a:ea typeface="+mn-ea"/>
              <a:cs typeface="Arial" panose="020B0604020202020204" pitchFamily="34" charset="0"/>
              <a:sym typeface="Times New Roman"/>
            </a:endParaRPr>
          </a:p>
          <a:p>
            <a:pPr marL="457200" marR="0" lvl="1" indent="0" algn="l" rtl="0">
              <a:lnSpc>
                <a:spcPct val="115000"/>
              </a:lnSpc>
              <a:spcBef>
                <a:spcPts val="600"/>
              </a:spcBef>
              <a:spcAft>
                <a:spcPts val="0"/>
              </a:spcAft>
              <a:buClr>
                <a:schemeClr val="dk1"/>
              </a:buClr>
              <a:buSzPts val="1800"/>
              <a:buFont typeface="Times New Roman"/>
              <a:buNone/>
            </a:pPr>
            <a:endParaRPr lang="en-US" sz="1200" b="0" dirty="0">
              <a:latin typeface="Arial" panose="020B0604020202020204" pitchFamily="34" charset="0"/>
              <a:ea typeface="+mn-ea"/>
              <a:cs typeface="Arial" panose="020B0604020202020204" pitchFamily="34" charset="0"/>
              <a:sym typeface="Times New Roman"/>
            </a:endParaRPr>
          </a:p>
          <a:p>
            <a:pPr marL="171450" marR="0" lvl="0" indent="-171450" algn="l" rtl="0">
              <a:lnSpc>
                <a:spcPct val="115000"/>
              </a:lnSpc>
              <a:spcBef>
                <a:spcPts val="600"/>
              </a:spcBef>
              <a:spcAft>
                <a:spcPts val="0"/>
              </a:spcAft>
              <a:buClr>
                <a:schemeClr val="dk1"/>
              </a:buClr>
              <a:buSzPts val="1800"/>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Que agências/ministérios estariam envolvidos no desenvolvimento e implementação de medidas de controlo a longo prazo?</a:t>
            </a:r>
          </a:p>
          <a:p>
            <a:pPr marL="171450" marR="0" lvl="0" indent="-171450" algn="l" rtl="0">
              <a:lnSpc>
                <a:spcPct val="115000"/>
              </a:lnSpc>
              <a:spcBef>
                <a:spcPts val="600"/>
              </a:spcBef>
              <a:spcAft>
                <a:spcPts val="0"/>
              </a:spcAft>
              <a:buClr>
                <a:schemeClr val="dk1"/>
              </a:buClr>
              <a:buSzPts val="1800"/>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Clr>
                <a:schemeClr val="dk1"/>
              </a:buClr>
              <a:buSzPts val="1800"/>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a:t>
            </a:r>
            <a:r>
              <a:rPr lang="en-US" sz="1200" dirty="0" err="1">
                <a:latin typeface="Arial" panose="020B0604020202020204" pitchFamily="34" charset="0"/>
                <a:cs typeface="Arial" panose="020B0604020202020204" pitchFamily="34" charset="0"/>
                <a:sym typeface="Times New Roman"/>
              </a:rPr>
              <a:t>resposta</a:t>
            </a:r>
            <a:r>
              <a:rPr lang="en-US" sz="1200" dirty="0">
                <a:latin typeface="Arial" panose="020B0604020202020204" pitchFamily="34" charset="0"/>
                <a:cs typeface="Arial" panose="020B0604020202020204" pitchFamily="34" charset="0"/>
                <a:sym typeface="Times New Roman"/>
              </a:rPr>
              <a:t>(s).  </a:t>
            </a:r>
            <a:r>
              <a:rPr lang="en-US" sz="1200" b="1" i="0" u="none"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Ministérios da Saúde e do Ambiente, laboratórios, agências de segurança alimentar, etc. </a:t>
            </a:r>
            <a:endParaRPr lang="en-US" sz="1200" i="1" dirty="0">
              <a:latin typeface="Arial" panose="020B0604020202020204" pitchFamily="34" charset="0"/>
              <a:cs typeface="Arial" panose="020B0604020202020204" pitchFamily="34" charset="0"/>
            </a:endParaRPr>
          </a:p>
          <a:p>
            <a:pPr marL="342900" marR="0" lvl="0" indent="-34290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6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2.   Mandar para casa as crianças doentes de uma escola onde há um surto. </a:t>
            </a:r>
            <a:r>
              <a:rPr lang="en-US" sz="1200" b="1" u="sng" dirty="0">
                <a:latin typeface="Arial" panose="020B0604020202020204" pitchFamily="34" charset="0"/>
                <a:ea typeface="Times New Roman"/>
                <a:cs typeface="Arial" panose="020B0604020202020204" pitchFamily="34" charset="0"/>
                <a:sym typeface="Times New Roman"/>
              </a:rPr>
              <a:t>Pausa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permitir 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dos participantes.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b="1" u="none"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Curto prazo</a:t>
            </a:r>
          </a:p>
          <a:p>
            <a:pPr marL="342900" marR="0" lvl="0" indent="-342900" algn="l" rtl="0">
              <a:lnSpc>
                <a:spcPct val="115000"/>
              </a:lnSpc>
              <a:spcBef>
                <a:spcPts val="600"/>
              </a:spcBef>
              <a:spcAft>
                <a:spcPts val="0"/>
              </a:spcAft>
              <a:buNone/>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Que agências/ministérios estariam envolvidos no desenvolvimento e implementação de medidas de controlo a curto prazo?</a:t>
            </a:r>
            <a:endParaRPr lang="en-US" sz="1200" b="0" u="none"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u="none"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a:t>
            </a:r>
            <a:r>
              <a:rPr lang="en-US" sz="1200" dirty="0" err="1">
                <a:latin typeface="Arial" panose="020B0604020202020204" pitchFamily="34" charset="0"/>
                <a:cs typeface="Arial" panose="020B0604020202020204" pitchFamily="34" charset="0"/>
                <a:sym typeface="Times New Roman"/>
              </a:rPr>
              <a:t>resposta</a:t>
            </a:r>
            <a:r>
              <a:rPr lang="en-US" sz="1200" dirty="0">
                <a:latin typeface="Arial" panose="020B0604020202020204" pitchFamily="34" charset="0"/>
                <a:cs typeface="Arial" panose="020B0604020202020204" pitchFamily="34" charset="0"/>
                <a:sym typeface="Times New Roman"/>
              </a:rPr>
              <a:t>(s). </a:t>
            </a:r>
            <a:r>
              <a:rPr lang="en-US" sz="1200" b="1" i="0" u="none"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Ministérios da Saúde e da Educação, etc.</a:t>
            </a:r>
            <a:endParaRPr sz="1200" b="0" i="1" dirty="0">
              <a:latin typeface="Arial" panose="020B0604020202020204" pitchFamily="34" charset="0"/>
              <a:cs typeface="Arial" panose="020B0604020202020204" pitchFamily="34" charset="0"/>
            </a:endParaRPr>
          </a:p>
          <a:p>
            <a:pPr marL="342900" marR="0" lvl="0" indent="-342900" algn="l" rtl="0">
              <a:lnSpc>
                <a:spcPct val="115000"/>
              </a:lnSpc>
              <a:spcBef>
                <a:spcPts val="600"/>
              </a:spcBef>
              <a:spcAft>
                <a:spcPts val="0"/>
              </a:spcAft>
              <a:buNone/>
            </a:pPr>
            <a:endParaRPr sz="1200" b="1"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600"/>
              </a:spcBef>
              <a:spcAft>
                <a:spcPts val="0"/>
              </a:spcAft>
              <a:buClr>
                <a:schemeClr val="dk1"/>
              </a:buClr>
              <a:buSzPts val="1800"/>
              <a:buFont typeface="Times New Roman"/>
              <a:buNone/>
            </a:pPr>
            <a:r>
              <a:rPr lang="en-US" sz="1200" dirty="0">
                <a:latin typeface="Arial" panose="020B0604020202020204" pitchFamily="34" charset="0"/>
                <a:ea typeface="Times New Roman"/>
                <a:cs typeface="Arial" panose="020B0604020202020204" pitchFamily="34" charset="0"/>
                <a:sym typeface="Times New Roman"/>
              </a:rPr>
              <a:t>3.   Contenção de um derrame de produtos químicos e evacuação da área.  </a:t>
            </a:r>
            <a:r>
              <a:rPr lang="en-US" sz="1200" b="1" u="sng" dirty="0">
                <a:latin typeface="Arial" panose="020B0604020202020204" pitchFamily="34" charset="0"/>
                <a:ea typeface="Times New Roman"/>
                <a:cs typeface="Arial" panose="020B0604020202020204" pitchFamily="34" charset="0"/>
                <a:sym typeface="Times New Roman"/>
              </a:rPr>
              <a:t>Pausa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permitir 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dos participantes.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b="1" u="none"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Curto prazo</a:t>
            </a:r>
            <a:endParaRPr sz="1200" i="1" dirty="0">
              <a:latin typeface="Arial" panose="020B0604020202020204" pitchFamily="34" charset="0"/>
              <a:cs typeface="Arial" panose="020B0604020202020204" pitchFamily="34" charset="0"/>
            </a:endParaRPr>
          </a:p>
          <a:p>
            <a:pPr marL="342900" marR="0" lvl="0" indent="-342900" algn="l" rtl="0">
              <a:lnSpc>
                <a:spcPct val="115000"/>
              </a:lnSpc>
              <a:spcBef>
                <a:spcPts val="600"/>
              </a:spcBef>
              <a:spcAft>
                <a:spcPts val="0"/>
              </a:spcAft>
              <a:buNone/>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Que agências/ministérios estariam envolvidos no desenvolvimento e implementação de medidas de controlo a curto prazo?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a:t>
            </a:r>
            <a:r>
              <a:rPr lang="en-US" sz="1200" dirty="0" err="1">
                <a:latin typeface="Arial" panose="020B0604020202020204" pitchFamily="34" charset="0"/>
                <a:cs typeface="Arial" panose="020B0604020202020204" pitchFamily="34" charset="0"/>
                <a:sym typeface="Times New Roman"/>
              </a:rPr>
              <a:t>resposta</a:t>
            </a:r>
            <a:r>
              <a:rPr lang="en-US" sz="1200" dirty="0">
                <a:latin typeface="Arial" panose="020B0604020202020204" pitchFamily="34" charset="0"/>
                <a:cs typeface="Arial" panose="020B0604020202020204" pitchFamily="34" charset="0"/>
                <a:sym typeface="Times New Roman"/>
              </a:rPr>
              <a:t>(s). </a:t>
            </a:r>
            <a:r>
              <a:rPr lang="en-US" sz="1200" b="1" i="0" u="none"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Ministérios da Saúde, da Agricultura (gado doméstico e vida selvagem), do Ambiente, dos Recursos Naturais, etc.</a:t>
            </a:r>
            <a:endParaRPr sz="1200" i="1" dirty="0">
              <a:latin typeface="Arial" panose="020B0604020202020204" pitchFamily="34" charset="0"/>
              <a:ea typeface="Times New Roman"/>
              <a:cs typeface="Arial" panose="020B0604020202020204" pitchFamily="34" charset="0"/>
              <a:sym typeface="Times New Roman"/>
            </a:endParaRPr>
          </a:p>
          <a:p>
            <a:pPr marL="171450" marR="0" lvl="0" indent="0" algn="l" rtl="0">
              <a:lnSpc>
                <a:spcPct val="115000"/>
              </a:lnSpc>
              <a:spcBef>
                <a:spcPts val="6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6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4.   Estabelecer programas de rastreio e vacinação para doenças que podem ser erradicadas. </a:t>
            </a:r>
            <a:r>
              <a:rPr lang="en-US" sz="1200" b="1" u="sng" dirty="0">
                <a:latin typeface="Arial" panose="020B0604020202020204" pitchFamily="34" charset="0"/>
                <a:ea typeface="Times New Roman"/>
                <a:cs typeface="Arial" panose="020B0604020202020204" pitchFamily="34" charset="0"/>
                <a:sym typeface="Times New Roman"/>
              </a:rPr>
              <a:t>Pausa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permitir 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dos participantes.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b="1" i="0" u="none"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Longo prazo</a:t>
            </a:r>
            <a:endParaRPr sz="1200" i="1" dirty="0">
              <a:latin typeface="Arial" panose="020B0604020202020204" pitchFamily="34" charset="0"/>
              <a:cs typeface="Arial" panose="020B0604020202020204" pitchFamily="34" charset="0"/>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Que agências/ministérios estariam envolvidos no desenvolvimento e implementação de medidas de controlo a longo prazo?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a:t>
            </a:r>
            <a:r>
              <a:rPr lang="en-US" sz="1200" dirty="0" err="1">
                <a:latin typeface="Arial" panose="020B0604020202020204" pitchFamily="34" charset="0"/>
                <a:cs typeface="Arial" panose="020B0604020202020204" pitchFamily="34" charset="0"/>
                <a:sym typeface="Times New Roman"/>
              </a:rPr>
              <a:t>resposta</a:t>
            </a:r>
            <a:r>
              <a:rPr lang="en-US" sz="1200" dirty="0">
                <a:latin typeface="Arial" panose="020B0604020202020204" pitchFamily="34" charset="0"/>
                <a:cs typeface="Arial" panose="020B0604020202020204" pitchFamily="34" charset="0"/>
                <a:sym typeface="Times New Roman"/>
              </a:rPr>
              <a:t>(s).  </a:t>
            </a:r>
            <a:r>
              <a:rPr lang="en-US" sz="1200" b="1" i="0" u="none"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Ministérios da Agricultura (gado doméstico e vida selvagem), etc.</a:t>
            </a:r>
            <a:endParaRPr sz="1200" b="0" i="1" dirty="0">
              <a:latin typeface="Arial" panose="020B0604020202020204" pitchFamily="34" charset="0"/>
              <a:cs typeface="Arial" panose="020B0604020202020204" pitchFamily="34" charset="0"/>
            </a:endParaRPr>
          </a:p>
          <a:p>
            <a:pPr marL="342900" marR="0" lvl="0" indent="-342900" algn="l" rtl="0">
              <a:lnSpc>
                <a:spcPct val="115000"/>
              </a:lnSpc>
              <a:spcBef>
                <a:spcPts val="6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6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5.  Estabelecer um poço protegido e profundo para o sistema de água. </a:t>
            </a:r>
            <a:r>
              <a:rPr lang="en-US" sz="1200" b="1" u="sng" dirty="0">
                <a:latin typeface="Arial" panose="020B0604020202020204" pitchFamily="34" charset="0"/>
                <a:ea typeface="Times New Roman"/>
                <a:cs typeface="Arial" panose="020B0604020202020204" pitchFamily="34" charset="0"/>
                <a:sym typeface="Times New Roman"/>
              </a:rPr>
              <a:t>Pausa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permitir 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dos participantes.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b="1" i="0" u="none"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Longo prazo</a:t>
            </a:r>
            <a:endParaRPr sz="1200" i="1" dirty="0">
              <a:latin typeface="Arial" panose="020B0604020202020204" pitchFamily="34" charset="0"/>
              <a:cs typeface="Arial" panose="020B0604020202020204" pitchFamily="34" charset="0"/>
            </a:endParaRPr>
          </a:p>
          <a:p>
            <a:pPr marL="342900" marR="0" lvl="0" indent="-342900" algn="l" rtl="0">
              <a:lnSpc>
                <a:spcPct val="115000"/>
              </a:lnSpc>
              <a:spcBef>
                <a:spcPts val="600"/>
              </a:spcBef>
              <a:spcAft>
                <a:spcPts val="0"/>
              </a:spcAft>
              <a:buNone/>
            </a:pP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Perguntar: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Que agências/ministérios estariam envolvidos no desenvolvimento e implementação de medidas de controlo a longo prazo?</a:t>
            </a:r>
          </a:p>
          <a:p>
            <a:pPr marL="0" marR="0" lvl="0" indent="0" algn="l" rtl="0">
              <a:lnSpc>
                <a:spcPct val="115000"/>
              </a:lnSpc>
              <a:spcBef>
                <a:spcPts val="600"/>
              </a:spcBef>
              <a:spcAft>
                <a:spcPts val="0"/>
              </a:spcAft>
              <a:buFont typeface="Wingdings" panose="05000000000000000000" pitchFamily="2" charset="2"/>
              <a:buNone/>
            </a:pPr>
            <a:endParaRPr lang="en-US" sz="120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a:t>
            </a:r>
            <a:r>
              <a:rPr lang="en-US" sz="1200" dirty="0" err="1">
                <a:latin typeface="Arial" panose="020B0604020202020204" pitchFamily="34" charset="0"/>
                <a:cs typeface="Arial" panose="020B0604020202020204" pitchFamily="34" charset="0"/>
                <a:sym typeface="Times New Roman"/>
              </a:rPr>
              <a:t>resposta</a:t>
            </a:r>
            <a:r>
              <a:rPr lang="en-US" sz="1200" dirty="0">
                <a:latin typeface="Arial" panose="020B0604020202020204" pitchFamily="34" charset="0"/>
                <a:cs typeface="Arial" panose="020B0604020202020204" pitchFamily="34" charset="0"/>
                <a:sym typeface="Times New Roman"/>
              </a:rPr>
              <a:t>(s). </a:t>
            </a:r>
            <a:r>
              <a:rPr lang="en-US" sz="1200" b="1" i="0" u="none"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Ministérios da Saúde, do Ambiente, dos Recursos Naturais, etc</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latin typeface="Arial  "/>
            </a:endParaRPr>
          </a:p>
        </p:txBody>
      </p:sp>
      <p:sp>
        <p:nvSpPr>
          <p:cNvPr id="1193" name="Google Shape;1193;p7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2"/>
        <p:cNvGrpSpPr/>
        <p:nvPr/>
      </p:nvGrpSpPr>
      <p:grpSpPr>
        <a:xfrm>
          <a:off x="0" y="0"/>
          <a:ext cx="0" cy="0"/>
          <a:chOff x="0" y="0"/>
          <a:chExt cx="0" cy="0"/>
        </a:xfrm>
      </p:grpSpPr>
      <p:sp>
        <p:nvSpPr>
          <p:cNvPr id="1203" name="Google Shape;1203;p7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04" name="Google Shape;1204;p7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Font typeface="Wingdings" panose="05000000000000000000" pitchFamily="2" charset="2"/>
              <a:buNone/>
            </a:pPr>
            <a:endParaRPr lang="en-US" sz="1200" b="1" u="sng" kern="1200" dirty="0">
              <a:solidFill>
                <a:srgbClr val="000000"/>
              </a:solidFill>
              <a:effectLst/>
              <a:latin typeface="Arial" panose="020B0604020202020204" pitchFamily="34" charset="0"/>
              <a:ea typeface="Times New Roman" panose="02020603050405020304" pitchFamily="18" charset="0"/>
            </a:endParaRPr>
          </a:p>
          <a:p>
            <a:pPr marL="171450" marR="0" lvl="0" indent="-171450" algn="l" rtl="0">
              <a:lnSpc>
                <a:spcPct val="115000"/>
              </a:lnSpc>
              <a:spcBef>
                <a:spcPts val="1800"/>
              </a:spcBef>
              <a:spcAft>
                <a:spcPts val="0"/>
              </a:spcAft>
              <a:buFont typeface="Wingdings" panose="05000000000000000000" pitchFamily="2" charset="2"/>
              <a:buChar char="§"/>
            </a:pPr>
            <a:r>
              <a:rPr lang="en-US" sz="1200" b="1" u="sng" kern="1200" dirty="0">
                <a:solidFill>
                  <a:srgbClr val="000000"/>
                </a:solidFill>
                <a:effectLst/>
                <a:latin typeface="Arial" panose="020B0604020202020204" pitchFamily="34" charset="0"/>
                <a:ea typeface="Times New Roman" panose="02020603050405020304" pitchFamily="18" charset="0"/>
              </a:rPr>
              <a:t>Ler</a:t>
            </a:r>
            <a:r>
              <a:rPr lang="en-US" sz="1200" b="1" u="none" kern="1200" dirty="0">
                <a:solidFill>
                  <a:srgbClr val="000000"/>
                </a:solidFill>
                <a:effectLst/>
                <a:latin typeface="Arial" panose="020B0604020202020204" pitchFamily="34" charset="0"/>
                <a:ea typeface="Times New Roman" panose="02020603050405020304" pitchFamily="18" charset="0"/>
              </a:rPr>
              <a:t> </a:t>
            </a:r>
            <a:r>
              <a:rPr lang="en-US" sz="1200" b="0" u="none" kern="1200" dirty="0">
                <a:solidFill>
                  <a:srgbClr val="000000"/>
                </a:solidFill>
                <a:effectLst/>
                <a:latin typeface="Arial" panose="020B0604020202020204" pitchFamily="34" charset="0"/>
                <a:ea typeface="Times New Roman" panose="02020603050405020304" pitchFamily="18" charset="0"/>
              </a:rPr>
              <a:t>o diapositivo.</a:t>
            </a:r>
          </a:p>
          <a:p>
            <a:pPr marL="171450" marR="0" lvl="0" indent="-171450" algn="l" rtl="0">
              <a:lnSpc>
                <a:spcPct val="115000"/>
              </a:lnSpc>
              <a:spcBef>
                <a:spcPts val="1800"/>
              </a:spcBef>
              <a:spcAft>
                <a:spcPts val="0"/>
              </a:spcAft>
              <a:buFont typeface="Wingdings" panose="05000000000000000000" pitchFamily="2" charset="2"/>
              <a:buChar char="§"/>
            </a:pPr>
            <a:endParaRPr lang="en-US" sz="1200" b="0" u="none" kern="1200" dirty="0">
              <a:solidFill>
                <a:srgbClr val="000000"/>
              </a:solidFill>
              <a:effectLst/>
              <a:latin typeface="Arial" panose="020B0604020202020204" pitchFamily="34" charset="0"/>
              <a:ea typeface="Times New Roman" panose="02020603050405020304" pitchFamily="18" charset="0"/>
            </a:endParaRPr>
          </a:p>
          <a:p>
            <a:pPr marL="171450" marR="0" lvl="0" indent="-171450" algn="l" rtl="0">
              <a:lnSpc>
                <a:spcPct val="115000"/>
              </a:lnSpc>
              <a:spcBef>
                <a:spcPts val="1800"/>
              </a:spcBef>
              <a:spcAft>
                <a:spcPts val="0"/>
              </a:spcAft>
              <a:buFont typeface="Wingdings" panose="05000000000000000000" pitchFamily="2" charset="2"/>
              <a:buChar char="§"/>
            </a:pPr>
            <a:r>
              <a:rPr lang="en-US" sz="1200" b="1" u="sng" kern="1200" dirty="0">
                <a:solidFill>
                  <a:srgbClr val="000000"/>
                </a:solidFill>
                <a:effectLst/>
                <a:latin typeface="Arial" panose="020B0604020202020204" pitchFamily="34" charset="0"/>
                <a:ea typeface="Times New Roman" panose="02020603050405020304" pitchFamily="18" charset="0"/>
              </a:rPr>
              <a:t>Peça aos</a:t>
            </a:r>
            <a:r>
              <a:rPr lang="en-US" sz="1200" b="1" u="none" kern="1200" dirty="0">
                <a:solidFill>
                  <a:srgbClr val="000000"/>
                </a:solidFill>
                <a:effectLst/>
                <a:latin typeface="Arial" panose="020B0604020202020204" pitchFamily="34" charset="0"/>
                <a:ea typeface="Times New Roman" panose="02020603050405020304" pitchFamily="18" charset="0"/>
              </a:rPr>
              <a:t> </a:t>
            </a:r>
            <a:r>
              <a:rPr lang="en-US" sz="1200" b="0" u="none" kern="1200" dirty="0">
                <a:solidFill>
                  <a:srgbClr val="000000"/>
                </a:solidFill>
                <a:effectLst/>
                <a:latin typeface="Arial" panose="020B0604020202020204" pitchFamily="34" charset="0"/>
                <a:ea typeface="Times New Roman" panose="02020603050405020304" pitchFamily="18" charset="0"/>
              </a:rPr>
              <a:t>participantes para passarem 5 a 10 minutos a pensar em potenciais recomendações de prevenção e controlo. Podem trabalhar com um parceiro ou individualmente.</a:t>
            </a:r>
            <a:endParaRPr lang="en-US" sz="1200" b="1" u="sng" kern="1200" dirty="0">
              <a:solidFill>
                <a:srgbClr val="000000"/>
              </a:solidFill>
              <a:effectLst/>
              <a:latin typeface="Arial" panose="020B0604020202020204" pitchFamily="34" charset="0"/>
              <a:ea typeface="Times New Roman" panose="02020603050405020304" pitchFamily="18" charset="0"/>
            </a:endParaRPr>
          </a:p>
        </p:txBody>
      </p:sp>
      <p:sp>
        <p:nvSpPr>
          <p:cNvPr id="1205" name="Google Shape;1205;p7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0"/>
        <p:cNvGrpSpPr/>
        <p:nvPr/>
      </p:nvGrpSpPr>
      <p:grpSpPr>
        <a:xfrm>
          <a:off x="0" y="0"/>
          <a:ext cx="0" cy="0"/>
          <a:chOff x="0" y="0"/>
          <a:chExt cx="0" cy="0"/>
        </a:xfrm>
      </p:grpSpPr>
      <p:sp>
        <p:nvSpPr>
          <p:cNvPr id="1211" name="Google Shape;1211;p7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12" name="Google Shape;1212;p7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Solicite</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algumas respostas aos participantes. </a:t>
            </a:r>
          </a:p>
          <a:p>
            <a:pPr marL="171450" marR="0" lvl="0" indent="-171450" algn="l" rtl="0">
              <a:lnSpc>
                <a:spcPct val="115000"/>
              </a:lnSpc>
              <a:spcBef>
                <a:spcPts val="1200"/>
              </a:spcBef>
              <a:spcAft>
                <a:spcPts val="0"/>
              </a:spcAft>
              <a:buFont typeface="Wingdings" panose="05000000000000000000" pitchFamily="2" charset="2"/>
              <a:buChar char="§"/>
            </a:pPr>
            <a:endParaRPr lang="en-US" sz="1200" b="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Reconhecer</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b="0" i="0" dirty="0">
                <a:latin typeface="Arial" panose="020B0604020202020204" pitchFamily="34" charset="0"/>
                <a:ea typeface="Times New Roman"/>
                <a:cs typeface="Arial" panose="020B0604020202020204" pitchFamily="34" charset="0"/>
                <a:sym typeface="Times New Roman"/>
              </a:rPr>
              <a:t>a(s) </a:t>
            </a:r>
            <a:r>
              <a:rPr lang="en-US" sz="1200" b="0" i="0" dirty="0" err="1">
                <a:latin typeface="Arial" panose="020B0604020202020204" pitchFamily="34" charset="0"/>
                <a:ea typeface="Times New Roman"/>
                <a:cs typeface="Arial" panose="020B0604020202020204" pitchFamily="34" charset="0"/>
                <a:sym typeface="Times New Roman"/>
              </a:rPr>
              <a:t>resposta</a:t>
            </a:r>
            <a:r>
              <a:rPr lang="en-US" sz="1200" b="0" i="0" dirty="0">
                <a:latin typeface="Arial" panose="020B0604020202020204" pitchFamily="34" charset="0"/>
                <a:ea typeface="Times New Roman"/>
                <a:cs typeface="Arial" panose="020B0604020202020204" pitchFamily="34" charset="0"/>
                <a:sym typeface="Times New Roman"/>
              </a:rPr>
              <a:t>(s). Em seguida, </a:t>
            </a:r>
            <a:r>
              <a:rPr lang="en-US" sz="1200" b="0" i="0" dirty="0" err="1">
                <a:latin typeface="Arial" panose="020B0604020202020204" pitchFamily="34" charset="0"/>
                <a:ea typeface="Times New Roman"/>
                <a:cs typeface="Arial" panose="020B0604020202020204" pitchFamily="34" charset="0"/>
                <a:sym typeface="Times New Roman"/>
              </a:rPr>
              <a:t>reveja</a:t>
            </a:r>
            <a:r>
              <a:rPr lang="en-US" sz="1200" b="0" i="0" dirty="0">
                <a:latin typeface="Arial" panose="020B0604020202020204" pitchFamily="34" charset="0"/>
                <a:ea typeface="Times New Roman"/>
                <a:cs typeface="Arial" panose="020B0604020202020204" pitchFamily="34" charset="0"/>
                <a:sym typeface="Times New Roman"/>
              </a:rPr>
              <a:t> as recomendações abaixo:</a:t>
            </a:r>
            <a:endParaRPr sz="1200" b="0" i="0" dirty="0">
              <a:latin typeface="Arial" panose="020B0604020202020204" pitchFamily="34" charset="0"/>
              <a:cs typeface="Arial" panose="020B0604020202020204" pitchFamily="34" charset="0"/>
            </a:endParaRPr>
          </a:p>
          <a:p>
            <a:pPr marL="628650" marR="0" lvl="1" indent="-171450" algn="l" defTabSz="914400" rtl="0" eaLnBrk="1" fontAlgn="auto" latinLnBrk="0" hangingPunct="1">
              <a:lnSpc>
                <a:spcPct val="115000"/>
              </a:lnSpc>
              <a:spcBef>
                <a:spcPts val="1200"/>
              </a:spcBef>
              <a:spcAft>
                <a:spcPts val="0"/>
              </a:spcAft>
              <a:buClrTx/>
              <a:buSzTx/>
              <a:buFont typeface="Courier New" panose="02070309020205020404" pitchFamily="49" charset="0"/>
              <a:buChar char="o"/>
              <a:tabLst/>
              <a:defRPr/>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Uma vez que a exposição mais fortemente associada ao surto foi o consumo de salada, e não se registaram mais casos, as recomendações devem centrar-se na forma de prevenir futuros surtos de origem alimentar:</a:t>
            </a:r>
            <a:endParaRPr lang="en-US" sz="1200" b="0" i="0" dirty="0">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Fornecer informações ao público sobre um recente surto de gastroenterite aguda ligado a um evento religioso.</a:t>
            </a:r>
            <a:endParaRPr lang="en-US" sz="1200" b="0" i="0" dirty="0">
              <a:solidFill>
                <a:schemeClr val="tx1"/>
              </a:solidFill>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Fornecer mensagens de educação sanitária aos manipuladores de alimentos e ao público sobre a utilização de água e sabão para lavar as mãos, tanto depois de defecar como antes de comer ou preparar alimentos.</a:t>
            </a:r>
            <a:endParaRPr lang="en-US" sz="1200" b="0" i="0" dirty="0">
              <a:solidFill>
                <a:schemeClr val="tx1"/>
              </a:solidFill>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Fornecer educação sanitária adicional a todos os vendedores de alimentos sobre segurança alimentar, preparação adequada, refrigeração, cozedura completa dos alimentos vendidos para consumo e manutenção de temperaturas adequadamente elevadas quando os alimentos cozinhados são armazenados para venda.</a:t>
            </a:r>
            <a:endParaRPr lang="en-US" sz="1200" b="0" i="0" dirty="0">
              <a:solidFill>
                <a:schemeClr val="tx1"/>
              </a:solidFill>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Fornecer sabão ou desinfetante para as mãos à base de álcool durante grandes eventos para limitar a transmissão de doenças.</a:t>
            </a:r>
            <a:endParaRPr lang="en-US" sz="1200" b="0" i="0" dirty="0">
              <a:solidFill>
                <a:schemeClr val="tx1"/>
              </a:solidFill>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Reforçar a vigilância da gastroenterite aguda e monitorizar as tendências da doença e o impacto ou a eficácia de quaisquer medidas de prevenção e controlo aplicadas.</a:t>
            </a:r>
            <a:endParaRPr lang="en-US" sz="1200" b="0" i="0" dirty="0">
              <a:solidFill>
                <a:schemeClr val="tx1"/>
              </a:solidFill>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Trabalhar com o laboratório de saúde pública para avaliar o organismo isolado dos casos agudos, incluindo a possível resistência antimicrobiana, se os testes estiverem disponíveis.</a:t>
            </a:r>
            <a:endParaRPr lang="en-US" sz="1200" b="0" i="0" dirty="0">
              <a:solidFill>
                <a:schemeClr val="tx1"/>
              </a:solidFill>
              <a:latin typeface="Arial" panose="020B0604020202020204" pitchFamily="34" charset="0"/>
              <a:ea typeface="Times New Roman"/>
              <a:cs typeface="Arial" panose="020B0604020202020204" pitchFamily="34" charset="0"/>
              <a:sym typeface="Times New Roman"/>
            </a:endParaRPr>
          </a:p>
          <a:p>
            <a:pPr marL="1143000" marR="0" lvl="2" indent="-228600" algn="l" rtl="0">
              <a:lnSpc>
                <a:spcPct val="115000"/>
              </a:lnSpc>
              <a:spcBef>
                <a:spcPts val="1200"/>
              </a:spcBef>
              <a:spcAft>
                <a:spcPts val="0"/>
              </a:spcAft>
              <a:buClr>
                <a:srgbClr val="FF0000"/>
              </a:buClr>
              <a:buSzPts val="1200"/>
              <a:buFont typeface="+mj-lt"/>
              <a:buAutoNum type="arabicPeriod"/>
            </a:pPr>
            <a:r>
              <a:rPr lang="en-US" sz="1200" b="0" i="0" dirty="0">
                <a:solidFill>
                  <a:srgbClr val="FF0000"/>
                </a:solidFill>
                <a:latin typeface="Arial" panose="020B0604020202020204" pitchFamily="34" charset="0"/>
                <a:ea typeface="Times New Roman"/>
                <a:cs typeface="Arial" panose="020B0604020202020204" pitchFamily="34" charset="0"/>
                <a:sym typeface="Times New Roman"/>
              </a:rPr>
              <a:t>Alertar o público e informar o pessoal de saúde que as pessoas com febre alta e sintomas de gastroenterite aguda, incluindo fezes com sangue, devem procurar cuidados médicos e estar alerta para uma possível síndrome hemolítico-urémica que pode ter um desfecho fatal.</a:t>
            </a:r>
          </a:p>
        </p:txBody>
      </p:sp>
      <p:sp>
        <p:nvSpPr>
          <p:cNvPr id="1213" name="Google Shape;1213;p7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73</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a:extLst>
            <a:ext uri="{FF2B5EF4-FFF2-40B4-BE49-F238E27FC236}">
              <a16:creationId xmlns:a16="http://schemas.microsoft.com/office/drawing/2014/main" id="{BD3B3022-BD8D-CE24-6D85-CB75B68B64C0}"/>
            </a:ext>
          </a:extLst>
        </p:cNvPr>
        <p:cNvGrpSpPr/>
        <p:nvPr/>
      </p:nvGrpSpPr>
      <p:grpSpPr>
        <a:xfrm>
          <a:off x="0" y="0"/>
          <a:ext cx="0" cy="0"/>
          <a:chOff x="0" y="0"/>
          <a:chExt cx="0" cy="0"/>
        </a:xfrm>
      </p:grpSpPr>
      <p:sp>
        <p:nvSpPr>
          <p:cNvPr id="147" name="Google Shape;147;p5:notes">
            <a:extLst>
              <a:ext uri="{FF2B5EF4-FFF2-40B4-BE49-F238E27FC236}">
                <a16:creationId xmlns:a16="http://schemas.microsoft.com/office/drawing/2014/main" id="{9BB1D620-F7EE-E8BF-725A-2EDC37E501C3}"/>
              </a:ext>
            </a:extLst>
          </p:cNvPr>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8" name="Google Shape;148;p5:notes">
            <a:extLst>
              <a:ext uri="{FF2B5EF4-FFF2-40B4-BE49-F238E27FC236}">
                <a16:creationId xmlns:a16="http://schemas.microsoft.com/office/drawing/2014/main" id="{D31DBD01-B666-71DE-3973-0369A7C83C7A}"/>
              </a:ext>
            </a:extLst>
          </p:cNvPr>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a:t>
            </a:r>
            <a:r>
              <a:rPr lang="en-US" sz="1200" dirty="0" err="1">
                <a:latin typeface="Arial" panose="020B0604020202020204" pitchFamily="34" charset="0"/>
                <a:ea typeface="Times New Roman"/>
                <a:cs typeface="Arial" panose="020B0604020202020204" pitchFamily="34" charset="0"/>
                <a:sym typeface="Times New Roman"/>
              </a:rPr>
              <a:t>passo</a:t>
            </a:r>
            <a:r>
              <a:rPr lang="en-US" sz="1200" dirty="0">
                <a:latin typeface="Arial" panose="020B0604020202020204" pitchFamily="34" charset="0"/>
                <a:ea typeface="Times New Roman"/>
                <a:cs typeface="Arial" panose="020B0604020202020204" pitchFamily="34" charset="0"/>
                <a:sym typeface="Times New Roman"/>
              </a:rPr>
              <a:t> 12 </a:t>
            </a:r>
            <a:r>
              <a:rPr lang="en-US" sz="1200" dirty="0" err="1">
                <a:latin typeface="Arial" panose="020B0604020202020204" pitchFamily="34" charset="0"/>
                <a:ea typeface="Times New Roman"/>
                <a:cs typeface="Arial" panose="020B0604020202020204" pitchFamily="34" charset="0"/>
                <a:sym typeface="Times New Roman"/>
              </a:rPr>
              <a:t>consiste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continuar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efetuar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vigilância</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se </a:t>
            </a:r>
            <a:r>
              <a:rPr lang="en-US" sz="1200" dirty="0" err="1">
                <a:latin typeface="Arial" panose="020B0604020202020204" pitchFamily="34" charset="0"/>
                <a:ea typeface="Times New Roman"/>
                <a:cs typeface="Arial" panose="020B0604020202020204" pitchFamily="34" charset="0"/>
                <a:sym typeface="Times New Roman"/>
              </a:rPr>
              <a:t>existir</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sistema</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vigilância</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iniciar</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sistema</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vigilância</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se a </a:t>
            </a:r>
            <a:r>
              <a:rPr lang="en-US" sz="1200" dirty="0" err="1">
                <a:latin typeface="Arial" panose="020B0604020202020204" pitchFamily="34" charset="0"/>
                <a:ea typeface="Times New Roman"/>
                <a:cs typeface="Arial" panose="020B0604020202020204" pitchFamily="34" charset="0"/>
                <a:sym typeface="Times New Roman"/>
              </a:rPr>
              <a:t>doença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estiver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atualmente</a:t>
            </a:r>
            <a:r>
              <a:rPr lang="en-US" sz="1200" dirty="0">
                <a:latin typeface="Arial" panose="020B0604020202020204" pitchFamily="34" charset="0"/>
                <a:ea typeface="Times New Roman"/>
                <a:cs typeface="Arial" panose="020B0604020202020204" pitchFamily="34" charset="0"/>
                <a:sym typeface="Times New Roman"/>
              </a:rPr>
              <a:t> sob </a:t>
            </a:r>
            <a:r>
              <a:rPr lang="en-US" sz="1200" dirty="0" err="1">
                <a:latin typeface="Arial" panose="020B0604020202020204" pitchFamily="34" charset="0"/>
                <a:ea typeface="Times New Roman"/>
                <a:cs typeface="Arial" panose="020B0604020202020204" pitchFamily="34" charset="0"/>
                <a:sym typeface="Times New Roman"/>
              </a:rPr>
              <a:t>vigilância</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animal.</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v"/>
            </a:pPr>
            <a:r>
              <a:rPr lang="en-US" sz="1200" b="1" i="1" dirty="0" err="1">
                <a:latin typeface="Arial" panose="020B0604020202020204" pitchFamily="34" charset="0"/>
                <a:ea typeface="Times New Roman"/>
                <a:cs typeface="Arial" panose="020B0604020202020204" pitchFamily="34" charset="0"/>
                <a:sym typeface="Times New Roman"/>
              </a:rPr>
              <a:t>Os</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agentes</a:t>
            </a:r>
            <a:r>
              <a:rPr lang="en-US" sz="1200" b="1" i="1" dirty="0">
                <a:latin typeface="Arial" panose="020B0604020202020204" pitchFamily="34" charset="0"/>
                <a:ea typeface="Times New Roman"/>
                <a:cs typeface="Arial" panose="020B0604020202020204" pitchFamily="34" charset="0"/>
                <a:sym typeface="Times New Roman"/>
              </a:rPr>
              <a:t> de </a:t>
            </a:r>
            <a:r>
              <a:rPr lang="en-US" sz="1200" b="1" i="1" dirty="0" err="1">
                <a:latin typeface="Arial" panose="020B0604020202020204" pitchFamily="34" charset="0"/>
                <a:ea typeface="Times New Roman"/>
                <a:cs typeface="Arial" panose="020B0604020202020204" pitchFamily="34" charset="0"/>
                <a:sym typeface="Times New Roman"/>
              </a:rPr>
              <a:t>vigilância</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desempenham</a:t>
            </a:r>
            <a:r>
              <a:rPr lang="en-US" sz="1200" b="1" i="1" dirty="0">
                <a:latin typeface="Arial" panose="020B0604020202020204" pitchFamily="34" charset="0"/>
                <a:ea typeface="Times New Roman"/>
                <a:cs typeface="Arial" panose="020B0604020202020204" pitchFamily="34" charset="0"/>
                <a:sym typeface="Times New Roman"/>
              </a:rPr>
              <a:t> um </a:t>
            </a:r>
            <a:r>
              <a:rPr lang="en-US" sz="1200" b="1" i="1" dirty="0" err="1">
                <a:latin typeface="Arial" panose="020B0604020202020204" pitchFamily="34" charset="0"/>
                <a:ea typeface="Times New Roman"/>
                <a:cs typeface="Arial" panose="020B0604020202020204" pitchFamily="34" charset="0"/>
                <a:sym typeface="Times New Roman"/>
              </a:rPr>
              <a:t>papel</a:t>
            </a:r>
            <a:r>
              <a:rPr lang="en-US" sz="1200" b="1" i="1" dirty="0">
                <a:latin typeface="Arial" panose="020B0604020202020204" pitchFamily="34" charset="0"/>
                <a:ea typeface="Times New Roman"/>
                <a:cs typeface="Arial" panose="020B0604020202020204" pitchFamily="34" charset="0"/>
                <a:sym typeface="Times New Roman"/>
              </a:rPr>
              <a:t> fundamental no </a:t>
            </a:r>
            <a:r>
              <a:rPr lang="en-US" sz="1200" b="1" i="1" dirty="0" err="1">
                <a:latin typeface="Arial" panose="020B0604020202020204" pitchFamily="34" charset="0"/>
                <a:ea typeface="Times New Roman"/>
                <a:cs typeface="Arial" panose="020B0604020202020204" pitchFamily="34" charset="0"/>
                <a:sym typeface="Times New Roman"/>
              </a:rPr>
              <a:t>início</a:t>
            </a:r>
            <a:r>
              <a:rPr lang="en-US" sz="1200" b="1" i="1" dirty="0">
                <a:latin typeface="Arial" panose="020B0604020202020204" pitchFamily="34" charset="0"/>
                <a:ea typeface="Times New Roman"/>
                <a:cs typeface="Arial" panose="020B0604020202020204" pitchFamily="34" charset="0"/>
                <a:sym typeface="Times New Roman"/>
              </a:rPr>
              <a:t> e </a:t>
            </a:r>
            <a:r>
              <a:rPr lang="en-US" sz="1200" b="1" i="1" dirty="0" err="1">
                <a:latin typeface="Arial" panose="020B0604020202020204" pitchFamily="34" charset="0"/>
                <a:ea typeface="Times New Roman"/>
                <a:cs typeface="Arial" panose="020B0604020202020204" pitchFamily="34" charset="0"/>
                <a:sym typeface="Times New Roman"/>
              </a:rPr>
              <a:t>na</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manutenção</a:t>
            </a:r>
            <a:r>
              <a:rPr lang="en-US" sz="1200" b="1" i="1" dirty="0">
                <a:latin typeface="Arial" panose="020B0604020202020204" pitchFamily="34" charset="0"/>
                <a:ea typeface="Times New Roman"/>
                <a:cs typeface="Arial" panose="020B0604020202020204" pitchFamily="34" charset="0"/>
                <a:sym typeface="Times New Roman"/>
              </a:rPr>
              <a:t> da </a:t>
            </a:r>
            <a:r>
              <a:rPr lang="en-US" sz="1200" b="1" i="1" dirty="0" err="1">
                <a:latin typeface="Arial" panose="020B0604020202020204" pitchFamily="34" charset="0"/>
                <a:ea typeface="Times New Roman"/>
                <a:cs typeface="Arial" panose="020B0604020202020204" pitchFamily="34" charset="0"/>
                <a:sym typeface="Times New Roman"/>
              </a:rPr>
              <a:t>vigilância</a:t>
            </a:r>
            <a:r>
              <a:rPr lang="en-US" sz="1200" b="1" i="1" dirty="0">
                <a:latin typeface="Arial" panose="020B0604020202020204" pitchFamily="34" charset="0"/>
                <a:ea typeface="Times New Roman"/>
                <a:cs typeface="Arial" panose="020B0604020202020204" pitchFamily="34" charset="0"/>
                <a:sym typeface="Times New Roman"/>
              </a:rPr>
              <a:t> da </a:t>
            </a:r>
            <a:r>
              <a:rPr lang="en-US" sz="1200" b="1" i="1" dirty="0" err="1">
                <a:latin typeface="Arial" panose="020B0604020202020204" pitchFamily="34" charset="0"/>
                <a:ea typeface="Times New Roman"/>
                <a:cs typeface="Arial" panose="020B0604020202020204" pitchFamily="34" charset="0"/>
                <a:sym typeface="Times New Roman"/>
              </a:rPr>
              <a:t>saúde</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pública</a:t>
            </a:r>
            <a:r>
              <a:rPr lang="en-US" sz="1200" b="1" i="1" dirty="0">
                <a:latin typeface="Arial" panose="020B0604020202020204" pitchFamily="34" charset="0"/>
                <a:ea typeface="Times New Roman"/>
                <a:cs typeface="Arial" panose="020B0604020202020204" pitchFamily="34" charset="0"/>
                <a:sym typeface="Times New Roman"/>
              </a:rPr>
              <a:t> e animal. </a:t>
            </a:r>
            <a:r>
              <a:rPr lang="en-US" sz="1200" b="1" i="1" dirty="0" err="1">
                <a:latin typeface="Arial" panose="020B0604020202020204" pitchFamily="34" charset="0"/>
                <a:ea typeface="Times New Roman"/>
                <a:cs typeface="Arial" panose="020B0604020202020204" pitchFamily="34" charset="0"/>
                <a:sym typeface="Times New Roman"/>
              </a:rPr>
              <a:t>Sublinhar</a:t>
            </a:r>
            <a:r>
              <a:rPr lang="en-US" sz="1200" b="1" i="1" dirty="0">
                <a:latin typeface="Arial" panose="020B0604020202020204" pitchFamily="34" charset="0"/>
                <a:ea typeface="Times New Roman"/>
                <a:cs typeface="Arial" panose="020B0604020202020204" pitchFamily="34" charset="0"/>
                <a:sym typeface="Times New Roman"/>
              </a:rPr>
              <a:t> a </a:t>
            </a:r>
            <a:r>
              <a:rPr lang="en-US" sz="1200" b="1" i="1" dirty="0" err="1">
                <a:latin typeface="Arial" panose="020B0604020202020204" pitchFamily="34" charset="0"/>
                <a:ea typeface="Times New Roman"/>
                <a:cs typeface="Arial" panose="020B0604020202020204" pitchFamily="34" charset="0"/>
                <a:sym typeface="Times New Roman"/>
              </a:rPr>
              <a:t>importância</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deste</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passo</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especialmente</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porque</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os</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agentes</a:t>
            </a:r>
            <a:r>
              <a:rPr lang="en-US" sz="1200" b="1" i="1" dirty="0">
                <a:latin typeface="Arial" panose="020B0604020202020204" pitchFamily="34" charset="0"/>
                <a:ea typeface="Times New Roman"/>
                <a:cs typeface="Arial" panose="020B0604020202020204" pitchFamily="34" charset="0"/>
                <a:sym typeface="Times New Roman"/>
              </a:rPr>
              <a:t> de </a:t>
            </a:r>
            <a:r>
              <a:rPr lang="en-US" sz="1200" b="1" i="1" dirty="0" err="1">
                <a:latin typeface="Arial" panose="020B0604020202020204" pitchFamily="34" charset="0"/>
                <a:ea typeface="Times New Roman"/>
                <a:cs typeface="Arial" panose="020B0604020202020204" pitchFamily="34" charset="0"/>
                <a:sym typeface="Times New Roman"/>
              </a:rPr>
              <a:t>vigilância</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são</a:t>
            </a:r>
            <a:r>
              <a:rPr lang="en-US" sz="1200" b="1" i="1" dirty="0">
                <a:latin typeface="Arial" panose="020B0604020202020204" pitchFamily="34" charset="0"/>
                <a:ea typeface="Times New Roman"/>
                <a:cs typeface="Arial" panose="020B0604020202020204" pitchFamily="34" charset="0"/>
                <a:sym typeface="Times New Roman"/>
              </a:rPr>
              <a:t> o </a:t>
            </a:r>
            <a:r>
              <a:rPr lang="en-US" sz="1200" b="1" i="1" dirty="0" err="1">
                <a:latin typeface="Arial" panose="020B0604020202020204" pitchFamily="34" charset="0"/>
                <a:ea typeface="Times New Roman"/>
                <a:cs typeface="Arial" panose="020B0604020202020204" pitchFamily="34" charset="0"/>
                <a:sym typeface="Times New Roman"/>
              </a:rPr>
              <a:t>público-alvo</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destas</a:t>
            </a:r>
            <a:r>
              <a:rPr lang="en-US" sz="1200" b="1" i="1" dirty="0">
                <a:latin typeface="Arial" panose="020B0604020202020204" pitchFamily="34" charset="0"/>
                <a:ea typeface="Times New Roman"/>
                <a:cs typeface="Arial" panose="020B0604020202020204" pitchFamily="34" charset="0"/>
                <a:sym typeface="Times New Roman"/>
              </a:rPr>
              <a:t> </a:t>
            </a:r>
            <a:r>
              <a:rPr lang="en-US" sz="1200" b="1" i="1" dirty="0" err="1">
                <a:latin typeface="Arial" panose="020B0604020202020204" pitchFamily="34" charset="0"/>
                <a:ea typeface="Times New Roman"/>
                <a:cs typeface="Arial" panose="020B0604020202020204" pitchFamily="34" charset="0"/>
                <a:sym typeface="Times New Roman"/>
              </a:rPr>
              <a:t>lições</a:t>
            </a:r>
            <a:r>
              <a:rPr lang="en-US" sz="1200" b="1" i="1" dirty="0">
                <a:latin typeface="Arial" panose="020B0604020202020204" pitchFamily="34" charset="0"/>
                <a:ea typeface="Times New Roman"/>
                <a:cs typeface="Arial" panose="020B0604020202020204" pitchFamily="34" charset="0"/>
                <a:sym typeface="Times New Roman"/>
              </a:rPr>
              <a:t>.</a:t>
            </a:r>
          </a:p>
          <a:p>
            <a:pPr marL="0" marR="0" lvl="0" indent="0" algn="l" rtl="0">
              <a:lnSpc>
                <a:spcPct val="115000"/>
              </a:lnSpc>
              <a:spcBef>
                <a:spcPts val="2400"/>
              </a:spcBef>
              <a:spcAft>
                <a:spcPts val="0"/>
              </a:spcAft>
              <a:buNone/>
            </a:pPr>
            <a:endParaRPr lang="en-US"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18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sym typeface="Arial"/>
              </a:rPr>
              <a:t>Perguntar</a:t>
            </a:r>
            <a:r>
              <a:rPr lang="en-US" sz="1200" b="1" u="sng" dirty="0">
                <a:latin typeface="Arial" panose="020B0604020202020204" pitchFamily="34" charset="0"/>
                <a:cs typeface="Arial" panose="020B0604020202020204" pitchFamily="34" charset="0"/>
                <a:sym typeface="Arial"/>
              </a:rPr>
              <a:t>:</a:t>
            </a:r>
            <a:r>
              <a:rPr lang="en-US" sz="1200" b="1" u="none" dirty="0">
                <a:latin typeface="Arial" panose="020B0604020202020204" pitchFamily="34" charset="0"/>
                <a:cs typeface="Arial" panose="020B0604020202020204" pitchFamily="34" charset="0"/>
                <a:sym typeface="Arial"/>
              </a:rPr>
              <a:t> </a:t>
            </a:r>
            <a:r>
              <a:rPr lang="en-US" sz="1200" dirty="0" err="1">
                <a:latin typeface="Arial" panose="020B0604020202020204" pitchFamily="34" charset="0"/>
                <a:ea typeface="Times New Roman"/>
                <a:cs typeface="Arial" panose="020B0604020202020204" pitchFamily="34" charset="0"/>
                <a:sym typeface="Times New Roman"/>
              </a:rPr>
              <a:t>Porque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é</a:t>
            </a:r>
            <a:r>
              <a:rPr lang="en-US" sz="1200" dirty="0">
                <a:latin typeface="Arial" panose="020B0604020202020204" pitchFamily="34" charset="0"/>
                <a:ea typeface="Times New Roman"/>
                <a:cs typeface="Arial" panose="020B0604020202020204" pitchFamily="34" charset="0"/>
                <a:sym typeface="Times New Roman"/>
              </a:rPr>
              <a:t> que a </a:t>
            </a:r>
            <a:r>
              <a:rPr lang="en-US" sz="1200" dirty="0" err="1">
                <a:latin typeface="Arial" panose="020B0604020202020204" pitchFamily="34" charset="0"/>
                <a:ea typeface="Times New Roman"/>
                <a:cs typeface="Arial" panose="020B0604020202020204" pitchFamily="34" charset="0"/>
                <a:sym typeface="Times New Roman"/>
              </a:rPr>
              <a:t>vigilância</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é</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importante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nesta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fase</a:t>
            </a:r>
            <a:r>
              <a:rPr lang="en-US" sz="1200" dirty="0">
                <a:latin typeface="Arial" panose="020B0604020202020204" pitchFamily="34" charset="0"/>
                <a:ea typeface="Times New Roman"/>
                <a:cs typeface="Arial" panose="020B0604020202020204" pitchFamily="34" charset="0"/>
                <a:sym typeface="Times New Roman"/>
              </a:rPr>
              <a:t> de um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18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8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err="1">
                <a:latin typeface="Arial" panose="020B0604020202020204" pitchFamily="34" charset="0"/>
                <a:ea typeface="Times New Roman"/>
                <a:cs typeface="Arial" panose="020B0604020202020204" pitchFamily="34" charset="0"/>
                <a:sym typeface="Times New Roman"/>
              </a:rPr>
              <a:t>Resposta</a:t>
            </a:r>
            <a:r>
              <a:rPr lang="en-US" sz="1200" b="1" dirty="0">
                <a:latin typeface="Arial" panose="020B0604020202020204" pitchFamily="34" charset="0"/>
                <a:ea typeface="Times New Roman"/>
                <a:cs typeface="Arial" panose="020B0604020202020204" pitchFamily="34" charset="0"/>
                <a:sym typeface="Times New Roman"/>
              </a:rPr>
              <a:t>: </a:t>
            </a:r>
            <a:r>
              <a:rPr lang="en-US" sz="1200" i="1" dirty="0">
                <a:latin typeface="Arial" panose="020B0604020202020204" pitchFamily="34" charset="0"/>
                <a:ea typeface="Times New Roman"/>
                <a:cs typeface="Arial" panose="020B0604020202020204" pitchFamily="34" charset="0"/>
                <a:sym typeface="Times New Roman"/>
              </a:rPr>
              <a:t>A </a:t>
            </a:r>
            <a:r>
              <a:rPr lang="en-US" sz="1200" i="1" dirty="0" err="1">
                <a:latin typeface="Arial" panose="020B0604020202020204" pitchFamily="34" charset="0"/>
                <a:ea typeface="Times New Roman"/>
                <a:cs typeface="Arial" panose="020B0604020202020204" pitchFamily="34" charset="0"/>
                <a:sym typeface="Times New Roman"/>
              </a:rPr>
              <a:t>vigilância</a:t>
            </a:r>
            <a:r>
              <a:rPr lang="en-US" sz="1200" i="1" dirty="0">
                <a:latin typeface="Arial" panose="020B0604020202020204" pitchFamily="34" charset="0"/>
                <a:ea typeface="Times New Roman"/>
                <a:cs typeface="Arial" panose="020B0604020202020204" pitchFamily="34" charset="0"/>
                <a:sym typeface="Times New Roman"/>
              </a:rPr>
              <a:t> da </a:t>
            </a:r>
            <a:r>
              <a:rPr lang="en-US" sz="1200" i="1" dirty="0" err="1">
                <a:latin typeface="Arial" panose="020B0604020202020204" pitchFamily="34" charset="0"/>
                <a:ea typeface="Times New Roman"/>
                <a:cs typeface="Arial" panose="020B0604020202020204" pitchFamily="34" charset="0"/>
                <a:sym typeface="Times New Roman"/>
              </a:rPr>
              <a:t>saúde</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pública</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é</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importante</a:t>
            </a:r>
            <a:r>
              <a:rPr lang="en-US" sz="1200" i="1" dirty="0">
                <a:latin typeface="Arial" panose="020B0604020202020204" pitchFamily="34" charset="0"/>
                <a:ea typeface="Times New Roman"/>
                <a:cs typeface="Arial" panose="020B0604020202020204" pitchFamily="34" charset="0"/>
                <a:sym typeface="Times New Roman"/>
              </a:rPr>
              <a:t> para </a:t>
            </a:r>
            <a:r>
              <a:rPr lang="en-US" sz="1200" i="1" dirty="0" err="1">
                <a:latin typeface="Arial" panose="020B0604020202020204" pitchFamily="34" charset="0"/>
                <a:ea typeface="Times New Roman"/>
                <a:cs typeface="Arial" panose="020B0604020202020204" pitchFamily="34" charset="0"/>
                <a:sym typeface="Times New Roman"/>
              </a:rPr>
              <a:t>determinar</a:t>
            </a:r>
            <a:r>
              <a:rPr lang="en-US" sz="1200" i="1" dirty="0">
                <a:latin typeface="Arial" panose="020B0604020202020204" pitchFamily="34" charset="0"/>
                <a:ea typeface="Times New Roman"/>
                <a:cs typeface="Arial" panose="020B0604020202020204" pitchFamily="34" charset="0"/>
                <a:sym typeface="Times New Roman"/>
              </a:rPr>
              <a:t> se as </a:t>
            </a:r>
            <a:r>
              <a:rPr lang="en-US" sz="1200" i="1" dirty="0" err="1">
                <a:latin typeface="Arial" panose="020B0604020202020204" pitchFamily="34" charset="0"/>
                <a:ea typeface="Times New Roman"/>
                <a:cs typeface="Arial" panose="020B0604020202020204" pitchFamily="34" charset="0"/>
                <a:sym typeface="Times New Roman"/>
              </a:rPr>
              <a:t>medidas</a:t>
            </a:r>
            <a:r>
              <a:rPr lang="en-US" sz="1200" i="1" dirty="0">
                <a:latin typeface="Arial" panose="020B0604020202020204" pitchFamily="34" charset="0"/>
                <a:ea typeface="Times New Roman"/>
                <a:cs typeface="Arial" panose="020B0604020202020204" pitchFamily="34" charset="0"/>
                <a:sym typeface="Times New Roman"/>
              </a:rPr>
              <a:t> de </a:t>
            </a:r>
            <a:r>
              <a:rPr lang="en-US" sz="1200" i="1" dirty="0" err="1">
                <a:latin typeface="Arial" panose="020B0604020202020204" pitchFamily="34" charset="0"/>
                <a:ea typeface="Times New Roman"/>
                <a:cs typeface="Arial" panose="020B0604020202020204" pitchFamily="34" charset="0"/>
                <a:sym typeface="Times New Roman"/>
              </a:rPr>
              <a:t>controlo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estão</a:t>
            </a:r>
            <a:r>
              <a:rPr lang="en-US" sz="1200" i="1" dirty="0">
                <a:latin typeface="Arial" panose="020B0604020202020204" pitchFamily="34" charset="0"/>
                <a:ea typeface="Times New Roman"/>
                <a:cs typeface="Arial" panose="020B0604020202020204" pitchFamily="34" charset="0"/>
                <a:sym typeface="Times New Roman"/>
              </a:rPr>
              <a:t> a </a:t>
            </a:r>
            <a:r>
              <a:rPr lang="en-US" sz="1200" i="1" dirty="0" err="1">
                <a:latin typeface="Arial" panose="020B0604020202020204" pitchFamily="34" charset="0"/>
                <a:ea typeface="Times New Roman"/>
                <a:cs typeface="Arial" panose="020B0604020202020204" pitchFamily="34" charset="0"/>
                <a:sym typeface="Times New Roman"/>
              </a:rPr>
              <a:t>funcionar</a:t>
            </a:r>
            <a:r>
              <a:rPr lang="en-US" sz="1200" i="1" dirty="0">
                <a:latin typeface="Arial" panose="020B0604020202020204" pitchFamily="34" charset="0"/>
                <a:ea typeface="Times New Roman"/>
                <a:cs typeface="Arial" panose="020B0604020202020204" pitchFamily="34" charset="0"/>
                <a:sym typeface="Times New Roman"/>
              </a:rPr>
              <a:t> para </a:t>
            </a:r>
            <a:r>
              <a:rPr lang="en-US" sz="1200" i="1" dirty="0" err="1">
                <a:latin typeface="Arial" panose="020B0604020202020204" pitchFamily="34" charset="0"/>
                <a:ea typeface="Times New Roman"/>
                <a:cs typeface="Arial" panose="020B0604020202020204" pitchFamily="34" charset="0"/>
                <a:sym typeface="Times New Roman"/>
              </a:rPr>
              <a:t>reduzir</a:t>
            </a:r>
            <a:r>
              <a:rPr lang="en-US" sz="1200" i="1" dirty="0">
                <a:latin typeface="Arial" panose="020B0604020202020204" pitchFamily="34" charset="0"/>
                <a:ea typeface="Times New Roman"/>
                <a:cs typeface="Arial" panose="020B0604020202020204" pitchFamily="34" charset="0"/>
                <a:sym typeface="Times New Roman"/>
              </a:rPr>
              <a:t> o </a:t>
            </a:r>
            <a:r>
              <a:rPr lang="en-US" sz="1200" i="1" dirty="0" err="1">
                <a:latin typeface="Arial" panose="020B0604020202020204" pitchFamily="34" charset="0"/>
                <a:ea typeface="Times New Roman"/>
                <a:cs typeface="Arial" panose="020B0604020202020204" pitchFamily="34" charset="0"/>
                <a:sym typeface="Times New Roman"/>
              </a:rPr>
              <a:t>número</a:t>
            </a:r>
            <a:r>
              <a:rPr lang="en-US" sz="1200" i="1" dirty="0">
                <a:latin typeface="Arial" panose="020B0604020202020204" pitchFamily="34" charset="0"/>
                <a:ea typeface="Times New Roman"/>
                <a:cs typeface="Arial" panose="020B0604020202020204" pitchFamily="34" charset="0"/>
                <a:sym typeface="Times New Roman"/>
              </a:rPr>
              <a:t> de </a:t>
            </a:r>
            <a:r>
              <a:rPr lang="en-US" sz="1200" i="1" dirty="0" err="1">
                <a:latin typeface="Arial" panose="020B0604020202020204" pitchFamily="34" charset="0"/>
                <a:ea typeface="Times New Roman"/>
                <a:cs typeface="Arial" panose="020B0604020202020204" pitchFamily="34" charset="0"/>
                <a:sym typeface="Times New Roman"/>
              </a:rPr>
              <a:t>casos</a:t>
            </a:r>
            <a:r>
              <a:rPr lang="en-US" sz="1200" i="1" dirty="0">
                <a:latin typeface="Arial" panose="020B0604020202020204" pitchFamily="34" charset="0"/>
                <a:ea typeface="Times New Roman"/>
                <a:cs typeface="Arial" panose="020B0604020202020204" pitchFamily="34" charset="0"/>
                <a:sym typeface="Times New Roman"/>
              </a:rPr>
              <a:t>.</a:t>
            </a:r>
          </a:p>
          <a:p>
            <a:pPr marL="0" lvl="0" indent="0" algn="l" rtl="0">
              <a:spcBef>
                <a:spcPts val="1560"/>
              </a:spcBef>
              <a:spcAft>
                <a:spcPts val="0"/>
              </a:spcAft>
              <a:buNone/>
            </a:pPr>
            <a:endParaRPr lang="en-US" dirty="0">
              <a:latin typeface="Arial  "/>
            </a:endParaRPr>
          </a:p>
          <a:p>
            <a:pPr marL="0" marR="0" lvl="0" indent="0" algn="l" rtl="0">
              <a:lnSpc>
                <a:spcPct val="115000"/>
              </a:lnSpc>
              <a:spcBef>
                <a:spcPts val="12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dirty="0">
              <a:latin typeface="Arial  "/>
            </a:endParaRPr>
          </a:p>
        </p:txBody>
      </p:sp>
      <p:sp>
        <p:nvSpPr>
          <p:cNvPr id="149" name="Google Shape;149;p5:notes">
            <a:extLst>
              <a:ext uri="{FF2B5EF4-FFF2-40B4-BE49-F238E27FC236}">
                <a16:creationId xmlns:a16="http://schemas.microsoft.com/office/drawing/2014/main" id="{CF9EF8B2-F448-77F6-16D6-689F1F8ED374}"/>
              </a:ext>
            </a:extLst>
          </p:cNvPr>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74</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63122834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5"/>
        <p:cNvGrpSpPr/>
        <p:nvPr/>
      </p:nvGrpSpPr>
      <p:grpSpPr>
        <a:xfrm>
          <a:off x="0" y="0"/>
          <a:ext cx="0" cy="0"/>
          <a:chOff x="0" y="0"/>
          <a:chExt cx="0" cy="0"/>
        </a:xfrm>
      </p:grpSpPr>
      <p:sp>
        <p:nvSpPr>
          <p:cNvPr id="1226" name="Google Shape;1226;p8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27" name="Google Shape;1227;p8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vigilância e o acompanhamento contínuos da saúde pública são essenciais para determinar se as medidas de controlo que foram implementadas estão a funcionar.  Aqui está uma curva epidémica onde parece que os casos estão a aumentar.</a:t>
            </a:r>
            <a:endParaRPr lang="en-US"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Times New Roman"/>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dos investigadores ao aumento inicial de casos é implementar medidas de controlo e depois </a:t>
            </a:r>
            <a:r>
              <a:rPr lang="en-US" sz="1200" dirty="0" err="1">
                <a:latin typeface="Arial" panose="020B0604020202020204" pitchFamily="34" charset="0"/>
                <a:ea typeface="Times New Roman"/>
                <a:cs typeface="Arial" panose="020B0604020202020204" pitchFamily="34" charset="0"/>
                <a:sym typeface="Times New Roman"/>
              </a:rPr>
              <a:t>analisar</a:t>
            </a:r>
            <a:r>
              <a:rPr lang="en-US" sz="1200" dirty="0">
                <a:latin typeface="Arial" panose="020B0604020202020204" pitchFamily="34" charset="0"/>
                <a:ea typeface="Times New Roman"/>
                <a:cs typeface="Arial" panose="020B0604020202020204" pitchFamily="34" charset="0"/>
                <a:sym typeface="Times New Roman"/>
              </a:rPr>
              <a:t> os dados.</a:t>
            </a:r>
          </a:p>
          <a:p>
            <a:pPr marL="0" marR="0" lvl="0" indent="0" algn="l" rtl="0">
              <a:lnSpc>
                <a:spcPct val="115000"/>
              </a:lnSpc>
              <a:spcBef>
                <a:spcPts val="600"/>
              </a:spcBef>
              <a:spcAft>
                <a:spcPts val="0"/>
              </a:spcAft>
              <a:buFont typeface="Wingdings" panose="05000000000000000000" pitchFamily="2" charset="2"/>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 que acontece quando as medidas de controlo são aplicadas?</a:t>
            </a: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cs typeface="Arial" panose="020B0604020202020204" pitchFamily="34" charset="0"/>
                <a:sym typeface="Arial"/>
              </a:rPr>
              <a:t>&lt;CLICAR&gt; </a:t>
            </a:r>
            <a:r>
              <a:rPr lang="en-US" sz="1200" i="1" dirty="0">
                <a:latin typeface="Arial" panose="020B0604020202020204" pitchFamily="34" charset="0"/>
                <a:ea typeface="Times New Roman"/>
                <a:cs typeface="Arial" panose="020B0604020202020204" pitchFamily="34" charset="0"/>
                <a:sym typeface="Times New Roman"/>
              </a:rPr>
              <a:t>para visualizar o segundo gráfico.</a:t>
            </a:r>
          </a:p>
          <a:p>
            <a:pPr marL="171450" marR="0" lvl="0" indent="-171450" algn="l" rtl="0">
              <a:lnSpc>
                <a:spcPct val="115000"/>
              </a:lnSpc>
              <a:spcBef>
                <a:spcPts val="12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Perguntar:</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As medidas de controlo estão a funcionar?</a:t>
            </a: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As medidas de controlo funcionaram. O número de casos diminuiu.</a:t>
            </a:r>
            <a:endParaRPr sz="1200" i="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Pergunte:</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E se, em vez disso, tivesse ocorrido isto? </a:t>
            </a:r>
            <a:r>
              <a:rPr lang="en-US" sz="1200" b="1" dirty="0">
                <a:latin typeface="Arial" panose="020B0604020202020204" pitchFamily="34" charset="0"/>
                <a:ea typeface="Times New Roman"/>
                <a:cs typeface="Arial" panose="020B0604020202020204" pitchFamily="34" charset="0"/>
                <a:sym typeface="Times New Roman"/>
              </a:rPr>
              <a:t>&lt;CLICAR&gt; </a:t>
            </a:r>
            <a:r>
              <a:rPr lang="en-US" sz="1200" i="1" dirty="0">
                <a:latin typeface="Arial" panose="020B0604020202020204" pitchFamily="34" charset="0"/>
                <a:ea typeface="Times New Roman"/>
                <a:cs typeface="Arial" panose="020B0604020202020204" pitchFamily="34" charset="0"/>
                <a:sym typeface="Times New Roman"/>
              </a:rPr>
              <a:t>para visualizar o terceiro gráfico. </a:t>
            </a: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As medidas de controlo não surtiram efeito e é necessário implementar algo diferente e mais eficaz.</a:t>
            </a:r>
            <a:endParaRPr lang="en-US" sz="1200" b="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endParaRPr lang="en-US" sz="1200" b="0" i="1"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Arial"/>
              </a:rPr>
              <a:t>Pergunta:</a:t>
            </a:r>
            <a:r>
              <a:rPr lang="en-US" sz="1200" b="1" u="none" dirty="0">
                <a:latin typeface="Arial" panose="020B0604020202020204" pitchFamily="34" charset="0"/>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Como é que um participante saberia se as medidas de controlo estão a funcionar se a situação não estivesse a ser cuidadosamente monitorizada?</a:t>
            </a:r>
          </a:p>
          <a:p>
            <a:pPr marL="171450" marR="0" lvl="0" indent="-171450" algn="l" rtl="0">
              <a:lnSpc>
                <a:spcPct val="115000"/>
              </a:lnSpc>
              <a:spcBef>
                <a:spcPts val="1200"/>
              </a:spcBef>
              <a:spcAft>
                <a:spcPts val="0"/>
              </a:spcAft>
              <a:buFont typeface="Wingdings" panose="05000000000000000000" pitchFamily="2" charset="2"/>
              <a:buChar cha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i="1" dirty="0">
                <a:latin typeface="Arial" panose="020B0604020202020204" pitchFamily="34" charset="0"/>
                <a:ea typeface="Times New Roman"/>
                <a:cs typeface="Arial" panose="020B0604020202020204" pitchFamily="34" charset="0"/>
                <a:sym typeface="Times New Roman"/>
              </a:rPr>
              <a:t>Seria difícil.</a:t>
            </a:r>
            <a:endParaRPr sz="1200"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228" name="Google Shape;1228;p8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75</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a:extLst>
            <a:ext uri="{FF2B5EF4-FFF2-40B4-BE49-F238E27FC236}">
              <a16:creationId xmlns:a16="http://schemas.microsoft.com/office/drawing/2014/main" id="{B810C893-1277-7905-02AA-DB553F065F49}"/>
            </a:ext>
          </a:extLst>
        </p:cNvPr>
        <p:cNvGrpSpPr/>
        <p:nvPr/>
      </p:nvGrpSpPr>
      <p:grpSpPr>
        <a:xfrm>
          <a:off x="0" y="0"/>
          <a:ext cx="0" cy="0"/>
          <a:chOff x="0" y="0"/>
          <a:chExt cx="0" cy="0"/>
        </a:xfrm>
      </p:grpSpPr>
      <p:sp>
        <p:nvSpPr>
          <p:cNvPr id="147" name="Google Shape;147;p5:notes">
            <a:extLst>
              <a:ext uri="{FF2B5EF4-FFF2-40B4-BE49-F238E27FC236}">
                <a16:creationId xmlns:a16="http://schemas.microsoft.com/office/drawing/2014/main" id="{2885EC88-FCF1-2DB7-3B9B-D82F308D929B}"/>
              </a:ext>
            </a:extLst>
          </p:cNvPr>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48" name="Google Shape;148;p5:notes">
            <a:extLst>
              <a:ext uri="{FF2B5EF4-FFF2-40B4-BE49-F238E27FC236}">
                <a16:creationId xmlns:a16="http://schemas.microsoft.com/office/drawing/2014/main" id="{EE863032-1EB0-3700-053B-25FAB85EF7F4}"/>
              </a:ext>
            </a:extLst>
          </p:cNvPr>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O </a:t>
            </a:r>
            <a:r>
              <a:rPr lang="en-US" sz="1200" dirty="0" err="1">
                <a:latin typeface="Arial" panose="020B0604020202020204" pitchFamily="34" charset="0"/>
                <a:ea typeface="Times New Roman"/>
                <a:cs typeface="Arial" panose="020B0604020202020204" pitchFamily="34" charset="0"/>
                <a:sym typeface="Times New Roman"/>
              </a:rPr>
              <a:t>último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passo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é</a:t>
            </a:r>
            <a:r>
              <a:rPr lang="en-US" sz="1200" dirty="0">
                <a:latin typeface="Arial" panose="020B0604020202020204" pitchFamily="34" charset="0"/>
                <a:ea typeface="Times New Roman"/>
                <a:cs typeface="Arial" panose="020B0604020202020204" pitchFamily="34" charset="0"/>
                <a:sym typeface="Times New Roman"/>
              </a:rPr>
              <a:t> um que </a:t>
            </a:r>
            <a:r>
              <a:rPr lang="en-US" sz="1200" dirty="0" err="1">
                <a:latin typeface="Arial" panose="020B0604020202020204" pitchFamily="34" charset="0"/>
                <a:ea typeface="Times New Roman"/>
                <a:cs typeface="Arial" panose="020B0604020202020204" pitchFamily="34" charset="0"/>
                <a:sym typeface="Times New Roman"/>
              </a:rPr>
              <a:t>raramente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é</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objeto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atenção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suficiente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comunicar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resultados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comunicar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resultados</a:t>
            </a:r>
            <a:r>
              <a:rPr lang="en-US" sz="1200" dirty="0">
                <a:latin typeface="Arial" panose="020B0604020202020204" pitchFamily="34" charset="0"/>
                <a:ea typeface="Times New Roman"/>
                <a:cs typeface="Arial" panose="020B0604020202020204" pitchFamily="34" charset="0"/>
                <a:sym typeface="Times New Roman"/>
              </a:rPr>
              <a:t> de forma </a:t>
            </a:r>
            <a:r>
              <a:rPr lang="en-US" sz="1200" dirty="0" err="1">
                <a:latin typeface="Arial" panose="020B0604020202020204" pitchFamily="34" charset="0"/>
                <a:ea typeface="Times New Roman"/>
                <a:cs typeface="Arial" panose="020B0604020202020204" pitchFamily="34" charset="0"/>
                <a:sym typeface="Times New Roman"/>
              </a:rPr>
              <a:t>eficaz</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é</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necessário</a:t>
            </a:r>
            <a:r>
              <a:rPr lang="en-US" sz="1200" dirty="0">
                <a:latin typeface="Arial" panose="020B0604020202020204" pitchFamily="34" charset="0"/>
                <a:ea typeface="Times New Roman"/>
                <a:cs typeface="Arial" panose="020B0604020202020204" pitchFamily="34" charset="0"/>
                <a:sym typeface="Times New Roman"/>
              </a:rPr>
              <a:t> um plano de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a:t>
            </a:r>
          </a:p>
          <a:p>
            <a:pPr marL="0" lvl="0" indent="0" algn="l" rtl="0">
              <a:spcBef>
                <a:spcPts val="360"/>
              </a:spcBef>
              <a:spcAft>
                <a:spcPts val="0"/>
              </a:spcAft>
              <a:buNone/>
            </a:pPr>
            <a:endParaRPr dirty="0">
              <a:latin typeface="Arial  "/>
            </a:endParaRPr>
          </a:p>
        </p:txBody>
      </p:sp>
      <p:sp>
        <p:nvSpPr>
          <p:cNvPr id="149" name="Google Shape;149;p5:notes">
            <a:extLst>
              <a:ext uri="{FF2B5EF4-FFF2-40B4-BE49-F238E27FC236}">
                <a16:creationId xmlns:a16="http://schemas.microsoft.com/office/drawing/2014/main" id="{6C695295-9E1D-F838-2678-5240200F0866}"/>
              </a:ext>
            </a:extLst>
          </p:cNvPr>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76</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extLst>
      <p:ext uri="{BB962C8B-B14F-4D97-AF65-F5344CB8AC3E}">
        <p14:creationId xmlns:p14="http://schemas.microsoft.com/office/powerpoint/2010/main" val="1182974468"/>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8"/>
        <p:cNvGrpSpPr/>
        <p:nvPr/>
      </p:nvGrpSpPr>
      <p:grpSpPr>
        <a:xfrm>
          <a:off x="0" y="0"/>
          <a:ext cx="0" cy="0"/>
          <a:chOff x="0" y="0"/>
          <a:chExt cx="0" cy="0"/>
        </a:xfrm>
      </p:grpSpPr>
      <p:sp>
        <p:nvSpPr>
          <p:cNvPr id="1249" name="Google Shape;1249;p8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50" name="Google Shape;1250;p8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Embora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seja</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último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passo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investigadores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devem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esperar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até</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ao</a:t>
            </a:r>
            <a:r>
              <a:rPr lang="en-US" sz="1200" dirty="0">
                <a:latin typeface="Arial" panose="020B0604020202020204" pitchFamily="34" charset="0"/>
                <a:ea typeface="Times New Roman"/>
                <a:cs typeface="Arial" panose="020B0604020202020204" pitchFamily="34" charset="0"/>
                <a:sym typeface="Times New Roman"/>
              </a:rPr>
              <a:t> final da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do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comunicar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resultados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tem</a:t>
            </a:r>
            <a:r>
              <a:rPr lang="en-US" sz="1200" dirty="0">
                <a:latin typeface="Arial" panose="020B0604020202020204" pitchFamily="34" charset="0"/>
                <a:ea typeface="Times New Roman"/>
                <a:cs typeface="Arial" panose="020B0604020202020204" pitchFamily="34" charset="0"/>
                <a:sym typeface="Times New Roman"/>
              </a:rPr>
              <a:t> de ser </a:t>
            </a:r>
            <a:r>
              <a:rPr lang="en-US" sz="1200" dirty="0" err="1">
                <a:latin typeface="Arial" panose="020B0604020202020204" pitchFamily="34" charset="0"/>
                <a:ea typeface="Times New Roman"/>
                <a:cs typeface="Arial" panose="020B0604020202020204" pitchFamily="34" charset="0"/>
                <a:sym typeface="Times New Roman"/>
              </a:rPr>
              <a:t>contínua</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pode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ocorrer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quando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houver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importante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disponível</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divulgar</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regular entre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membros</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equipa</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essencial</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durante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condução</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equipa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deve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seguir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desenvolver</a:t>
            </a:r>
            <a:r>
              <a:rPr lang="en-US" sz="1200" dirty="0">
                <a:latin typeface="Arial" panose="020B0604020202020204" pitchFamily="34" charset="0"/>
                <a:ea typeface="Times New Roman"/>
                <a:cs typeface="Arial" panose="020B0604020202020204" pitchFamily="34" charset="0"/>
                <a:sym typeface="Times New Roman"/>
              </a:rPr>
              <a:t> um plano de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pré-determinado</a:t>
            </a:r>
            <a:r>
              <a:rPr lang="en-US" sz="1200" dirty="0">
                <a:latin typeface="Arial" panose="020B0604020202020204" pitchFamily="34" charset="0"/>
                <a:ea typeface="Times New Roman"/>
                <a:cs typeface="Arial" panose="020B0604020202020204" pitchFamily="34" charset="0"/>
                <a:sym typeface="Times New Roman"/>
              </a:rPr>
              <a:t> para se </a:t>
            </a:r>
            <a:r>
              <a:rPr lang="en-US" sz="1200" dirty="0" err="1">
                <a:latin typeface="Arial" panose="020B0604020202020204" pitchFamily="34" charset="0"/>
                <a:ea typeface="Times New Roman"/>
                <a:cs typeface="Arial" panose="020B0604020202020204" pitchFamily="34" charset="0"/>
                <a:sym typeface="Times New Roman"/>
              </a:rPr>
              <a:t>comunicar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diariamente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horários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pré-estabelecidos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fornecer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actualizações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às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respectivas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autoridades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locais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regionais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também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precisa</a:t>
            </a:r>
            <a:r>
              <a:rPr lang="en-US" sz="1200" dirty="0">
                <a:latin typeface="Arial" panose="020B0604020202020204" pitchFamily="34" charset="0"/>
                <a:ea typeface="Times New Roman"/>
                <a:cs typeface="Arial" panose="020B0604020202020204" pitchFamily="34" charset="0"/>
                <a:sym typeface="Times New Roman"/>
              </a:rPr>
              <a:t> de ser </a:t>
            </a:r>
            <a:r>
              <a:rPr lang="en-US" sz="1200" dirty="0" err="1">
                <a:latin typeface="Arial" panose="020B0604020202020204" pitchFamily="34" charset="0"/>
                <a:ea typeface="Times New Roman"/>
                <a:cs typeface="Arial" panose="020B0604020202020204" pitchFamily="34" charset="0"/>
                <a:sym typeface="Times New Roman"/>
              </a:rPr>
              <a:t>adaptada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público-alvo</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mensagens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serão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diferentes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quando</a:t>
            </a:r>
            <a:r>
              <a:rPr lang="en-US" sz="1200" dirty="0">
                <a:latin typeface="Arial" panose="020B0604020202020204" pitchFamily="34" charset="0"/>
                <a:ea typeface="Times New Roman"/>
                <a:cs typeface="Arial" panose="020B0604020202020204" pitchFamily="34" charset="0"/>
                <a:sym typeface="Times New Roman"/>
              </a:rPr>
              <a:t> se </a:t>
            </a:r>
            <a:r>
              <a:rPr lang="en-US" sz="1200" dirty="0" err="1">
                <a:latin typeface="Arial" panose="020B0604020202020204" pitchFamily="34" charset="0"/>
                <a:ea typeface="Times New Roman"/>
                <a:cs typeface="Arial" panose="020B0604020202020204" pitchFamily="34" charset="0"/>
                <a:sym typeface="Times New Roman"/>
              </a:rPr>
              <a:t>comunica</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funcionários</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clínicos</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membros</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comunidade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meios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social.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investigadores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precisam</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manter</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público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informado</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É </a:t>
            </a:r>
            <a:r>
              <a:rPr lang="en-US" sz="1200" dirty="0" err="1">
                <a:latin typeface="Arial" panose="020B0604020202020204" pitchFamily="34" charset="0"/>
                <a:ea typeface="Times New Roman"/>
                <a:cs typeface="Arial" panose="020B0604020202020204" pitchFamily="34" charset="0"/>
                <a:sym typeface="Times New Roman"/>
              </a:rPr>
              <a:t>necessário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designar</a:t>
            </a:r>
            <a:r>
              <a:rPr lang="en-US" sz="1200" dirty="0">
                <a:latin typeface="Arial" panose="020B0604020202020204" pitchFamily="34" charset="0"/>
                <a:ea typeface="Times New Roman"/>
                <a:cs typeface="Arial" panose="020B0604020202020204" pitchFamily="34" charset="0"/>
                <a:sym typeface="Times New Roman"/>
              </a:rPr>
              <a:t> um porta-</a:t>
            </a:r>
            <a:r>
              <a:rPr lang="en-US" sz="1200" dirty="0" err="1">
                <a:latin typeface="Arial" panose="020B0604020202020204" pitchFamily="34" charset="0"/>
                <a:ea typeface="Times New Roman"/>
                <a:cs typeface="Arial" panose="020B0604020202020204" pitchFamily="34" charset="0"/>
                <a:sym typeface="Times New Roman"/>
              </a:rPr>
              <a:t>voz</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Considerar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possibilidade</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utilizar</a:t>
            </a:r>
            <a:r>
              <a:rPr lang="en-US" sz="1200" dirty="0">
                <a:latin typeface="Arial" panose="020B0604020202020204" pitchFamily="34" charset="0"/>
                <a:ea typeface="Times New Roman"/>
                <a:cs typeface="Arial" panose="020B0604020202020204" pitchFamily="34" charset="0"/>
                <a:sym typeface="Times New Roman"/>
              </a:rPr>
              <a:t> o porta-</a:t>
            </a:r>
            <a:r>
              <a:rPr lang="en-US" sz="1200" dirty="0" err="1">
                <a:latin typeface="Arial" panose="020B0604020202020204" pitchFamily="34" charset="0"/>
                <a:ea typeface="Times New Roman"/>
                <a:cs typeface="Arial" panose="020B0604020202020204" pitchFamily="34" charset="0"/>
                <a:sym typeface="Times New Roman"/>
              </a:rPr>
              <a:t>voz</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oficial</a:t>
            </a:r>
            <a:r>
              <a:rPr lang="en-US" sz="1200" dirty="0">
                <a:latin typeface="Arial" panose="020B0604020202020204" pitchFamily="34" charset="0"/>
                <a:ea typeface="Times New Roman"/>
                <a:cs typeface="Arial" panose="020B0604020202020204" pitchFamily="34" charset="0"/>
                <a:sym typeface="Times New Roman"/>
              </a:rPr>
              <a:t> do </a:t>
            </a:r>
            <a:r>
              <a:rPr lang="en-US" sz="1200" dirty="0" err="1">
                <a:latin typeface="Arial" panose="020B0604020202020204" pitchFamily="34" charset="0"/>
                <a:ea typeface="Times New Roman"/>
                <a:cs typeface="Arial" panose="020B0604020202020204" pitchFamily="34" charset="0"/>
                <a:sym typeface="Times New Roman"/>
              </a:rPr>
              <a:t>Ministério</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a:t>
            </a:r>
            <a:r>
              <a:rPr lang="en-US" sz="1200" dirty="0" err="1">
                <a:latin typeface="Arial" panose="020B0604020202020204" pitchFamily="34" charset="0"/>
                <a:ea typeface="Times New Roman"/>
                <a:cs typeface="Arial" panose="020B0604020202020204" pitchFamily="34" charset="0"/>
                <a:sym typeface="Times New Roman"/>
              </a:rPr>
              <a:t>MoAg</a:t>
            </a:r>
            <a:r>
              <a:rPr lang="en-US" sz="1200" dirty="0">
                <a:latin typeface="Arial" panose="020B0604020202020204" pitchFamily="34" charset="0"/>
                <a:ea typeface="Times New Roman"/>
                <a:cs typeface="Arial" panose="020B0604020202020204" pitchFamily="34" charset="0"/>
                <a:sym typeface="Times New Roman"/>
              </a:rPr>
              <a:t>/</a:t>
            </a:r>
            <a:r>
              <a:rPr lang="en-US" sz="1200" dirty="0" err="1">
                <a:latin typeface="Arial" panose="020B0604020202020204" pitchFamily="34" charset="0"/>
                <a:ea typeface="Times New Roman"/>
                <a:cs typeface="Arial" panose="020B0604020202020204" pitchFamily="34" charset="0"/>
                <a:sym typeface="Times New Roman"/>
              </a:rPr>
              <a:t>MoE</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É </a:t>
            </a:r>
            <a:r>
              <a:rPr lang="en-US" sz="1200" dirty="0" err="1">
                <a:latin typeface="Arial" panose="020B0604020202020204" pitchFamily="34" charset="0"/>
                <a:ea typeface="Times New Roman"/>
                <a:cs typeface="Arial" panose="020B0604020202020204" pitchFamily="34" charset="0"/>
                <a:sym typeface="Times New Roman"/>
              </a:rPr>
              <a:t>necessário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desenvolver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mensagens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claras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concisas</a:t>
            </a:r>
            <a:r>
              <a:rPr lang="en-US" sz="1200" dirty="0">
                <a:latin typeface="Arial" panose="020B0604020202020204" pitchFamily="34" charset="0"/>
                <a:ea typeface="Times New Roman"/>
                <a:cs typeface="Arial" panose="020B0604020202020204" pitchFamily="34" charset="0"/>
                <a:sym typeface="Times New Roman"/>
              </a:rPr>
              <a:t> com </a:t>
            </a: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exactas.</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meios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social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utilizados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transmitir</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mensagens</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incluir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destinadas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manter</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pessoas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informadas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evitar</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pânico</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fornecer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medidas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concretas</a:t>
            </a:r>
            <a:r>
              <a:rPr lang="en-US" sz="1200" dirty="0">
                <a:latin typeface="Arial" panose="020B0604020202020204" pitchFamily="34" charset="0"/>
                <a:ea typeface="Times New Roman"/>
                <a:cs typeface="Arial" panose="020B0604020202020204" pitchFamily="34" charset="0"/>
                <a:sym typeface="Times New Roman"/>
              </a:rPr>
              <a:t> que as </a:t>
            </a:r>
            <a:r>
              <a:rPr lang="en-US" sz="1200" dirty="0" err="1">
                <a:latin typeface="Arial" panose="020B0604020202020204" pitchFamily="34" charset="0"/>
                <a:ea typeface="Times New Roman"/>
                <a:cs typeface="Arial" panose="020B0604020202020204" pitchFamily="34" charset="0"/>
                <a:sym typeface="Times New Roman"/>
              </a:rPr>
              <a:t>pessoas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tomar</a:t>
            </a:r>
            <a:r>
              <a:rPr lang="en-US" sz="1200" dirty="0">
                <a:latin typeface="Arial" panose="020B0604020202020204" pitchFamily="34" charset="0"/>
                <a:ea typeface="Times New Roman"/>
                <a:cs typeface="Arial" panose="020B0604020202020204" pitchFamily="34" charset="0"/>
                <a:sym typeface="Times New Roman"/>
              </a:rPr>
              <a:t> para se </a:t>
            </a:r>
            <a:r>
              <a:rPr lang="en-US" sz="1200" dirty="0" err="1">
                <a:latin typeface="Arial" panose="020B0604020202020204" pitchFamily="34" charset="0"/>
                <a:ea typeface="Times New Roman"/>
                <a:cs typeface="Arial" panose="020B0604020202020204" pitchFamily="34" charset="0"/>
                <a:sym typeface="Times New Roman"/>
              </a:rPr>
              <a:t>protegerem</a:t>
            </a:r>
            <a:r>
              <a:rPr lang="en-US" sz="1200" dirty="0">
                <a:latin typeface="Arial" panose="020B0604020202020204" pitchFamily="34" charset="0"/>
                <a:ea typeface="Times New Roman"/>
                <a:cs typeface="Arial" panose="020B0604020202020204" pitchFamily="34" charset="0"/>
                <a:sym typeface="Times New Roman"/>
              </a:rPr>
              <a:t> e a </a:t>
            </a:r>
            <a:r>
              <a:rPr lang="en-US" sz="1200" dirty="0" err="1">
                <a:latin typeface="Arial" panose="020B0604020202020204" pitchFamily="34" charset="0"/>
                <a:ea typeface="Times New Roman"/>
                <a:cs typeface="Arial" panose="020B0604020202020204" pitchFamily="34" charset="0"/>
                <a:sym typeface="Times New Roman"/>
              </a:rPr>
              <a:t>impedir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propagação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doenças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No </a:t>
            </a:r>
            <a:r>
              <a:rPr lang="en-US" sz="1200" dirty="0" err="1">
                <a:latin typeface="Arial" panose="020B0604020202020204" pitchFamily="34" charset="0"/>
                <a:ea typeface="Times New Roman"/>
                <a:cs typeface="Arial" panose="020B0604020202020204" pitchFamily="34" charset="0"/>
                <a:sym typeface="Times New Roman"/>
              </a:rPr>
              <a:t>entanto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investigadores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devem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depender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apenas</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meios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comunicação</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comunicar</a:t>
            </a:r>
            <a:r>
              <a:rPr lang="en-US" sz="1200" dirty="0">
                <a:latin typeface="Arial" panose="020B0604020202020204" pitchFamily="34" charset="0"/>
                <a:ea typeface="Times New Roman"/>
                <a:cs typeface="Arial" panose="020B0604020202020204" pitchFamily="34" charset="0"/>
                <a:sym typeface="Times New Roman"/>
              </a:rPr>
              <a:t>. Por </a:t>
            </a:r>
            <a:r>
              <a:rPr lang="en-US" sz="1200" dirty="0" err="1">
                <a:latin typeface="Arial" panose="020B0604020202020204" pitchFamily="34" charset="0"/>
                <a:ea typeface="Times New Roman"/>
                <a:cs typeface="Arial" panose="020B0604020202020204" pitchFamily="34" charset="0"/>
                <a:sym typeface="Times New Roman"/>
              </a:rPr>
              <a:t>vezes</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pessoal</a:t>
            </a:r>
            <a:r>
              <a:rPr lang="en-US" sz="1200" dirty="0">
                <a:latin typeface="Arial" panose="020B0604020202020204" pitchFamily="34" charset="0"/>
                <a:ea typeface="Times New Roman"/>
                <a:cs typeface="Arial" panose="020B0604020202020204" pitchFamily="34" charset="0"/>
                <a:sym typeface="Times New Roman"/>
              </a:rPr>
              <a:t> do </a:t>
            </a:r>
            <a:r>
              <a:rPr lang="en-US" sz="1200" dirty="0" err="1">
                <a:latin typeface="Arial" panose="020B0604020202020204" pitchFamily="34" charset="0"/>
                <a:ea typeface="Times New Roman"/>
                <a:cs typeface="Arial" panose="020B0604020202020204" pitchFamily="34" charset="0"/>
                <a:sym typeface="Times New Roman"/>
              </a:rPr>
              <a:t>ministério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precisa</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ir</a:t>
            </a:r>
            <a:r>
              <a:rPr lang="en-US" sz="1200" dirty="0">
                <a:latin typeface="Arial" panose="020B0604020202020204" pitchFamily="34" charset="0"/>
                <a:ea typeface="Times New Roman"/>
                <a:cs typeface="Arial" panose="020B0604020202020204" pitchFamily="34" charset="0"/>
                <a:sym typeface="Times New Roman"/>
              </a:rPr>
              <a:t> à </a:t>
            </a:r>
            <a:r>
              <a:rPr lang="en-US" sz="1200" dirty="0" err="1">
                <a:latin typeface="Arial" panose="020B0604020202020204" pitchFamily="34" charset="0"/>
                <a:ea typeface="Times New Roman"/>
                <a:cs typeface="Arial" panose="020B0604020202020204" pitchFamily="34" charset="0"/>
                <a:sym typeface="Times New Roman"/>
              </a:rPr>
              <a:t>comunidade</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dirigir</a:t>
            </a:r>
            <a:r>
              <a:rPr lang="en-US" sz="1200" dirty="0">
                <a:latin typeface="Arial" panose="020B0604020202020204" pitchFamily="34" charset="0"/>
                <a:ea typeface="Times New Roman"/>
                <a:cs typeface="Arial" panose="020B0604020202020204" pitchFamily="34" charset="0"/>
                <a:sym typeface="Times New Roman"/>
              </a:rPr>
              <a:t>-se </a:t>
            </a:r>
            <a:r>
              <a:rPr lang="en-US" sz="1200" dirty="0" err="1">
                <a:latin typeface="Arial" panose="020B0604020202020204" pitchFamily="34" charset="0"/>
                <a:ea typeface="Times New Roman"/>
                <a:cs typeface="Arial" panose="020B0604020202020204" pitchFamily="34" charset="0"/>
                <a:sym typeface="Times New Roman"/>
              </a:rPr>
              <a:t>diretamente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residentes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comunicar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através</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líderes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comunitários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religiosos</a:t>
            </a: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a:t>
            </a: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devem</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comunicadas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profissionais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incluindo</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err="1">
                <a:latin typeface="Arial" panose="020B0604020202020204" pitchFamily="34" charset="0"/>
                <a:ea typeface="Times New Roman"/>
                <a:cs typeface="Arial" panose="020B0604020202020204" pitchFamily="34" charset="0"/>
                <a:sym typeface="Times New Roman"/>
              </a:rPr>
              <a:t>Definições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casos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err="1">
                <a:latin typeface="Arial" panose="020B0604020202020204" pitchFamily="34" charset="0"/>
                <a:ea typeface="Times New Roman"/>
                <a:cs typeface="Arial" panose="020B0604020202020204" pitchFamily="34" charset="0"/>
                <a:sym typeface="Times New Roman"/>
              </a:rPr>
              <a:t>Solicita</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prestadores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cuidados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comuniquem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dá</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instruções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 forma de o </a:t>
            </a:r>
            <a:r>
              <a:rPr lang="en-US" sz="1200" dirty="0" err="1">
                <a:latin typeface="Arial" panose="020B0604020202020204" pitchFamily="34" charset="0"/>
                <a:ea typeface="Times New Roman"/>
                <a:cs typeface="Arial" panose="020B0604020202020204" pitchFamily="34" charset="0"/>
                <a:sym typeface="Times New Roman"/>
              </a:rPr>
              <a:t>fazer</a:t>
            </a:r>
            <a:endParaRPr lang="en-US" sz="120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protocolos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vacinação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tratamento</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responsáveis</a:t>
            </a:r>
            <a:r>
              <a:rPr lang="en-US" sz="1200" dirty="0">
                <a:latin typeface="Arial" panose="020B0604020202020204" pitchFamily="34" charset="0"/>
                <a:ea typeface="Times New Roman"/>
                <a:cs typeface="Arial" panose="020B0604020202020204" pitchFamily="34" charset="0"/>
                <a:sym typeface="Times New Roman"/>
              </a:rPr>
              <a:t> pela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decisores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políticos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têm</a:t>
            </a:r>
            <a:r>
              <a:rPr lang="en-US" sz="1200" dirty="0">
                <a:latin typeface="Arial" panose="020B0604020202020204" pitchFamily="34" charset="0"/>
                <a:ea typeface="Times New Roman"/>
                <a:cs typeface="Arial" panose="020B0604020202020204" pitchFamily="34" charset="0"/>
                <a:sym typeface="Times New Roman"/>
              </a:rPr>
              <a:t> de ser </a:t>
            </a:r>
            <a:r>
              <a:rPr lang="en-US" sz="1200" dirty="0" err="1">
                <a:latin typeface="Arial" panose="020B0604020202020204" pitchFamily="34" charset="0"/>
                <a:ea typeface="Times New Roman"/>
                <a:cs typeface="Arial" panose="020B0604020202020204" pitchFamily="34" charset="0"/>
                <a:sym typeface="Times New Roman"/>
              </a:rPr>
              <a:t>informados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situação</a:t>
            </a:r>
            <a:r>
              <a:rPr lang="en-US" sz="1200" dirty="0">
                <a:latin typeface="Arial" panose="020B0604020202020204" pitchFamily="34" charset="0"/>
                <a:ea typeface="Times New Roman"/>
                <a:cs typeface="Arial" panose="020B0604020202020204" pitchFamily="34" charset="0"/>
                <a:sym typeface="Times New Roman"/>
              </a:rPr>
              <a:t> para que </a:t>
            </a:r>
            <a:r>
              <a:rPr lang="en-US" sz="1200" dirty="0" err="1">
                <a:latin typeface="Arial" panose="020B0604020202020204" pitchFamily="34" charset="0"/>
                <a:ea typeface="Times New Roman"/>
                <a:cs typeface="Arial" panose="020B0604020202020204" pitchFamily="34" charset="0"/>
                <a:sym typeface="Times New Roman"/>
              </a:rPr>
              <a:t>possam</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tomadas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decisões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recursos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planeamento</a:t>
            </a:r>
            <a:r>
              <a:rPr lang="en-US" sz="1200" dirty="0">
                <a:latin typeface="Arial" panose="020B0604020202020204" pitchFamily="34" charset="0"/>
                <a:ea typeface="Times New Roman"/>
                <a:cs typeface="Arial" panose="020B0604020202020204" pitchFamily="34" charset="0"/>
                <a:sym typeface="Times New Roman"/>
              </a:rPr>
              <a:t>.  No final da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as </a:t>
            </a:r>
            <a:r>
              <a:rPr lang="en-US" sz="1200" dirty="0" err="1">
                <a:latin typeface="Arial" panose="020B0604020202020204" pitchFamily="34" charset="0"/>
                <a:ea typeface="Times New Roman"/>
                <a:cs typeface="Arial" panose="020B0604020202020204" pitchFamily="34" charset="0"/>
                <a:sym typeface="Times New Roman"/>
              </a:rPr>
              <a:t>conclusões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comunicadas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através</a:t>
            </a:r>
            <a:r>
              <a:rPr lang="en-US" sz="1200" dirty="0">
                <a:latin typeface="Arial" panose="020B0604020202020204" pitchFamily="34" charset="0"/>
                <a:ea typeface="Times New Roman"/>
                <a:cs typeface="Arial" panose="020B0604020202020204" pitchFamily="34" charset="0"/>
                <a:sym typeface="Times New Roman"/>
              </a:rPr>
              <a:t> de um briefing oral e de um </a:t>
            </a:r>
            <a:r>
              <a:rPr lang="en-US" sz="1200" dirty="0" err="1">
                <a:latin typeface="Arial" panose="020B0604020202020204" pitchFamily="34" charset="0"/>
                <a:ea typeface="Times New Roman"/>
                <a:cs typeface="Arial" panose="020B0604020202020204" pitchFamily="34" charset="0"/>
                <a:sym typeface="Times New Roman"/>
              </a:rPr>
              <a:t>relatório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escrito</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O briefing oral </a:t>
            </a:r>
            <a:r>
              <a:rPr lang="en-US" sz="1200" dirty="0" err="1">
                <a:latin typeface="Arial" panose="020B0604020202020204" pitchFamily="34" charset="0"/>
                <a:ea typeface="Times New Roman"/>
                <a:cs typeface="Arial" panose="020B0604020202020204" pitchFamily="34" charset="0"/>
                <a:sym typeface="Times New Roman"/>
              </a:rPr>
              <a:t>fornece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geralmente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às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autoridades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sanitárias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locais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às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pessoas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responsáveis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pelas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medidas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prevenção</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controlo</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O </a:t>
            </a:r>
            <a:r>
              <a:rPr lang="en-US" sz="1200" dirty="0" err="1">
                <a:latin typeface="Arial" panose="020B0604020202020204" pitchFamily="34" charset="0"/>
                <a:ea typeface="Times New Roman"/>
                <a:cs typeface="Arial" panose="020B0604020202020204" pitchFamily="34" charset="0"/>
                <a:sym typeface="Times New Roman"/>
              </a:rPr>
              <a:t>relatório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escrito</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normalmente</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documento</a:t>
            </a:r>
            <a:r>
              <a:rPr lang="en-US" sz="1200" dirty="0">
                <a:latin typeface="Arial" panose="020B0604020202020204" pitchFamily="34" charset="0"/>
                <a:ea typeface="Times New Roman"/>
                <a:cs typeface="Arial" panose="020B0604020202020204" pitchFamily="34" charset="0"/>
                <a:sym typeface="Times New Roman"/>
              </a:rPr>
              <a:t> formal </a:t>
            </a:r>
            <a:r>
              <a:rPr lang="en-US" sz="1200" dirty="0" err="1">
                <a:latin typeface="Arial" panose="020B0604020202020204" pitchFamily="34" charset="0"/>
                <a:ea typeface="Times New Roman"/>
                <a:cs typeface="Arial" panose="020B0604020202020204" pitchFamily="34" charset="0"/>
                <a:sym typeface="Times New Roman"/>
              </a:rPr>
              <a:t>concluído</a:t>
            </a:r>
            <a:r>
              <a:rPr lang="en-US" sz="1200" dirty="0">
                <a:latin typeface="Arial" panose="020B0604020202020204" pitchFamily="34" charset="0"/>
                <a:ea typeface="Times New Roman"/>
                <a:cs typeface="Arial" panose="020B0604020202020204" pitchFamily="34" charset="0"/>
                <a:sym typeface="Times New Roman"/>
              </a:rPr>
              <a:t> no final de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normalmente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divulgado</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entidades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governamentais</a:t>
            </a:r>
            <a:r>
              <a:rPr lang="en-US" sz="1200" dirty="0">
                <a:latin typeface="Arial" panose="020B0604020202020204" pitchFamily="34" charset="0"/>
                <a:ea typeface="Times New Roman"/>
                <a:cs typeface="Arial" panose="020B0604020202020204" pitchFamily="34" charset="0"/>
                <a:sym typeface="Times New Roman"/>
              </a:rPr>
              <a:t>, ONG e </a:t>
            </a:r>
            <a:r>
              <a:rPr lang="en-US" sz="1200" dirty="0" err="1">
                <a:latin typeface="Arial" panose="020B0604020202020204" pitchFamily="34" charset="0"/>
                <a:ea typeface="Times New Roman"/>
                <a:cs typeface="Arial" panose="020B0604020202020204" pitchFamily="34" charset="0"/>
                <a:sym typeface="Times New Roman"/>
              </a:rPr>
              <a:t>organizações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internacionais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envolvidas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na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Se o </a:t>
            </a:r>
            <a:r>
              <a:rPr lang="en-US" sz="1200" dirty="0" err="1">
                <a:latin typeface="Arial" panose="020B0604020202020204" pitchFamily="34" charset="0"/>
                <a:ea typeface="Times New Roman"/>
                <a:cs typeface="Arial" panose="020B0604020202020204" pitchFamily="34" charset="0"/>
                <a:sym typeface="Times New Roman"/>
              </a:rPr>
              <a:t>surto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foi</a:t>
            </a:r>
            <a:r>
              <a:rPr lang="en-US" sz="1200" dirty="0">
                <a:latin typeface="Arial" panose="020B0604020202020204" pitchFamily="34" charset="0"/>
                <a:ea typeface="Times New Roman"/>
                <a:cs typeface="Arial" panose="020B0604020202020204" pitchFamily="34" charset="0"/>
                <a:sym typeface="Times New Roman"/>
              </a:rPr>
              <a:t> extenso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invulgar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equipa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considerar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elaboração</a:t>
            </a:r>
            <a:r>
              <a:rPr lang="en-US" sz="1200" dirty="0">
                <a:latin typeface="Arial" panose="020B0604020202020204" pitchFamily="34" charset="0"/>
                <a:ea typeface="Times New Roman"/>
                <a:cs typeface="Arial" panose="020B0604020202020204" pitchFamily="34" charset="0"/>
                <a:sym typeface="Times New Roman"/>
              </a:rPr>
              <a:t> de um </a:t>
            </a:r>
            <a:r>
              <a:rPr lang="en-US" sz="1200" dirty="0" err="1">
                <a:latin typeface="Arial" panose="020B0604020202020204" pitchFamily="34" charset="0"/>
                <a:ea typeface="Times New Roman"/>
                <a:cs typeface="Arial" panose="020B0604020202020204" pitchFamily="34" charset="0"/>
                <a:sym typeface="Times New Roman"/>
              </a:rPr>
              <a:t>manuscrito</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publicação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Isto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asseguraria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maior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divulgação</a:t>
            </a:r>
            <a:r>
              <a:rPr lang="en-US" sz="1200" dirty="0">
                <a:latin typeface="Arial" panose="020B0604020202020204" pitchFamily="34" charset="0"/>
                <a:ea typeface="Times New Roman"/>
                <a:cs typeface="Arial" panose="020B0604020202020204" pitchFamily="34" charset="0"/>
                <a:sym typeface="Times New Roman"/>
              </a:rPr>
              <a:t> da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e das </a:t>
            </a:r>
            <a:r>
              <a:rPr lang="en-US" sz="1200" dirty="0" err="1">
                <a:latin typeface="Arial" panose="020B0604020202020204" pitchFamily="34" charset="0"/>
                <a:ea typeface="Times New Roman"/>
                <a:cs typeface="Arial" panose="020B0604020202020204" pitchFamily="34" charset="0"/>
                <a:sym typeface="Times New Roman"/>
              </a:rPr>
              <a:t>conclusões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fornecendo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recomendações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uma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audiência</a:t>
            </a:r>
            <a:r>
              <a:rPr lang="en-US" sz="1200" dirty="0">
                <a:latin typeface="Arial" panose="020B0604020202020204" pitchFamily="34" charset="0"/>
                <a:ea typeface="Times New Roman"/>
                <a:cs typeface="Arial" panose="020B0604020202020204" pitchFamily="34" charset="0"/>
                <a:sym typeface="Times New Roman"/>
              </a:rPr>
              <a:t> global.</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251" name="Google Shape;1251;p8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77</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5"/>
        <p:cNvGrpSpPr/>
        <p:nvPr/>
      </p:nvGrpSpPr>
      <p:grpSpPr>
        <a:xfrm>
          <a:off x="0" y="0"/>
          <a:ext cx="0" cy="0"/>
          <a:chOff x="0" y="0"/>
          <a:chExt cx="0" cy="0"/>
        </a:xfrm>
      </p:grpSpPr>
      <p:sp>
        <p:nvSpPr>
          <p:cNvPr id="1256" name="Google Shape;1256;p8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57" name="Google Shape;1257;p8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a:t>
            </a:r>
            <a:r>
              <a:rPr lang="en-US" sz="1200" dirty="0" err="1">
                <a:latin typeface="Arial" panose="020B0604020202020204" pitchFamily="34" charset="0"/>
                <a:ea typeface="Times New Roman"/>
                <a:cs typeface="Arial" panose="020B0604020202020204" pitchFamily="34" charset="0"/>
                <a:sym typeface="Times New Roman"/>
              </a:rPr>
              <a:t>importância</a:t>
            </a:r>
            <a:r>
              <a:rPr lang="en-US" sz="1200" dirty="0">
                <a:latin typeface="Arial" panose="020B0604020202020204" pitchFamily="34" charset="0"/>
                <a:ea typeface="Times New Roman"/>
                <a:cs typeface="Arial" panose="020B0604020202020204" pitchFamily="34" charset="0"/>
                <a:sym typeface="Times New Roman"/>
              </a:rPr>
              <a:t> do </a:t>
            </a:r>
            <a:r>
              <a:rPr lang="en-US" sz="1200" dirty="0" err="1">
                <a:latin typeface="Arial" panose="020B0604020202020204" pitchFamily="34" charset="0"/>
                <a:ea typeface="Times New Roman"/>
                <a:cs typeface="Arial" panose="020B0604020202020204" pitchFamily="34" charset="0"/>
                <a:sym typeface="Times New Roman"/>
              </a:rPr>
              <a:t>relatório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escrito</a:t>
            </a:r>
            <a:r>
              <a:rPr lang="en-US" sz="1200" dirty="0">
                <a:latin typeface="Arial" panose="020B0604020202020204" pitchFamily="34" charset="0"/>
                <a:ea typeface="Times New Roman"/>
                <a:cs typeface="Arial" panose="020B0604020202020204" pitchFamily="34" charset="0"/>
                <a:sym typeface="Times New Roman"/>
              </a:rPr>
              <a:t> reside no facto de </a:t>
            </a:r>
            <a:r>
              <a:rPr lang="en-US" sz="1200" dirty="0" err="1">
                <a:latin typeface="Arial" panose="020B0604020202020204" pitchFamily="34" charset="0"/>
                <a:ea typeface="Times New Roman"/>
                <a:cs typeface="Arial" panose="020B0604020202020204" pitchFamily="34" charset="0"/>
                <a:sym typeface="Times New Roman"/>
              </a:rPr>
              <a:t>este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fornecer</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Dados </a:t>
            </a:r>
            <a:r>
              <a:rPr lang="en-US" sz="1200" dirty="0" err="1">
                <a:latin typeface="Arial" panose="020B0604020202020204" pitchFamily="34" charset="0"/>
                <a:ea typeface="Times New Roman"/>
                <a:cs typeface="Arial" panose="020B0604020202020204" pitchFamily="34" charset="0"/>
                <a:sym typeface="Times New Roman"/>
              </a:rPr>
              <a:t>valiosos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apoiar</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tomada</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decisões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baseadas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factos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Novas </a:t>
            </a:r>
            <a:r>
              <a:rPr lang="en-US" sz="1200" dirty="0" err="1">
                <a:latin typeface="Arial" panose="020B0604020202020204" pitchFamily="34" charset="0"/>
                <a:ea typeface="Times New Roman"/>
                <a:cs typeface="Arial" panose="020B0604020202020204" pitchFamily="34" charset="0"/>
                <a:sym typeface="Times New Roman"/>
              </a:rPr>
              <a:t>informações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ou</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conhecimentos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doença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como</a:t>
            </a:r>
            <a:r>
              <a:rPr lang="en-US" sz="1200" dirty="0">
                <a:latin typeface="Arial" panose="020B0604020202020204" pitchFamily="34" charset="0"/>
                <a:ea typeface="Times New Roman"/>
                <a:cs typeface="Arial" panose="020B0604020202020204" pitchFamily="34" charset="0"/>
                <a:sym typeface="Times New Roman"/>
              </a:rPr>
              <a:t> um modo de </a:t>
            </a:r>
            <a:r>
              <a:rPr lang="en-US" sz="1200" dirty="0" err="1">
                <a:latin typeface="Arial" panose="020B0604020202020204" pitchFamily="34" charset="0"/>
                <a:ea typeface="Times New Roman"/>
                <a:cs typeface="Arial" panose="020B0604020202020204" pitchFamily="34" charset="0"/>
                <a:sym typeface="Times New Roman"/>
              </a:rPr>
              <a:t>transmissão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recentemente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descoberto</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relatórios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também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fornecem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documentação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sobre</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err="1">
                <a:latin typeface="Arial" panose="020B0604020202020204" pitchFamily="34" charset="0"/>
                <a:ea typeface="Times New Roman"/>
                <a:cs typeface="Arial" panose="020B0604020202020204" pitchFamily="34" charset="0"/>
                <a:sym typeface="Times New Roman"/>
              </a:rPr>
              <a:t>Acções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recomendadas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eficazes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prevenir</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controlar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actuais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futuros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err="1">
                <a:latin typeface="Arial" panose="020B0604020202020204" pitchFamily="34" charset="0"/>
                <a:ea typeface="Times New Roman"/>
                <a:cs typeface="Arial" panose="020B0604020202020204" pitchFamily="34" charset="0"/>
                <a:sym typeface="Times New Roman"/>
              </a:rPr>
              <a:t>Desempenho</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investigadores</a:t>
            </a:r>
            <a:r>
              <a:rPr lang="en-US" sz="1200" dirty="0">
                <a:latin typeface="Arial" panose="020B0604020202020204" pitchFamily="34" charset="0"/>
                <a:ea typeface="Times New Roman"/>
                <a:cs typeface="Arial" panose="020B0604020202020204" pitchFamily="34" charset="0"/>
                <a:sym typeface="Times New Roman"/>
              </a:rPr>
              <a:t>.</a:t>
            </a:r>
          </a:p>
          <a:p>
            <a:pPr marL="628650" marR="0" lvl="1" indent="-171450" algn="l" rtl="0">
              <a:lnSpc>
                <a:spcPct val="115000"/>
              </a:lnSpc>
              <a:spcBef>
                <a:spcPts val="12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 </a:t>
            </a:r>
            <a:r>
              <a:rPr lang="en-US" sz="1200" dirty="0" err="1">
                <a:latin typeface="Arial" panose="020B0604020202020204" pitchFamily="34" charset="0"/>
                <a:ea typeface="Times New Roman"/>
                <a:cs typeface="Arial" panose="020B0604020202020204" pitchFamily="34" charset="0"/>
                <a:sym typeface="Times New Roman"/>
              </a:rPr>
              <a:t>dimensão</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problemas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funcionários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fazer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referência</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relatórios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anteriores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rever</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tipo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descobertas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relevantes</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lições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importantes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aprendidas</a:t>
            </a:r>
            <a:r>
              <a:rPr lang="en-US" sz="1200" dirty="0">
                <a:latin typeface="Arial" panose="020B0604020202020204" pitchFamily="34" charset="0"/>
                <a:ea typeface="Times New Roman"/>
                <a:cs typeface="Arial" panose="020B0604020202020204" pitchFamily="34" charset="0"/>
                <a:sym typeface="Times New Roman"/>
              </a:rPr>
              <a:t>. É </a:t>
            </a:r>
            <a:r>
              <a:rPr lang="en-US" sz="1200" dirty="0" err="1">
                <a:latin typeface="Arial" panose="020B0604020202020204" pitchFamily="34" charset="0"/>
                <a:ea typeface="Times New Roman"/>
                <a:cs typeface="Arial" panose="020B0604020202020204" pitchFamily="34" charset="0"/>
                <a:sym typeface="Times New Roman"/>
              </a:rPr>
              <a:t>importante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analisar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dados de </a:t>
            </a:r>
            <a:r>
              <a:rPr lang="en-US" sz="1200" dirty="0" err="1">
                <a:latin typeface="Arial" panose="020B0604020202020204" pitchFamily="34" charset="0"/>
                <a:ea typeface="Times New Roman"/>
                <a:cs typeface="Arial" panose="020B0604020202020204" pitchFamily="34" charset="0"/>
                <a:sym typeface="Times New Roman"/>
              </a:rPr>
              <a:t>vários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apresentar</a:t>
            </a:r>
            <a:r>
              <a:rPr lang="en-US" sz="1200" dirty="0">
                <a:latin typeface="Arial" panose="020B0604020202020204" pitchFamily="34" charset="0"/>
                <a:ea typeface="Times New Roman"/>
                <a:cs typeface="Arial" panose="020B0604020202020204" pitchFamily="34" charset="0"/>
                <a:sym typeface="Times New Roman"/>
              </a:rPr>
              <a:t> um </a:t>
            </a:r>
            <a:r>
              <a:rPr lang="en-US" sz="1200" dirty="0" err="1">
                <a:latin typeface="Arial" panose="020B0604020202020204" pitchFamily="34" charset="0"/>
                <a:ea typeface="Times New Roman"/>
                <a:cs typeface="Arial" panose="020B0604020202020204" pitchFamily="34" charset="0"/>
                <a:sym typeface="Times New Roman"/>
              </a:rPr>
              <a:t>resumo</a:t>
            </a:r>
            <a:r>
              <a:rPr lang="en-US" sz="1200" dirty="0">
                <a:latin typeface="Arial" panose="020B0604020202020204" pitchFamily="34" charset="0"/>
                <a:ea typeface="Times New Roman"/>
                <a:cs typeface="Arial" panose="020B0604020202020204" pitchFamily="34" charset="0"/>
                <a:sym typeface="Times New Roman"/>
              </a:rPr>
              <a:t> dos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longo</a:t>
            </a:r>
            <a:r>
              <a:rPr lang="en-US" sz="1200" dirty="0">
                <a:latin typeface="Arial" panose="020B0604020202020204" pitchFamily="34" charset="0"/>
                <a:ea typeface="Times New Roman"/>
                <a:cs typeface="Arial" panose="020B0604020202020204" pitchFamily="34" charset="0"/>
                <a:sym typeface="Times New Roman"/>
              </a:rPr>
              <a:t> do tempo. </a:t>
            </a:r>
            <a:r>
              <a:rPr lang="en-US" sz="1200" dirty="0" err="1">
                <a:latin typeface="Arial" panose="020B0604020202020204" pitchFamily="34" charset="0"/>
                <a:ea typeface="Times New Roman"/>
                <a:cs typeface="Arial" panose="020B0604020202020204" pitchFamily="34" charset="0"/>
                <a:sym typeface="Times New Roman"/>
              </a:rPr>
              <a:t>Alguns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departamentos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utilizam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relatórios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acompanhar</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número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surtos</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investigam</a:t>
            </a:r>
            <a:r>
              <a:rPr lang="en-US" sz="1200" dirty="0">
                <a:latin typeface="Arial" panose="020B0604020202020204" pitchFamily="34" charset="0"/>
                <a:ea typeface="Times New Roman"/>
                <a:cs typeface="Arial" panose="020B0604020202020204" pitchFamily="34" charset="0"/>
                <a:sym typeface="Times New Roman"/>
              </a:rPr>
              <a:t> num </a:t>
            </a:r>
            <a:r>
              <a:rPr lang="en-US" sz="1200" dirty="0" err="1">
                <a:latin typeface="Arial" panose="020B0604020202020204" pitchFamily="34" charset="0"/>
                <a:ea typeface="Times New Roman"/>
                <a:cs typeface="Arial" panose="020B0604020202020204" pitchFamily="34" charset="0"/>
                <a:sym typeface="Times New Roman"/>
              </a:rPr>
              <a:t>determinado</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ano</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tipos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agentes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patogénicos</a:t>
            </a:r>
            <a:r>
              <a:rPr lang="en-US" sz="1200" dirty="0">
                <a:latin typeface="Arial" panose="020B0604020202020204" pitchFamily="34" charset="0"/>
                <a:ea typeface="Times New Roman"/>
                <a:cs typeface="Arial" panose="020B0604020202020204" pitchFamily="34" charset="0"/>
                <a:sym typeface="Times New Roman"/>
              </a:rPr>
              <a:t> a </a:t>
            </a:r>
            <a:r>
              <a:rPr lang="en-US" sz="1200" dirty="0" err="1">
                <a:latin typeface="Arial" panose="020B0604020202020204" pitchFamily="34" charset="0"/>
                <a:ea typeface="Times New Roman"/>
                <a:cs typeface="Arial" panose="020B0604020202020204" pitchFamily="34" charset="0"/>
                <a:sym typeface="Times New Roman"/>
              </a:rPr>
              <a:t>eles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associados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relatórios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também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ser </a:t>
            </a:r>
            <a:r>
              <a:rPr lang="en-US" sz="1200" dirty="0" err="1">
                <a:latin typeface="Arial" panose="020B0604020202020204" pitchFamily="34" charset="0"/>
                <a:ea typeface="Times New Roman"/>
                <a:cs typeface="Arial" panose="020B0604020202020204" pitchFamily="34" charset="0"/>
                <a:sym typeface="Times New Roman"/>
              </a:rPr>
              <a:t>utilizados</a:t>
            </a:r>
            <a:r>
              <a:rPr lang="en-US" sz="1200" dirty="0">
                <a:latin typeface="Arial" panose="020B0604020202020204" pitchFamily="34" charset="0"/>
                <a:ea typeface="Times New Roman"/>
                <a:cs typeface="Arial" panose="020B0604020202020204" pitchFamily="34" charset="0"/>
                <a:sym typeface="Times New Roman"/>
              </a:rPr>
              <a:t> para fins </a:t>
            </a:r>
            <a:r>
              <a:rPr lang="en-US" sz="1200" dirty="0" err="1">
                <a:latin typeface="Arial" panose="020B0604020202020204" pitchFamily="34" charset="0"/>
                <a:ea typeface="Times New Roman"/>
                <a:cs typeface="Arial" panose="020B0604020202020204" pitchFamily="34" charset="0"/>
                <a:sym typeface="Times New Roman"/>
              </a:rPr>
              <a:t>didácticos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bem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como</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apoiar</a:t>
            </a:r>
            <a:r>
              <a:rPr lang="en-US" sz="1200" dirty="0">
                <a:latin typeface="Arial" panose="020B0604020202020204" pitchFamily="34" charset="0"/>
                <a:ea typeface="Times New Roman"/>
                <a:cs typeface="Arial" panose="020B0604020202020204" pitchFamily="34" charset="0"/>
                <a:sym typeface="Times New Roman"/>
              </a:rPr>
              <a:t> o </a:t>
            </a:r>
            <a:r>
              <a:rPr lang="en-US" sz="1200" dirty="0" err="1">
                <a:latin typeface="Arial" panose="020B0604020202020204" pitchFamily="34" charset="0"/>
                <a:ea typeface="Times New Roman"/>
                <a:cs typeface="Arial" panose="020B0604020202020204" pitchFamily="34" charset="0"/>
                <a:sym typeface="Times New Roman"/>
              </a:rPr>
              <a:t>aumento</a:t>
            </a:r>
            <a:r>
              <a:rPr lang="en-US" sz="1200" dirty="0">
                <a:latin typeface="Arial" panose="020B0604020202020204" pitchFamily="34" charset="0"/>
                <a:ea typeface="Times New Roman"/>
                <a:cs typeface="Arial" panose="020B0604020202020204" pitchFamily="34" charset="0"/>
                <a:sym typeface="Times New Roman"/>
              </a:rPr>
              <a:t> do </a:t>
            </a:r>
            <a:r>
              <a:rPr lang="en-US" sz="1200" dirty="0" err="1">
                <a:latin typeface="Arial" panose="020B0604020202020204" pitchFamily="34" charset="0"/>
                <a:ea typeface="Times New Roman"/>
                <a:cs typeface="Arial" panose="020B0604020202020204" pitchFamily="34" charset="0"/>
                <a:sym typeface="Times New Roman"/>
              </a:rPr>
              <a:t>financiamento</a:t>
            </a:r>
            <a:r>
              <a:rPr lang="en-US" sz="1200" dirty="0">
                <a:latin typeface="Arial" panose="020B0604020202020204" pitchFamily="34" charset="0"/>
                <a:ea typeface="Times New Roman"/>
                <a:cs typeface="Arial" panose="020B0604020202020204" pitchFamily="34" charset="0"/>
                <a:sym typeface="Times New Roman"/>
              </a:rPr>
              <a:t> e o </a:t>
            </a:r>
            <a:r>
              <a:rPr lang="en-US" sz="1200" dirty="0" err="1">
                <a:latin typeface="Arial" panose="020B0604020202020204" pitchFamily="34" charset="0"/>
                <a:ea typeface="Times New Roman"/>
                <a:cs typeface="Arial" panose="020B0604020202020204" pitchFamily="34" charset="0"/>
                <a:sym typeface="Times New Roman"/>
              </a:rPr>
              <a:t>apoio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recursos</a:t>
            </a:r>
            <a:r>
              <a:rPr lang="en-US" sz="1200" dirty="0">
                <a:latin typeface="Arial" panose="020B0604020202020204" pitchFamily="34" charset="0"/>
                <a:ea typeface="Times New Roman"/>
                <a:cs typeface="Arial" panose="020B0604020202020204" pitchFamily="34" charset="0"/>
                <a:sym typeface="Times New Roman"/>
              </a:rPr>
              <a:t> para </a:t>
            </a:r>
            <a:r>
              <a:rPr lang="en-US" sz="1200" dirty="0" err="1">
                <a:latin typeface="Arial" panose="020B0604020202020204" pitchFamily="34" charset="0"/>
                <a:ea typeface="Times New Roman"/>
                <a:cs typeface="Arial" panose="020B0604020202020204" pitchFamily="34" charset="0"/>
                <a:sym typeface="Times New Roman"/>
              </a:rPr>
              <a:t>grupos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saúde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pública</a:t>
            </a:r>
            <a:r>
              <a:rPr lang="en-US" sz="120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1200"/>
              </a:spcBef>
              <a:spcAft>
                <a:spcPts val="0"/>
              </a:spcAft>
              <a:buFont typeface="Wingdings" panose="05000000000000000000" pitchFamily="2" charset="2"/>
              <a:buChar char="§"/>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relatórios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podem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apoiar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actividades</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investigação</a:t>
            </a:r>
            <a:r>
              <a:rPr lang="en-US" sz="1200" dirty="0">
                <a:latin typeface="Arial" panose="020B0604020202020204" pitchFamily="34" charset="0"/>
                <a:ea typeface="Times New Roman"/>
                <a:cs typeface="Arial" panose="020B0604020202020204" pitchFamily="34" charset="0"/>
                <a:sym typeface="Times New Roman"/>
              </a:rPr>
              <a:t> e </a:t>
            </a:r>
            <a:r>
              <a:rPr lang="en-US" sz="1200" dirty="0" err="1">
                <a:latin typeface="Arial" panose="020B0604020202020204" pitchFamily="34" charset="0"/>
                <a:ea typeface="Times New Roman"/>
                <a:cs typeface="Arial" panose="020B0604020202020204" pitchFamily="34" charset="0"/>
                <a:sym typeface="Times New Roman"/>
              </a:rPr>
              <a:t>avaliação</a:t>
            </a:r>
            <a:r>
              <a:rPr lang="en-US" sz="1200" dirty="0">
                <a:latin typeface="Arial" panose="020B0604020202020204" pitchFamily="34" charset="0"/>
                <a:ea typeface="Times New Roman"/>
                <a:cs typeface="Arial" panose="020B0604020202020204" pitchFamily="34" charset="0"/>
                <a:sym typeface="Times New Roman"/>
              </a:rPr>
              <a:t> e o </a:t>
            </a:r>
            <a:r>
              <a:rPr lang="en-US" sz="1200" dirty="0" err="1">
                <a:latin typeface="Arial" panose="020B0604020202020204" pitchFamily="34" charset="0"/>
                <a:ea typeface="Times New Roman"/>
                <a:cs typeface="Arial" panose="020B0604020202020204" pitchFamily="34" charset="0"/>
                <a:sym typeface="Times New Roman"/>
              </a:rPr>
              <a:t>desenvolvimento</a:t>
            </a:r>
            <a:r>
              <a:rPr lang="en-US" sz="1200" dirty="0">
                <a:latin typeface="Arial" panose="020B0604020202020204" pitchFamily="34" charset="0"/>
                <a:ea typeface="Times New Roman"/>
                <a:cs typeface="Arial" panose="020B0604020202020204" pitchFamily="34" charset="0"/>
                <a:sym typeface="Times New Roman"/>
              </a:rPr>
              <a:t> de </a:t>
            </a:r>
            <a:r>
              <a:rPr lang="en-US" sz="1200" dirty="0" err="1">
                <a:latin typeface="Arial" panose="020B0604020202020204" pitchFamily="34" charset="0"/>
                <a:ea typeface="Times New Roman"/>
                <a:cs typeface="Arial" panose="020B0604020202020204" pitchFamily="34" charset="0"/>
                <a:sym typeface="Times New Roman"/>
              </a:rPr>
              <a:t>recomendações</a:t>
            </a:r>
            <a:r>
              <a:rPr lang="en-US" sz="1200" dirty="0">
                <a:latin typeface="Arial" panose="020B0604020202020204" pitchFamily="34" charset="0"/>
                <a:ea typeface="Times New Roman"/>
                <a:cs typeface="Arial" panose="020B0604020202020204" pitchFamily="34" charset="0"/>
                <a:sym typeface="Times New Roman"/>
              </a:rPr>
              <a:t>. </a:t>
            </a:r>
            <a:r>
              <a:rPr lang="en-US" sz="1200" i="1" dirty="0">
                <a:latin typeface="Arial" panose="020B0604020202020204" pitchFamily="34" charset="0"/>
                <a:ea typeface="Times New Roman"/>
                <a:cs typeface="Arial" panose="020B0604020202020204" pitchFamily="34" charset="0"/>
                <a:sym typeface="Times New Roman"/>
              </a:rPr>
              <a:t>Por </a:t>
            </a:r>
            <a:r>
              <a:rPr lang="en-US" sz="1200" i="1" dirty="0" err="1">
                <a:latin typeface="Arial" panose="020B0604020202020204" pitchFamily="34" charset="0"/>
                <a:ea typeface="Times New Roman"/>
                <a:cs typeface="Arial" panose="020B0604020202020204" pitchFamily="34" charset="0"/>
                <a:sym typeface="Times New Roman"/>
              </a:rPr>
              <a:t>exemplo</a:t>
            </a:r>
            <a:r>
              <a:rPr lang="en-US" sz="1200" i="1" dirty="0">
                <a:latin typeface="Arial" panose="020B0604020202020204" pitchFamily="34" charset="0"/>
                <a:ea typeface="Times New Roman"/>
                <a:cs typeface="Arial" panose="020B0604020202020204" pitchFamily="34" charset="0"/>
                <a:sym typeface="Times New Roman"/>
              </a:rPr>
              <a:t>, se um </a:t>
            </a:r>
            <a:r>
              <a:rPr lang="en-US" sz="1200" i="1" dirty="0" err="1">
                <a:latin typeface="Arial" panose="020B0604020202020204" pitchFamily="34" charset="0"/>
                <a:ea typeface="Times New Roman"/>
                <a:cs typeface="Arial" panose="020B0604020202020204" pitchFamily="34" charset="0"/>
                <a:sym typeface="Times New Roman"/>
              </a:rPr>
              <a:t>departamento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tem</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estado</a:t>
            </a:r>
            <a:r>
              <a:rPr lang="en-US" sz="1200" i="1" dirty="0">
                <a:latin typeface="Arial" panose="020B0604020202020204" pitchFamily="34" charset="0"/>
                <a:ea typeface="Times New Roman"/>
                <a:cs typeface="Arial" panose="020B0604020202020204" pitchFamily="34" charset="0"/>
                <a:sym typeface="Times New Roman"/>
              </a:rPr>
              <a:t> a </a:t>
            </a:r>
            <a:r>
              <a:rPr lang="en-US" sz="1200" i="1" dirty="0" err="1">
                <a:latin typeface="Arial" panose="020B0604020202020204" pitchFamily="34" charset="0"/>
                <a:ea typeface="Times New Roman"/>
                <a:cs typeface="Arial" panose="020B0604020202020204" pitchFamily="34" charset="0"/>
                <a:sym typeface="Times New Roman"/>
              </a:rPr>
              <a:t>conduzir</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várias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investigações</a:t>
            </a:r>
            <a:r>
              <a:rPr lang="en-US" sz="1200" i="1" dirty="0">
                <a:latin typeface="Arial" panose="020B0604020202020204" pitchFamily="34" charset="0"/>
                <a:ea typeface="Times New Roman"/>
                <a:cs typeface="Arial" panose="020B0604020202020204" pitchFamily="34" charset="0"/>
                <a:sym typeface="Times New Roman"/>
              </a:rPr>
              <a:t> de </a:t>
            </a:r>
            <a:r>
              <a:rPr lang="en-US" sz="1200" i="1" dirty="0" err="1">
                <a:latin typeface="Arial" panose="020B0604020202020204" pitchFamily="34" charset="0"/>
                <a:ea typeface="Times New Roman"/>
                <a:cs typeface="Arial" panose="020B0604020202020204" pitchFamily="34" charset="0"/>
                <a:sym typeface="Times New Roman"/>
              </a:rPr>
              <a:t>surtos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devido</a:t>
            </a:r>
            <a:r>
              <a:rPr lang="en-US" sz="1200" i="1" dirty="0">
                <a:latin typeface="Arial" panose="020B0604020202020204" pitchFamily="34" charset="0"/>
                <a:ea typeface="Times New Roman"/>
                <a:cs typeface="Arial" panose="020B0604020202020204" pitchFamily="34" charset="0"/>
                <a:sym typeface="Times New Roman"/>
              </a:rPr>
              <a:t> a </a:t>
            </a:r>
            <a:r>
              <a:rPr lang="en-US" sz="1200" i="1" dirty="0" err="1">
                <a:latin typeface="Arial" panose="020B0604020202020204" pitchFamily="34" charset="0"/>
                <a:ea typeface="Times New Roman"/>
                <a:cs typeface="Arial" panose="020B0604020202020204" pitchFamily="34" charset="0"/>
                <a:sym typeface="Times New Roman"/>
              </a:rPr>
              <a:t>doenças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diarreicas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em</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pré-escolas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investigadores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podem</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decidir</a:t>
            </a:r>
            <a:r>
              <a:rPr lang="en-US" sz="1200" i="1" dirty="0">
                <a:latin typeface="Arial" panose="020B0604020202020204" pitchFamily="34" charset="0"/>
                <a:ea typeface="Times New Roman"/>
                <a:cs typeface="Arial" panose="020B0604020202020204" pitchFamily="34" charset="0"/>
                <a:sym typeface="Times New Roman"/>
              </a:rPr>
              <a:t> que o </a:t>
            </a:r>
            <a:r>
              <a:rPr lang="en-US" sz="1200" i="1" dirty="0" err="1">
                <a:latin typeface="Arial" panose="020B0604020202020204" pitchFamily="34" charset="0"/>
                <a:ea typeface="Times New Roman"/>
                <a:cs typeface="Arial" panose="020B0604020202020204" pitchFamily="34" charset="0"/>
                <a:sym typeface="Times New Roman"/>
              </a:rPr>
              <a:t>pessoal</a:t>
            </a:r>
            <a:r>
              <a:rPr lang="en-US" sz="1200" i="1" dirty="0">
                <a:latin typeface="Arial" panose="020B0604020202020204" pitchFamily="34" charset="0"/>
                <a:ea typeface="Times New Roman"/>
                <a:cs typeface="Arial" panose="020B0604020202020204" pitchFamily="34" charset="0"/>
                <a:sym typeface="Times New Roman"/>
              </a:rPr>
              <a:t> escolar </a:t>
            </a:r>
            <a:r>
              <a:rPr lang="en-US" sz="1200" i="1" dirty="0" err="1">
                <a:latin typeface="Arial" panose="020B0604020202020204" pitchFamily="34" charset="0"/>
                <a:ea typeface="Times New Roman"/>
                <a:cs typeface="Arial" panose="020B0604020202020204" pitchFamily="34" charset="0"/>
                <a:sym typeface="Times New Roman"/>
              </a:rPr>
              <a:t>precisa</a:t>
            </a:r>
            <a:r>
              <a:rPr lang="en-US" sz="1200" i="1" dirty="0">
                <a:latin typeface="Arial" panose="020B0604020202020204" pitchFamily="34" charset="0"/>
                <a:ea typeface="Times New Roman"/>
                <a:cs typeface="Arial" panose="020B0604020202020204" pitchFamily="34" charset="0"/>
                <a:sym typeface="Times New Roman"/>
              </a:rPr>
              <a:t> de ser </a:t>
            </a:r>
            <a:r>
              <a:rPr lang="en-US" sz="1200" i="1" dirty="0" err="1">
                <a:latin typeface="Arial" panose="020B0604020202020204" pitchFamily="34" charset="0"/>
                <a:ea typeface="Times New Roman"/>
                <a:cs typeface="Arial" panose="020B0604020202020204" pitchFamily="34" charset="0"/>
                <a:sym typeface="Times New Roman"/>
              </a:rPr>
              <a:t>reeducado</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sobre</a:t>
            </a:r>
            <a:r>
              <a:rPr lang="en-US" sz="1200" i="1" dirty="0">
                <a:latin typeface="Arial" panose="020B0604020202020204" pitchFamily="34" charset="0"/>
                <a:ea typeface="Times New Roman"/>
                <a:cs typeface="Arial" panose="020B0604020202020204" pitchFamily="34" charset="0"/>
                <a:sym typeface="Times New Roman"/>
              </a:rPr>
              <a:t> a </a:t>
            </a:r>
            <a:r>
              <a:rPr lang="en-US" sz="1200" i="1" dirty="0" err="1">
                <a:latin typeface="Arial" panose="020B0604020202020204" pitchFamily="34" charset="0"/>
                <a:ea typeface="Times New Roman"/>
                <a:cs typeface="Arial" panose="020B0604020202020204" pitchFamily="34" charset="0"/>
                <a:sym typeface="Times New Roman"/>
              </a:rPr>
              <a:t>importância</a:t>
            </a:r>
            <a:r>
              <a:rPr lang="en-US" sz="1200" i="1" dirty="0">
                <a:latin typeface="Arial" panose="020B0604020202020204" pitchFamily="34" charset="0"/>
                <a:ea typeface="Times New Roman"/>
                <a:cs typeface="Arial" panose="020B0604020202020204" pitchFamily="34" charset="0"/>
                <a:sym typeface="Times New Roman"/>
              </a:rPr>
              <a:t> das </a:t>
            </a:r>
            <a:r>
              <a:rPr lang="en-US" sz="1200" i="1" dirty="0" err="1">
                <a:latin typeface="Arial" panose="020B0604020202020204" pitchFamily="34" charset="0"/>
                <a:ea typeface="Times New Roman"/>
                <a:cs typeface="Arial" panose="020B0604020202020204" pitchFamily="34" charset="0"/>
                <a:sym typeface="Times New Roman"/>
              </a:rPr>
              <a:t>práticas</a:t>
            </a:r>
            <a:r>
              <a:rPr lang="en-US" sz="1200" i="1" dirty="0">
                <a:latin typeface="Arial" panose="020B0604020202020204" pitchFamily="34" charset="0"/>
                <a:ea typeface="Times New Roman"/>
                <a:cs typeface="Arial" panose="020B0604020202020204" pitchFamily="34" charset="0"/>
                <a:sym typeface="Times New Roman"/>
              </a:rPr>
              <a:t> de </a:t>
            </a:r>
            <a:r>
              <a:rPr lang="en-US" sz="1200" i="1" dirty="0" err="1">
                <a:latin typeface="Arial" panose="020B0604020202020204" pitchFamily="34" charset="0"/>
                <a:ea typeface="Times New Roman"/>
                <a:cs typeface="Arial" panose="020B0604020202020204" pitchFamily="34" charset="0"/>
                <a:sym typeface="Times New Roman"/>
              </a:rPr>
              <a:t>lavagem</a:t>
            </a:r>
            <a:r>
              <a:rPr lang="en-US" sz="1200" i="1" dirty="0">
                <a:latin typeface="Arial" panose="020B0604020202020204" pitchFamily="34" charset="0"/>
                <a:ea typeface="Times New Roman"/>
                <a:cs typeface="Arial" panose="020B0604020202020204" pitchFamily="34" charset="0"/>
                <a:sym typeface="Times New Roman"/>
              </a:rPr>
              <a:t> das </a:t>
            </a:r>
            <a:r>
              <a:rPr lang="en-US" sz="1200" i="1" dirty="0" err="1">
                <a:latin typeface="Arial" panose="020B0604020202020204" pitchFamily="34" charset="0"/>
                <a:ea typeface="Times New Roman"/>
                <a:cs typeface="Arial" panose="020B0604020202020204" pitchFamily="34" charset="0"/>
                <a:sym typeface="Times New Roman"/>
              </a:rPr>
              <a:t>mãos</a:t>
            </a:r>
            <a:r>
              <a:rPr lang="en-US" sz="1200" i="1" dirty="0">
                <a:latin typeface="Arial" panose="020B0604020202020204" pitchFamily="34" charset="0"/>
                <a:ea typeface="Times New Roman"/>
                <a:cs typeface="Arial" panose="020B0604020202020204" pitchFamily="34" charset="0"/>
                <a:sym typeface="Times New Roman"/>
              </a:rPr>
              <a:t> entre </a:t>
            </a:r>
            <a:r>
              <a:rPr lang="en-US" sz="1200" i="1" dirty="0" err="1">
                <a:latin typeface="Arial" panose="020B0604020202020204" pitchFamily="34" charset="0"/>
                <a:ea typeface="Times New Roman"/>
                <a:cs typeface="Arial" panose="020B0604020202020204" pitchFamily="34" charset="0"/>
                <a:sym typeface="Times New Roman"/>
              </a:rPr>
              <a:t>eles</a:t>
            </a:r>
            <a:r>
              <a:rPr lang="en-US" sz="1200" i="1" dirty="0">
                <a:latin typeface="Arial" panose="020B0604020202020204" pitchFamily="34" charset="0"/>
                <a:ea typeface="Times New Roman"/>
                <a:cs typeface="Arial" panose="020B0604020202020204" pitchFamily="34" charset="0"/>
                <a:sym typeface="Times New Roman"/>
              </a:rPr>
              <a:t> e </a:t>
            </a:r>
            <a:r>
              <a:rPr lang="en-US" sz="1200" i="1" dirty="0" err="1">
                <a:latin typeface="Arial" panose="020B0604020202020204" pitchFamily="34" charset="0"/>
                <a:ea typeface="Times New Roman"/>
                <a:cs typeface="Arial" panose="020B0604020202020204" pitchFamily="34" charset="0"/>
                <a:sym typeface="Times New Roman"/>
              </a:rPr>
              <a:t>os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seus</a:t>
            </a:r>
            <a:r>
              <a:rPr lang="en-US" sz="1200" i="1" dirty="0">
                <a:latin typeface="Arial" panose="020B0604020202020204" pitchFamily="34" charset="0"/>
                <a:ea typeface="Times New Roman"/>
                <a:cs typeface="Arial" panose="020B0604020202020204" pitchFamily="34" charset="0"/>
                <a:sym typeface="Times New Roman"/>
              </a:rPr>
              <a:t> </a:t>
            </a:r>
            <a:r>
              <a:rPr lang="en-US" sz="1200" i="1" dirty="0" err="1">
                <a:latin typeface="Arial" panose="020B0604020202020204" pitchFamily="34" charset="0"/>
                <a:ea typeface="Times New Roman"/>
                <a:cs typeface="Arial" panose="020B0604020202020204" pitchFamily="34" charset="0"/>
                <a:sym typeface="Times New Roman"/>
              </a:rPr>
              <a:t>alunos</a:t>
            </a:r>
            <a:r>
              <a:rPr lang="en-US" sz="1200" i="1" dirty="0">
                <a:latin typeface="Arial" panose="020B0604020202020204" pitchFamily="34" charset="0"/>
                <a:ea typeface="Times New Roman"/>
                <a:cs typeface="Arial" panose="020B0604020202020204" pitchFamily="34" charset="0"/>
                <a:sym typeface="Times New Roman"/>
              </a:rPr>
              <a:t>.</a:t>
            </a:r>
            <a:endParaRPr sz="1200" i="1"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258" name="Google Shape;1258;p8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78</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2"/>
        <p:cNvGrpSpPr/>
        <p:nvPr/>
      </p:nvGrpSpPr>
      <p:grpSpPr>
        <a:xfrm>
          <a:off x="0" y="0"/>
          <a:ext cx="0" cy="0"/>
          <a:chOff x="0" y="0"/>
          <a:chExt cx="0" cy="0"/>
        </a:xfrm>
      </p:grpSpPr>
      <p:sp>
        <p:nvSpPr>
          <p:cNvPr id="1263" name="Google Shape;1263;p8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64" name="Google Shape;1264;p8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600"/>
              </a:spcBef>
              <a:spcAft>
                <a:spcPts val="0"/>
              </a:spcAft>
              <a:buNone/>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Para recapitular os pontos principais da investigação do surto: </a:t>
            </a:r>
            <a:endParaRPr sz="120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As investigações no terreno são quase sempre uma atividade de equipa. Podem ser necessárias várias disciplinas diferentes, incluindo epidemiologistas, laboratoristas, clínicos, veterinários, pessoal de saúde ambiental e outros. Por conseguinte, a coordenação, a cooperação e a colaboração são essenciais.</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Quando ocorre um surto, as pessoas na comunidade ficam doentes, talvez até morram. No sector veterinário, as doenças e mortes de animais podem ter um impacto económico grave na comunidade. Por isso, uma investigação precisa de ser feita rapidamente, mas também precisa de ser bem feita para garantir que se encontra a </a:t>
            </a:r>
            <a:r>
              <a:rPr lang="en-US" sz="1200" dirty="0" err="1">
                <a:latin typeface="Arial" panose="020B0604020202020204" pitchFamily="34" charset="0"/>
                <a:ea typeface="Times New Roman"/>
                <a:cs typeface="Arial" panose="020B0604020202020204" pitchFamily="34" charset="0"/>
                <a:sym typeface="Times New Roman"/>
              </a:rPr>
              <a:t>resposta</a:t>
            </a:r>
            <a:r>
              <a:rPr lang="en-US" sz="1200" dirty="0">
                <a:latin typeface="Arial" panose="020B0604020202020204" pitchFamily="34" charset="0"/>
                <a:ea typeface="Times New Roman"/>
                <a:cs typeface="Arial" panose="020B0604020202020204" pitchFamily="34" charset="0"/>
                <a:sym typeface="Times New Roman"/>
              </a:rPr>
              <a:t> certa. (Por outro lado, seja prático. Não deixe que o "perfeito seja inimigo do bom". É melhor estar certo e na altura certa do que estar certo e atrasado).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Aprendeu os passos de uma investigação de surto. Cada passo é importante. Não pode saltar nenhum. Por outro lado, para alguns surtos, faz sentido seguir os passos numa ordem diferente da nossa lista.</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Cada passo é importante, incluindo o planeamento, a definição de casos, a epidemiologia descritiva e o desenvolvimento de boas hipóteses.</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Somos funcionários da saúde pública antes de sermos epidemiologistas. A nossa primeira responsabilidade é proteger a saúde do público. Por isso, temos de aplicar medidas de controlo o mais rapidamente possível. Por outro lado, as medidas de controlo exigem normalmente que conheçamos a fonte e/ou o modo de transmissão para podermos tomar as medidas adequadas. Se não soubermos, a investigação tem prioridade sobre o controlo.</a:t>
            </a:r>
          </a:p>
          <a:p>
            <a:pPr marL="628650" marR="0" lvl="1" indent="-171450" algn="l" rtl="0">
              <a:lnSpc>
                <a:spcPct val="115000"/>
              </a:lnSpc>
              <a:spcBef>
                <a:spcPts val="600"/>
              </a:spcBef>
              <a:spcAft>
                <a:spcPts val="0"/>
              </a:spcAft>
              <a:buFont typeface="Courier New" panose="02070309020205020404" pitchFamily="49" charset="0"/>
              <a:buChar char="o"/>
            </a:pPr>
            <a:r>
              <a:rPr lang="en-US" sz="1200" dirty="0">
                <a:latin typeface="Arial" panose="020B0604020202020204" pitchFamily="34" charset="0"/>
                <a:ea typeface="Times New Roman"/>
                <a:cs typeface="Arial" panose="020B0604020202020204" pitchFamily="34" charset="0"/>
                <a:sym typeface="Times New Roman"/>
              </a:rPr>
              <a:t>Por último, um passo que é frequentemente negligenciado, mas extremamente importante, é a comunicação dos resultados. Os investigadores devem documentar a investigação e as suas conclusões, quer através de relatórios, boletins, resumos ou manuscritos. Isto fornecerá informações valiosas para futuros trabalhos de saúde pública, bem como para investigações de surtos semelhantes que possam ocorrer. </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960"/>
              </a:spcBef>
              <a:spcAft>
                <a:spcPts val="0"/>
              </a:spcAft>
              <a:buNone/>
            </a:pPr>
            <a:endParaRPr dirty="0">
              <a:latin typeface="Arial  "/>
            </a:endParaRPr>
          </a:p>
        </p:txBody>
      </p:sp>
      <p:sp>
        <p:nvSpPr>
          <p:cNvPr id="1265" name="Google Shape;1265;p8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79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62" name="Google Shape;162;p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Analisar as exposições e os resultados é importante para compreender as hipóteses.  No sentido tradicional, exposição significa um encontro com uma fonte externa (como um alimento contaminado ou uma pessoa doente) que pode transmitir uma infeção. Mas o termo também pode ser usado de forma mais ampla para significar qualquer caraterística de um sujeito (como idade ou sexo) ou um fator potencialmente benéfico (como uma vacina). Por outras palavras, a exposição pode ser qualquer fator interno ou externo que possa estar associado a um maior ou menor risco de doença.</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Dizer:</a:t>
            </a:r>
            <a:r>
              <a:rPr lang="en-US"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 exposição pode ser algo que alguém escolhe fazer, como beber leite não pasteurizado. Ou pode ser algo que acontece a alguém, como uma picada de mosquito. O resultado é o efeito na saúde. Pode ser uma doença, lesão ou outro problema de saúde.</a:t>
            </a: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Peça a</a:t>
            </a:r>
            <a:r>
              <a:rPr lang="en-US" sz="1200" b="0"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um voluntário para ler os exemplos no diapositivo.</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Clr>
                <a:schemeClr val="dk1"/>
              </a:buClr>
              <a:buSzPts val="1800"/>
              <a:buFont typeface="Times New Roman"/>
              <a:buNone/>
            </a:pPr>
            <a:r>
              <a:rPr lang="en-US" sz="1200" b="1" i="1"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63" name="Google Shape;163;p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8</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9"/>
        <p:cNvGrpSpPr/>
        <p:nvPr/>
      </p:nvGrpSpPr>
      <p:grpSpPr>
        <a:xfrm>
          <a:off x="0" y="0"/>
          <a:ext cx="0" cy="0"/>
          <a:chOff x="0" y="0"/>
          <a:chExt cx="0" cy="0"/>
        </a:xfrm>
      </p:grpSpPr>
      <p:sp>
        <p:nvSpPr>
          <p:cNvPr id="1270" name="Google Shape;1270;p8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71" name="Google Shape;1271;p8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dirty="0">
              <a:latin typeface="Arial" panose="020B0604020202020204" pitchFamily="34" charset="0"/>
              <a:cs typeface="Arial" panose="020B0604020202020204" pitchFamily="34" charset="0"/>
            </a:endParaRPr>
          </a:p>
          <a:p>
            <a:pPr marL="0" marR="0" lvl="0" indent="0" algn="l" rtl="0">
              <a:lnSpc>
                <a:spcPct val="115000"/>
              </a:lnSpc>
              <a:spcBef>
                <a:spcPts val="18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Dito isto:</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Já cobrimos os 13 passos da nossa série de três partes sobre investigações de surtos!</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latin typeface="Arial  "/>
            </a:endParaRPr>
          </a:p>
        </p:txBody>
      </p:sp>
      <p:sp>
        <p:nvSpPr>
          <p:cNvPr id="1272" name="Google Shape;1272;p8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80</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3"/>
        <p:cNvGrpSpPr/>
        <p:nvPr/>
      </p:nvGrpSpPr>
      <p:grpSpPr>
        <a:xfrm>
          <a:off x="0" y="0"/>
          <a:ext cx="0" cy="0"/>
          <a:chOff x="0" y="0"/>
          <a:chExt cx="0" cy="0"/>
        </a:xfrm>
      </p:grpSpPr>
      <p:sp>
        <p:nvSpPr>
          <p:cNvPr id="1284" name="Google Shape;1284;p8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85" name="Google Shape;1285;p8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
                <a:sym typeface="Arial"/>
              </a:rPr>
              <a:t>Notas do instrutor:</a:t>
            </a:r>
            <a:endParaRPr lang="en-US" sz="1200" dirty="0">
              <a:latin typeface="Arial  "/>
            </a:endParaRPr>
          </a:p>
          <a:p>
            <a:pPr marL="0" lvl="0" indent="0" algn="l" rtl="0">
              <a:spcBef>
                <a:spcPts val="0"/>
              </a:spcBef>
              <a:spcAft>
                <a:spcPts val="0"/>
              </a:spcAft>
              <a:buNone/>
            </a:pPr>
            <a:endParaRPr lang="en-US" sz="1200" b="0" i="0" dirty="0">
              <a:solidFill>
                <a:schemeClr val="dk1"/>
              </a:solidFill>
              <a:latin typeface="Arial  "/>
              <a:sym typeface="Arial"/>
            </a:endParaRPr>
          </a:p>
          <a:p>
            <a:pPr marL="171450" lvl="0" indent="-171450" algn="l" rtl="0">
              <a:spcBef>
                <a:spcPts val="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Dezir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b="0" i="0" dirty="0">
                <a:solidFill>
                  <a:schemeClr val="dk1"/>
                </a:solidFill>
                <a:latin typeface="Arial  "/>
                <a:sym typeface="Arial"/>
              </a:rPr>
              <a:t>Esta apresentação destaca a importância de controlar as doenças em reservatórios animais ou ambientais para evitar a transmissão zoonótica a pessoas susceptíveis. Para se ter uma </a:t>
            </a:r>
            <a:r>
              <a:rPr lang="en-US" sz="1200" b="0" i="0" dirty="0" err="1">
                <a:solidFill>
                  <a:schemeClr val="dk1"/>
                </a:solidFill>
                <a:latin typeface="Arial  "/>
                <a:sym typeface="Arial"/>
              </a:rPr>
              <a:t>resposta</a:t>
            </a:r>
            <a:r>
              <a:rPr lang="en-US" sz="1200" b="0" i="0" dirty="0">
                <a:solidFill>
                  <a:schemeClr val="dk1"/>
                </a:solidFill>
                <a:latin typeface="Arial  "/>
                <a:sym typeface="Arial"/>
              </a:rPr>
              <a:t> atempada e integrada, é importante trabalhar em estreita colaboração com os diferentes sectores da saúde, incluindo os profissionais de saúde animal e ambiental, para interromper a cadeia de transmissão de doenças e controlar os surtos na fonte.  </a:t>
            </a:r>
            <a:r>
              <a:rPr lang="en-US" sz="1200" b="0" i="1" dirty="0">
                <a:solidFill>
                  <a:schemeClr val="dk1"/>
                </a:solidFill>
                <a:latin typeface="Arial  "/>
                <a:sym typeface="Arial"/>
              </a:rPr>
              <a:t>Por exemplo, a brucelose humana está ligada ao consumo de leite não pasteurizado e de produtos lácteos e requer investigações ambientais e veterinárias para identificar a fonte e a extensão do surto (identificar as instalações de transformação, os produtos, as explorações e as espécies animais afectadas). A comunicação constante entre os serviços de saúde humana, os laboratórios e os serviços veterinários e ambientais é importante para a vigilância da Brucella spp. bem como para o rastreio de rotina dos animais (por exemplo, teste do anel do leite em bovinos) e dos produtos de origem animal. O método de prevenção mais eficaz é a vacinação utilizando as estirpes atenuadas da vacina contra a estirpe 19 da B. Abortus para os bovinos e a vacina contra a estirpe Rev-1 da B. </a:t>
            </a:r>
            <a:r>
              <a:rPr lang="en-US" sz="1200" b="0" i="1" dirty="0" err="1">
                <a:solidFill>
                  <a:schemeClr val="dk1"/>
                </a:solidFill>
                <a:latin typeface="Arial  "/>
                <a:sym typeface="Arial"/>
              </a:rPr>
              <a:t>melitensis </a:t>
            </a:r>
            <a:r>
              <a:rPr lang="en-US" sz="1200" b="0" i="1" dirty="0">
                <a:solidFill>
                  <a:schemeClr val="dk1"/>
                </a:solidFill>
                <a:latin typeface="Arial  "/>
                <a:sym typeface="Arial"/>
              </a:rPr>
              <a:t>para os pequenos ruminantes. Consulte o </a:t>
            </a:r>
            <a:r>
              <a:rPr lang="en-US" sz="1200" b="0" i="1" u="sng" strike="noStrike" dirty="0">
                <a:solidFill>
                  <a:schemeClr val="dk1"/>
                </a:solidFill>
                <a:latin typeface="Arial  "/>
                <a:sym typeface="Arial"/>
                <a:hlinkClick r:id="rId3">
                  <a:extLst>
                    <a:ext uri="{A12FA001-AC4F-418D-AE19-62706E023703}">
                      <ahyp:hlinkClr xmlns:ahyp="http://schemas.microsoft.com/office/drawing/2018/hyperlinkcolor" val="tx"/>
                    </a:ext>
                  </a:extLst>
                </a:hlinkClick>
              </a:rPr>
              <a:t>Guia da OMS sobre Brucelose para Humanos e Animais </a:t>
            </a:r>
            <a:r>
              <a:rPr lang="en-US" sz="1200" b="0" i="1" dirty="0">
                <a:solidFill>
                  <a:schemeClr val="dk1"/>
                </a:solidFill>
                <a:latin typeface="Arial  "/>
                <a:sym typeface="Arial"/>
              </a:rPr>
              <a:t>para obter informações detalhadas sobre testes, prevenção e estratégias de controlo. </a:t>
            </a:r>
            <a:endParaRPr i="1" dirty="0">
              <a:latin typeface="Arial  "/>
            </a:endParaRPr>
          </a:p>
          <a:p>
            <a:pPr marL="0" lvl="0" indent="0" algn="l" rtl="0">
              <a:spcBef>
                <a:spcPts val="360"/>
              </a:spcBef>
              <a:spcAft>
                <a:spcPts val="0"/>
              </a:spcAft>
              <a:buNone/>
            </a:pPr>
            <a:endParaRPr sz="1200" b="0" i="0" dirty="0">
              <a:solidFill>
                <a:schemeClr val="dk1"/>
              </a:solidFill>
              <a:latin typeface="Arial  "/>
              <a:sym typeface="Arial"/>
            </a:endParaRPr>
          </a:p>
          <a:p>
            <a:pPr marL="171450" lvl="0" indent="-171450" algn="l" rtl="0">
              <a:spcBef>
                <a:spcPts val="36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Dizer: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b="0" i="0" dirty="0">
                <a:solidFill>
                  <a:schemeClr val="dk1"/>
                </a:solidFill>
                <a:latin typeface="Arial  "/>
                <a:sym typeface="Arial"/>
              </a:rPr>
              <a:t>As investigações paralelas nas explorações afectadas devem ser conduzidas por epidemiologistas veterinários ou agentes de vigilância da saúde animal. O processo é semelhante, mas trabalhará com toda a população animal das explorações afectadas. Entrevistar os agricultores, a sua família, os tratadores dos animais ou qualquer pessoa que tenha um contacto próximo com os animais. Recolher informações epidemiológicas, clínicas, laboratoriais e ambientais ao nível da exploração. Considere-se esta </a:t>
            </a:r>
            <a:r>
              <a:rPr lang="en-US" sz="1200" b="0" i="0" u="sng" strike="noStrike" dirty="0">
                <a:solidFill>
                  <a:schemeClr val="dk1"/>
                </a:solidFill>
                <a:latin typeface="Arial  "/>
                <a:sym typeface="Arial"/>
                <a:hlinkClick r:id="rId4">
                  <a:extLst>
                    <a:ext uri="{A12FA001-AC4F-418D-AE19-62706E023703}">
                      <ahyp:hlinkClr xmlns:ahyp="http://schemas.microsoft.com/office/drawing/2018/hyperlinkcolor" val="tx"/>
                    </a:ext>
                  </a:extLst>
                </a:hlinkClick>
              </a:rPr>
              <a:t>investigação de um surto de brucelose em </a:t>
            </a:r>
            <a:r>
              <a:rPr lang="en-US" sz="1200" b="0" i="0" u="sng" strike="noStrike" dirty="0" err="1">
                <a:solidFill>
                  <a:schemeClr val="dk1"/>
                </a:solidFill>
                <a:latin typeface="Arial  "/>
                <a:sym typeface="Arial"/>
                <a:hlinkClick r:id="rId4">
                  <a:extLst>
                    <a:ext uri="{A12FA001-AC4F-418D-AE19-62706E023703}">
                      <ahyp:hlinkClr xmlns:ahyp="http://schemas.microsoft.com/office/drawing/2018/hyperlinkcolor" val="tx"/>
                    </a:ext>
                  </a:extLst>
                </a:hlinkClick>
              </a:rPr>
              <a:t>Thassos</a:t>
            </a:r>
            <a:r>
              <a:rPr lang="en-US" sz="1200" b="0" i="0" u="sng" strike="noStrike" dirty="0">
                <a:solidFill>
                  <a:schemeClr val="dk1"/>
                </a:solidFill>
                <a:latin typeface="Arial  "/>
                <a:sym typeface="Arial"/>
                <a:hlinkClick r:id="rId4">
                  <a:extLst>
                    <a:ext uri="{A12FA001-AC4F-418D-AE19-62706E023703}">
                      <ahyp:hlinkClr xmlns:ahyp="http://schemas.microsoft.com/office/drawing/2018/hyperlinkcolor" val="tx"/>
                    </a:ext>
                  </a:extLst>
                </a:hlinkClick>
              </a:rPr>
              <a:t>, na Grécia</a:t>
            </a:r>
            <a:r>
              <a:rPr lang="en-US" sz="1200" b="0" i="0" dirty="0">
                <a:solidFill>
                  <a:schemeClr val="dk1"/>
                </a:solidFill>
                <a:latin typeface="Arial  "/>
                <a:sym typeface="Arial"/>
              </a:rPr>
              <a:t>, onde a brucelose humana foi notificada após 3 anos sem ter sido detectada. Destacaram a importância da colaboração multissectorial para garantir a implementação contínua de práticas de controlo e prevenção. </a:t>
            </a:r>
            <a:endParaRPr dirty="0">
              <a:latin typeface="Arial  "/>
            </a:endParaRPr>
          </a:p>
          <a:p>
            <a:pPr marL="0" lvl="0" indent="0" algn="l" rtl="0">
              <a:spcBef>
                <a:spcPts val="360"/>
              </a:spcBef>
              <a:spcAft>
                <a:spcPts val="0"/>
              </a:spcAft>
              <a:buNone/>
            </a:pPr>
            <a:endParaRPr dirty="0">
              <a:latin typeface="Arial  "/>
            </a:endParaRPr>
          </a:p>
        </p:txBody>
      </p:sp>
      <p:sp>
        <p:nvSpPr>
          <p:cNvPr id="1286" name="Google Shape;1286;p8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81</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0"/>
        <p:cNvGrpSpPr/>
        <p:nvPr/>
      </p:nvGrpSpPr>
      <p:grpSpPr>
        <a:xfrm>
          <a:off x="0" y="0"/>
          <a:ext cx="0" cy="0"/>
          <a:chOff x="0" y="0"/>
          <a:chExt cx="0" cy="0"/>
        </a:xfrm>
      </p:grpSpPr>
      <p:sp>
        <p:nvSpPr>
          <p:cNvPr id="1291" name="Google Shape;1291;p8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292" name="Google Shape;1292;p8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err="1">
                <a:latin typeface="Arial" panose="020B0604020202020204" pitchFamily="34" charset="0"/>
                <a:cs typeface="Arial" panose="020B0604020202020204" pitchFamily="34" charset="0"/>
                <a:sym typeface="Arial"/>
              </a:rPr>
              <a:t>Notas</a:t>
            </a:r>
            <a:r>
              <a:rPr lang="en-US" sz="1200" b="1" dirty="0">
                <a:latin typeface="Arial" panose="020B0604020202020204" pitchFamily="34" charset="0"/>
                <a:cs typeface="Arial" panose="020B0604020202020204" pitchFamily="34" charset="0"/>
                <a:sym typeface="Arial"/>
              </a:rPr>
              <a:t> do </a:t>
            </a:r>
            <a:r>
              <a:rPr lang="en-US" sz="1200" b="1" dirty="0" err="1">
                <a:latin typeface="Arial" panose="020B0604020202020204" pitchFamily="34" charset="0"/>
                <a:cs typeface="Arial" panose="020B0604020202020204" pitchFamily="34" charset="0"/>
                <a:sym typeface="Arial"/>
              </a:rPr>
              <a:t>instrutor</a:t>
            </a:r>
            <a:r>
              <a:rPr lang="en-US" sz="1200" b="1" dirty="0">
                <a:latin typeface="Arial" panose="020B0604020202020204" pitchFamily="34" charset="0"/>
                <a:cs typeface="Arial" panose="020B0604020202020204" pitchFamily="34" charset="0"/>
                <a:sym typeface="Arial"/>
              </a:rPr>
              <a:t>:</a:t>
            </a:r>
            <a:endParaRPr sz="1200" dirty="0">
              <a:latin typeface="Arial" panose="020B0604020202020204" pitchFamily="34" charset="0"/>
              <a:cs typeface="Arial" panose="020B0604020202020204" pitchFamily="34" charset="0"/>
            </a:endParaRPr>
          </a:p>
          <a:p>
            <a:pPr marL="0" marR="0" lvl="0" indent="0" algn="l" rtl="0">
              <a:spcBef>
                <a:spcPts val="1800"/>
              </a:spcBef>
              <a:spcAft>
                <a:spcPts val="0"/>
              </a:spcAft>
              <a:buNone/>
            </a:pPr>
            <a:endParaRPr sz="1200" b="1" dirty="0">
              <a:latin typeface="Arial" panose="020B0604020202020204" pitchFamily="34" charset="0"/>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i="0" u="sng" dirty="0" err="1">
                <a:latin typeface="Arial" panose="020B0604020202020204" pitchFamily="34" charset="0"/>
                <a:ea typeface="Times New Roman"/>
                <a:cs typeface="Arial" panose="020B0604020202020204" pitchFamily="34" charset="0"/>
                <a:sym typeface="Times New Roman"/>
              </a:rPr>
              <a:t>Peça</a:t>
            </a:r>
            <a:r>
              <a:rPr lang="en-US" sz="1200" b="1" i="0" u="sng" dirty="0">
                <a:latin typeface="Arial" panose="020B0604020202020204" pitchFamily="34" charset="0"/>
                <a:ea typeface="Times New Roman"/>
                <a:cs typeface="Arial" panose="020B0604020202020204" pitchFamily="34" charset="0"/>
                <a:sym typeface="Times New Roman"/>
              </a:rPr>
              <a:t> 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um </a:t>
            </a:r>
            <a:r>
              <a:rPr lang="en-US" sz="1200" i="0" dirty="0" err="1">
                <a:latin typeface="Arial" panose="020B0604020202020204" pitchFamily="34" charset="0"/>
                <a:ea typeface="Times New Roman"/>
                <a:cs typeface="Arial" panose="020B0604020202020204" pitchFamily="34" charset="0"/>
                <a:sym typeface="Times New Roman"/>
              </a:rPr>
              <a:t>voluntário</a:t>
            </a:r>
            <a:r>
              <a:rPr lang="en-US" sz="1200" i="0" dirty="0">
                <a:latin typeface="Arial" panose="020B0604020202020204" pitchFamily="34" charset="0"/>
                <a:ea typeface="Times New Roman"/>
                <a:cs typeface="Arial" panose="020B0604020202020204" pitchFamily="34" charset="0"/>
                <a:sym typeface="Times New Roman"/>
              </a:rPr>
              <a:t> que </a:t>
            </a:r>
            <a:r>
              <a:rPr lang="en-US" sz="1200" i="0" dirty="0" err="1">
                <a:latin typeface="Arial" panose="020B0604020202020204" pitchFamily="34" charset="0"/>
                <a:ea typeface="Times New Roman"/>
                <a:cs typeface="Arial" panose="020B0604020202020204" pitchFamily="34" charset="0"/>
                <a:sym typeface="Times New Roman"/>
              </a:rPr>
              <a:t>leia</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os</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objectivos</a:t>
            </a:r>
            <a:r>
              <a:rPr lang="en-US" sz="1200" i="0" dirty="0">
                <a:latin typeface="Arial" panose="020B0604020202020204" pitchFamily="34" charset="0"/>
                <a:ea typeface="Times New Roman"/>
                <a:cs typeface="Arial" panose="020B0604020202020204" pitchFamily="34" charset="0"/>
                <a:sym typeface="Times New Roman"/>
              </a:rPr>
              <a:t> de </a:t>
            </a:r>
            <a:r>
              <a:rPr lang="en-US" sz="1200" i="0" dirty="0" err="1">
                <a:latin typeface="Arial" panose="020B0604020202020204" pitchFamily="34" charset="0"/>
                <a:ea typeface="Times New Roman"/>
                <a:cs typeface="Arial" panose="020B0604020202020204" pitchFamily="34" charset="0"/>
                <a:sym typeface="Times New Roman"/>
              </a:rPr>
              <a:t>aprendizagem</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em</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voz</a:t>
            </a:r>
            <a:r>
              <a:rPr lang="en-US" sz="1200" i="0" dirty="0">
                <a:latin typeface="Arial" panose="020B0604020202020204" pitchFamily="34" charset="0"/>
                <a:ea typeface="Times New Roman"/>
                <a:cs typeface="Arial" panose="020B0604020202020204" pitchFamily="34" charset="0"/>
                <a:sym typeface="Times New Roman"/>
              </a:rPr>
              <a:t> </a:t>
            </a:r>
            <a:r>
              <a:rPr lang="en-US" sz="1200" i="0" dirty="0" err="1">
                <a:latin typeface="Arial" panose="020B0604020202020204" pitchFamily="34" charset="0"/>
                <a:ea typeface="Times New Roman"/>
                <a:cs typeface="Arial" panose="020B0604020202020204" pitchFamily="34" charset="0"/>
                <a:sym typeface="Times New Roman"/>
              </a:rPr>
              <a:t>alta.</a:t>
            </a:r>
            <a:endParaRPr lang="en-US" sz="1200" b="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sym typeface="Arial"/>
              </a:rPr>
              <a:t>Pergunte</a:t>
            </a:r>
            <a:r>
              <a:rPr lang="en-US" sz="1200" b="1" u="sng" dirty="0">
                <a:latin typeface="Arial" panose="020B0604020202020204" pitchFamily="34" charset="0"/>
                <a:cs typeface="Arial" panose="020B0604020202020204" pitchFamily="34" charset="0"/>
                <a:sym typeface="Arial"/>
              </a:rPr>
              <a:t> </a:t>
            </a:r>
            <a:r>
              <a:rPr lang="en-US" sz="1200" b="1" u="sng" dirty="0" err="1">
                <a:latin typeface="Arial" panose="020B0604020202020204" pitchFamily="34" charset="0"/>
                <a:cs typeface="Arial" panose="020B0604020202020204" pitchFamily="34" charset="0"/>
                <a:sym typeface="Arial"/>
              </a:rPr>
              <a:t>aos</a:t>
            </a:r>
            <a:r>
              <a:rPr lang="en-US" sz="1200" b="1" u="none" dirty="0">
                <a:latin typeface="Arial" panose="020B0604020202020204" pitchFamily="34" charset="0"/>
                <a:cs typeface="Arial" panose="020B0604020202020204" pitchFamily="34" charset="0"/>
                <a:sym typeface="Arial"/>
              </a:rPr>
              <a:t> </a:t>
            </a:r>
            <a:r>
              <a:rPr lang="en-US" sz="1200" b="0" dirty="0" err="1">
                <a:latin typeface="Arial" panose="020B0604020202020204" pitchFamily="34" charset="0"/>
                <a:ea typeface="Times New Roman"/>
                <a:cs typeface="Arial" panose="020B0604020202020204" pitchFamily="34" charset="0"/>
                <a:sym typeface="Times New Roman"/>
              </a:rPr>
              <a:t>participantes</a:t>
            </a:r>
            <a:r>
              <a:rPr lang="en-US" sz="1200" b="0" dirty="0">
                <a:latin typeface="Arial" panose="020B0604020202020204" pitchFamily="34" charset="0"/>
                <a:ea typeface="Times New Roman"/>
                <a:cs typeface="Arial" panose="020B0604020202020204" pitchFamily="34" charset="0"/>
                <a:sym typeface="Times New Roman"/>
              </a:rPr>
              <a:t> se </a:t>
            </a:r>
            <a:r>
              <a:rPr lang="en-US" sz="1200" b="0" dirty="0" err="1">
                <a:latin typeface="Arial" panose="020B0604020202020204" pitchFamily="34" charset="0"/>
                <a:ea typeface="Times New Roman"/>
                <a:cs typeface="Arial" panose="020B0604020202020204" pitchFamily="34" charset="0"/>
                <a:sym typeface="Times New Roman"/>
              </a:rPr>
              <a:t>têm</a:t>
            </a:r>
            <a:r>
              <a:rPr lang="en-US" sz="1200" b="0" dirty="0">
                <a:latin typeface="Arial" panose="020B0604020202020204" pitchFamily="34" charset="0"/>
                <a:ea typeface="Times New Roman"/>
                <a:cs typeface="Arial" panose="020B0604020202020204" pitchFamily="34" charset="0"/>
                <a:sym typeface="Times New Roman"/>
              </a:rPr>
              <a:t> </a:t>
            </a:r>
            <a:r>
              <a:rPr lang="en-US" sz="1200" b="0" dirty="0" err="1">
                <a:latin typeface="Arial" panose="020B0604020202020204" pitchFamily="34" charset="0"/>
                <a:ea typeface="Times New Roman"/>
                <a:cs typeface="Arial" panose="020B0604020202020204" pitchFamily="34" charset="0"/>
                <a:sym typeface="Times New Roman"/>
              </a:rPr>
              <a:t>alguma</a:t>
            </a:r>
            <a:r>
              <a:rPr lang="en-US" sz="1200" b="0" dirty="0">
                <a:latin typeface="Arial" panose="020B0604020202020204" pitchFamily="34" charset="0"/>
                <a:ea typeface="Times New Roman"/>
                <a:cs typeface="Arial" panose="020B0604020202020204" pitchFamily="34" charset="0"/>
                <a:sym typeface="Times New Roman"/>
              </a:rPr>
              <a:t> </a:t>
            </a:r>
            <a:r>
              <a:rPr lang="en-US" sz="1200" b="0" dirty="0" err="1">
                <a:latin typeface="Arial" panose="020B0604020202020204" pitchFamily="34" charset="0"/>
                <a:ea typeface="Times New Roman"/>
                <a:cs typeface="Arial" panose="020B0604020202020204" pitchFamily="34" charset="0"/>
                <a:sym typeface="Times New Roman"/>
              </a:rPr>
              <a:t>dúvida</a:t>
            </a:r>
            <a:r>
              <a:rPr lang="en-US" sz="1200" b="0" dirty="0">
                <a:latin typeface="Arial" panose="020B0604020202020204" pitchFamily="34" charset="0"/>
                <a:ea typeface="Times New Roman"/>
                <a:cs typeface="Arial" panose="020B0604020202020204" pitchFamily="34" charset="0"/>
                <a:sym typeface="Times New Roman"/>
              </a:rPr>
              <a:t> </a:t>
            </a:r>
            <a:r>
              <a:rPr lang="en-US" sz="1200" b="0" dirty="0" err="1">
                <a:latin typeface="Arial" panose="020B0604020202020204" pitchFamily="34" charset="0"/>
                <a:ea typeface="Times New Roman"/>
                <a:cs typeface="Arial" panose="020B0604020202020204" pitchFamily="34" charset="0"/>
                <a:sym typeface="Times New Roman"/>
              </a:rPr>
              <a:t>sobre</a:t>
            </a:r>
            <a:r>
              <a:rPr lang="en-US" sz="1200" b="0" dirty="0">
                <a:latin typeface="Arial" panose="020B0604020202020204" pitchFamily="34" charset="0"/>
                <a:ea typeface="Times New Roman"/>
                <a:cs typeface="Arial" panose="020B0604020202020204" pitchFamily="34" charset="0"/>
                <a:sym typeface="Times New Roman"/>
              </a:rPr>
              <a:t> as </a:t>
            </a:r>
            <a:r>
              <a:rPr lang="en-US" sz="1200" b="0" dirty="0" err="1">
                <a:latin typeface="Arial" panose="020B0604020202020204" pitchFamily="34" charset="0"/>
                <a:ea typeface="Times New Roman"/>
                <a:cs typeface="Arial" panose="020B0604020202020204" pitchFamily="34" charset="0"/>
                <a:sym typeface="Times New Roman"/>
              </a:rPr>
              <a:t>etapas</a:t>
            </a:r>
            <a:r>
              <a:rPr lang="en-US" sz="1200" b="0" dirty="0">
                <a:latin typeface="Arial" panose="020B0604020202020204" pitchFamily="34" charset="0"/>
                <a:ea typeface="Times New Roman"/>
                <a:cs typeface="Arial" panose="020B0604020202020204" pitchFamily="34" charset="0"/>
                <a:sym typeface="Times New Roman"/>
              </a:rPr>
              <a:t> de </a:t>
            </a:r>
            <a:r>
              <a:rPr lang="en-US" sz="1200" b="0" dirty="0" err="1">
                <a:latin typeface="Arial" panose="020B0604020202020204" pitchFamily="34" charset="0"/>
                <a:ea typeface="Times New Roman"/>
                <a:cs typeface="Arial" panose="020B0604020202020204" pitchFamily="34" charset="0"/>
                <a:sym typeface="Times New Roman"/>
              </a:rPr>
              <a:t>condução</a:t>
            </a:r>
            <a:r>
              <a:rPr lang="en-US" sz="1200" b="0" dirty="0">
                <a:latin typeface="Arial" panose="020B0604020202020204" pitchFamily="34" charset="0"/>
                <a:ea typeface="Times New Roman"/>
                <a:cs typeface="Arial" panose="020B0604020202020204" pitchFamily="34" charset="0"/>
                <a:sym typeface="Times New Roman"/>
              </a:rPr>
              <a:t> de </a:t>
            </a:r>
            <a:r>
              <a:rPr lang="en-US" sz="1200" b="0" dirty="0" err="1">
                <a:latin typeface="Arial" panose="020B0604020202020204" pitchFamily="34" charset="0"/>
                <a:ea typeface="Times New Roman"/>
                <a:cs typeface="Arial" panose="020B0604020202020204" pitchFamily="34" charset="0"/>
                <a:sym typeface="Times New Roman"/>
              </a:rPr>
              <a:t>uma</a:t>
            </a:r>
            <a:r>
              <a:rPr lang="en-US" sz="1200" b="0" dirty="0">
                <a:latin typeface="Arial" panose="020B0604020202020204" pitchFamily="34" charset="0"/>
                <a:ea typeface="Times New Roman"/>
                <a:cs typeface="Arial" panose="020B0604020202020204" pitchFamily="34" charset="0"/>
                <a:sym typeface="Times New Roman"/>
              </a:rPr>
              <a:t> </a:t>
            </a:r>
            <a:r>
              <a:rPr lang="en-US" sz="1200" b="0" dirty="0" err="1">
                <a:latin typeface="Arial" panose="020B0604020202020204" pitchFamily="34" charset="0"/>
                <a:ea typeface="Times New Roman"/>
                <a:cs typeface="Arial" panose="020B0604020202020204" pitchFamily="34" charset="0"/>
                <a:sym typeface="Times New Roman"/>
              </a:rPr>
              <a:t>investigação</a:t>
            </a:r>
            <a:r>
              <a:rPr lang="en-US" sz="1200" b="0" dirty="0">
                <a:latin typeface="Arial" panose="020B0604020202020204" pitchFamily="34" charset="0"/>
                <a:ea typeface="Times New Roman"/>
                <a:cs typeface="Arial" panose="020B0604020202020204" pitchFamily="34" charset="0"/>
                <a:sym typeface="Times New Roman"/>
              </a:rPr>
              <a:t> de </a:t>
            </a:r>
            <a:r>
              <a:rPr lang="en-US" sz="1200" b="0" dirty="0" err="1">
                <a:latin typeface="Arial" panose="020B0604020202020204" pitchFamily="34" charset="0"/>
                <a:ea typeface="Times New Roman"/>
                <a:cs typeface="Arial" panose="020B0604020202020204" pitchFamily="34" charset="0"/>
                <a:sym typeface="Times New Roman"/>
              </a:rPr>
              <a:t>surto</a:t>
            </a:r>
            <a:r>
              <a:rPr lang="en-US" sz="1200" b="0" dirty="0">
                <a:latin typeface="Arial" panose="020B0604020202020204" pitchFamily="34" charset="0"/>
                <a:ea typeface="Times New Roman"/>
                <a:cs typeface="Arial" panose="020B0604020202020204" pitchFamily="34" charset="0"/>
                <a:sym typeface="Times New Roman"/>
              </a:rPr>
              <a:t>.</a:t>
            </a: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Responda</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às</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perguntas</a:t>
            </a:r>
            <a:r>
              <a:rPr lang="en-US" sz="1200" dirty="0">
                <a:latin typeface="Arial" panose="020B0604020202020204" pitchFamily="34" charset="0"/>
                <a:ea typeface="Times New Roman"/>
                <a:cs typeface="Arial" panose="020B0604020202020204" pitchFamily="34" charset="0"/>
                <a:sym typeface="Times New Roman"/>
              </a:rPr>
              <a:t> que </a:t>
            </a:r>
            <a:r>
              <a:rPr lang="en-US" sz="1200" dirty="0" err="1">
                <a:latin typeface="Arial" panose="020B0604020202020204" pitchFamily="34" charset="0"/>
                <a:ea typeface="Times New Roman"/>
                <a:cs typeface="Arial" panose="020B0604020202020204" pitchFamily="34" charset="0"/>
                <a:sym typeface="Times New Roman"/>
              </a:rPr>
              <a:t>forem</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necessárias</a:t>
            </a:r>
            <a:r>
              <a:rPr lang="en-US" sz="1200" dirty="0">
                <a:latin typeface="Arial" panose="020B0604020202020204" pitchFamily="34" charset="0"/>
                <a:ea typeface="Times New Roman"/>
                <a:cs typeface="Arial" panose="020B0604020202020204" pitchFamily="34" charset="0"/>
                <a:sym typeface="Times New Roman"/>
              </a:rPr>
              <a:t> antes de </a:t>
            </a:r>
            <a:r>
              <a:rPr lang="en-US" sz="1200" dirty="0" err="1">
                <a:latin typeface="Arial" panose="020B0604020202020204" pitchFamily="34" charset="0"/>
                <a:ea typeface="Times New Roman"/>
                <a:cs typeface="Arial" panose="020B0604020202020204" pitchFamily="34" charset="0"/>
                <a:sym typeface="Times New Roman"/>
              </a:rPr>
              <a:t>encerrar</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este</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tópico</a:t>
            </a:r>
            <a:r>
              <a:rPr lang="en-US" sz="1200" dirty="0">
                <a:latin typeface="Arial" panose="020B0604020202020204" pitchFamily="34" charset="0"/>
                <a:ea typeface="Times New Roman"/>
                <a:cs typeface="Arial" panose="020B0604020202020204" pitchFamily="34" charset="0"/>
                <a:sym typeface="Times New Roman"/>
              </a:rPr>
              <a:t>.</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latin typeface="Arial  "/>
            </a:endParaRPr>
          </a:p>
        </p:txBody>
      </p:sp>
      <p:sp>
        <p:nvSpPr>
          <p:cNvPr id="1293" name="Google Shape;1293;p8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82</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p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170" name="Google Shape;170;p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cs typeface="Arial" panose="020B0604020202020204" pitchFamily="34" charset="0"/>
                <a:sym typeface="Arial"/>
              </a:rPr>
              <a:t>Notas do instrutor:</a:t>
            </a:r>
            <a:endParaRPr sz="1200" b="1" dirty="0">
              <a:latin typeface="Arial" panose="020B0604020202020204" pitchFamily="34" charset="0"/>
              <a:cs typeface="Arial" panose="020B0604020202020204" pitchFamily="34" charset="0"/>
              <a:sym typeface="Arial"/>
            </a:endParaRPr>
          </a:p>
          <a:p>
            <a:pPr marL="0" marR="0" lvl="0" indent="0" algn="l" rtl="0">
              <a:lnSpc>
                <a:spcPct val="115000"/>
              </a:lnSpc>
              <a:spcBef>
                <a:spcPts val="600"/>
              </a:spcBef>
              <a:spcAft>
                <a:spcPts val="0"/>
              </a:spcAft>
              <a:buNone/>
            </a:pP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Para cada par, peça aos participantes para identificarem a </a:t>
            </a:r>
            <a:r>
              <a:rPr lang="en-US" sz="1200" b="1" i="1" u="sng" dirty="0">
                <a:latin typeface="Arial" panose="020B0604020202020204" pitchFamily="34" charset="0"/>
                <a:ea typeface="Times New Roman"/>
                <a:cs typeface="Arial" panose="020B0604020202020204" pitchFamily="34" charset="0"/>
                <a:sym typeface="Times New Roman"/>
              </a:rPr>
              <a:t>exposição</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b="1" i="1" u="none" dirty="0">
                <a:latin typeface="Arial" panose="020B0604020202020204" pitchFamily="34" charset="0"/>
                <a:ea typeface="Times New Roman"/>
                <a:cs typeface="Arial" panose="020B0604020202020204" pitchFamily="34" charset="0"/>
                <a:sym typeface="Times New Roman"/>
              </a:rPr>
              <a:t>e o </a:t>
            </a:r>
            <a:r>
              <a:rPr lang="en-US" sz="1200" b="1" i="1" u="sng" dirty="0" err="1">
                <a:latin typeface="Arial" panose="020B0604020202020204" pitchFamily="34" charset="0"/>
                <a:ea typeface="Times New Roman"/>
                <a:cs typeface="Arial" panose="020B0604020202020204" pitchFamily="34" charset="0"/>
                <a:sym typeface="Times New Roman"/>
              </a:rPr>
              <a:t>desfecho</a:t>
            </a:r>
            <a:r>
              <a:rPr lang="en-US" sz="1200" b="1" i="1" dirty="0">
                <a:latin typeface="Arial" panose="020B0604020202020204" pitchFamily="34" charset="0"/>
                <a:ea typeface="Times New Roman"/>
                <a:cs typeface="Arial" panose="020B0604020202020204" pitchFamily="34" charset="0"/>
                <a:sym typeface="Times New Roman"/>
              </a:rPr>
              <a:t>. De seguida, &lt;CLICAR&gt; duas vezes para mostrar as respostas.</a:t>
            </a:r>
          </a:p>
          <a:p>
            <a:pPr marL="0" marR="0" lvl="0" indent="0" algn="l" rtl="0">
              <a:lnSpc>
                <a:spcPct val="115000"/>
              </a:lnSpc>
              <a:spcBef>
                <a:spcPts val="0"/>
              </a:spcBef>
              <a:spcAft>
                <a:spcPts val="0"/>
              </a:spcAft>
              <a:buClr>
                <a:schemeClr val="dk1"/>
              </a:buClr>
              <a:buSzPts val="1800"/>
              <a:buFont typeface="Wingdings" panose="05000000000000000000" pitchFamily="2" charset="2"/>
              <a:buNone/>
            </a:pP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Clr>
                <a:schemeClr val="dk1"/>
              </a:buClr>
              <a:buSzPts val="1800"/>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Note-se que muitas destas situações podem ser tanto uma exposição como um resultado. Por exemplo, uma pessoa infetada com VIH pode ser levada a ter mais relações sexuais sem proteção. Uma pessoa pode ter um peso normal e desenvolver uma doença cardíaca, e depois tornar-se obesa porque começa a fazer menos exercício após o diagnóstico da doença cardíaca. Muitas vezes, o facto de um fator ser uma exposição ou um resultado depende da nossa perspetiva, com base no que estamos a estudar. </a:t>
            </a:r>
            <a:endParaRPr sz="1200" b="1" i="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latin typeface="Arial  "/>
            </a:endParaRPr>
          </a:p>
        </p:txBody>
      </p:sp>
      <p:sp>
        <p:nvSpPr>
          <p:cNvPr id="171" name="Google Shape;171;p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
                <a:ea typeface="+mn-ea"/>
                <a:cs typeface="+mn-cs"/>
              </a:rPr>
              <a:t>9</a:t>
            </a:fld>
            <a:endParaRPr kumimoji="0" sz="1800" b="0" i="0" u="none" strike="noStrike" kern="1200" cap="none" spc="0" normalizeH="0" baseline="0" noProof="0">
              <a:ln>
                <a:noFill/>
              </a:ln>
              <a:solidFill>
                <a:srgbClr val="000000"/>
              </a:solidFill>
              <a:effectLst/>
              <a:uLnTx/>
              <a:uFillTx/>
              <a:latin typeface="Arial  "/>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Layouts/_rels/slideLayout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3352290289"/>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9" name="Title 1">
            <a:extLst>
              <a:ext uri="{FF2B5EF4-FFF2-40B4-BE49-F238E27FC236}">
                <a16:creationId xmlns:a16="http://schemas.microsoft.com/office/drawing/2014/main" id="{5B3F01E7-53E2-7E31-4738-2A413B4C21A8}"/>
              </a:ext>
            </a:extLst>
          </p:cNvPr>
          <p:cNvSpPr txBox="1">
            <a:spLocks/>
          </p:cNvSpPr>
          <p:nvPr userDrawn="1"/>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Learning Objectives</a:t>
            </a:r>
          </a:p>
        </p:txBody>
      </p:sp>
    </p:spTree>
    <p:extLst>
      <p:ext uri="{BB962C8B-B14F-4D97-AF65-F5344CB8AC3E}">
        <p14:creationId xmlns:p14="http://schemas.microsoft.com/office/powerpoint/2010/main" val="78970386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userDrawn="1"/>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72346141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87990569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graphicFrame>
        <p:nvGraphicFramePr>
          <p:cNvPr id="7" name="Diagram 2">
            <a:extLst>
              <a:ext uri="{FF2B5EF4-FFF2-40B4-BE49-F238E27FC236}">
                <a16:creationId xmlns:a16="http://schemas.microsoft.com/office/drawing/2014/main" id="{7507A931-4E8C-F3CE-C036-B436450AFBD3}"/>
              </a:ext>
            </a:extLst>
          </p:cNvPr>
          <p:cNvGraphicFramePr/>
          <p:nvPr userDrawn="1">
            <p:extLst>
              <p:ext uri="{D42A27DB-BD31-4B8C-83A1-F6EECF244321}">
                <p14:modId xmlns:p14="http://schemas.microsoft.com/office/powerpoint/2010/main" val="3110818842"/>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7" name="TextBox 26">
            <a:extLst>
              <a:ext uri="{FF2B5EF4-FFF2-40B4-BE49-F238E27FC236}">
                <a16:creationId xmlns:a16="http://schemas.microsoft.com/office/drawing/2014/main" id="{C4E0B380-D1A2-CAC7-1336-0F66821A755B}"/>
              </a:ext>
            </a:extLst>
          </p:cNvPr>
          <p:cNvSpPr txBox="1"/>
          <p:nvPr/>
        </p:nvSpPr>
        <p:spPr>
          <a:xfrm>
            <a:off x="508000" y="422510"/>
            <a:ext cx="108458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03868354"/>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524933" y="422510"/>
            <a:ext cx="10828867"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1" name="Oval 10">
            <a:extLst>
              <a:ext uri="{FF2B5EF4-FFF2-40B4-BE49-F238E27FC236}">
                <a16:creationId xmlns:a16="http://schemas.microsoft.com/office/drawing/2014/main" id="{4751D57A-E6C0-3264-F519-5F0841ECE175}"/>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Diagram 2">
            <a:extLst>
              <a:ext uri="{FF2B5EF4-FFF2-40B4-BE49-F238E27FC236}">
                <a16:creationId xmlns:a16="http://schemas.microsoft.com/office/drawing/2014/main" id="{91FCF24B-0CB6-E83D-3C4A-338966C452EA}"/>
              </a:ext>
            </a:extLst>
          </p:cNvPr>
          <p:cNvGraphicFramePr/>
          <p:nvPr userDrawn="1">
            <p:extLst>
              <p:ext uri="{D42A27DB-BD31-4B8C-83A1-F6EECF244321}">
                <p14:modId xmlns:p14="http://schemas.microsoft.com/office/powerpoint/2010/main" val="116600851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9">
            <a:extLst>
              <a:ext uri="{FF2B5EF4-FFF2-40B4-BE49-F238E27FC236}">
                <a16:creationId xmlns:a16="http://schemas.microsoft.com/office/drawing/2014/main" id="{48260A60-8139-6613-9BA1-743E8D98AAB9}"/>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3396251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558800" y="422510"/>
            <a:ext cx="107950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1" name="Oval 10">
            <a:extLst>
              <a:ext uri="{FF2B5EF4-FFF2-40B4-BE49-F238E27FC236}">
                <a16:creationId xmlns:a16="http://schemas.microsoft.com/office/drawing/2014/main" id="{CBA10D86-D359-19AC-BFEE-F335F426F57A}"/>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Diagram 2">
            <a:extLst>
              <a:ext uri="{FF2B5EF4-FFF2-40B4-BE49-F238E27FC236}">
                <a16:creationId xmlns:a16="http://schemas.microsoft.com/office/drawing/2014/main" id="{BC660C0C-C919-52E9-F8B9-8E6797CFBF50}"/>
              </a:ext>
            </a:extLst>
          </p:cNvPr>
          <p:cNvGraphicFramePr/>
          <p:nvPr userDrawn="1">
            <p:extLst>
              <p:ext uri="{D42A27DB-BD31-4B8C-83A1-F6EECF244321}">
                <p14:modId xmlns:p14="http://schemas.microsoft.com/office/powerpoint/2010/main" val="116600851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9">
            <a:extLst>
              <a:ext uri="{FF2B5EF4-FFF2-40B4-BE49-F238E27FC236}">
                <a16:creationId xmlns:a16="http://schemas.microsoft.com/office/drawing/2014/main" id="{579937A8-0243-968F-5EDC-9EC202C6C2A9}"/>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169693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17646723"/>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524934" y="447675"/>
            <a:ext cx="10065482" cy="800100"/>
          </a:xfrm>
          <a:prstGeom prst="rect">
            <a:avLst/>
          </a:prstGeom>
          <a:solidFill>
            <a:srgbClr val="E7C2F6"/>
          </a:solidFill>
          <a:ln>
            <a:noFill/>
          </a:ln>
        </p:spPr>
        <p:txBody>
          <a:bodyPr/>
          <a:lstStyle/>
          <a:p>
            <a:r>
              <a:rPr lang="en-US" dirty="0"/>
              <a:t>Click to edit Master title style</a:t>
            </a:r>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43059913"/>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02724521"/>
      </p:ext>
    </p:extLst>
  </p:cSld>
  <p:clrMapOvr>
    <a:masterClrMapping/>
  </p:clrMapOvr>
  <p:hf sldNum="0"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541867" y="457200"/>
            <a:ext cx="10048548"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pt-BR" sz="2800" dirty="0"/>
              <a:t>Para completar o exercício, 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9378126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2720361417"/>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362089875"/>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524934" y="447675"/>
            <a:ext cx="10065482"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82146024"/>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882140102"/>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581078006"/>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10600565"/>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077614263"/>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28681758"/>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D574A13E-A59A-4043-A512-A51F898848BD}" type="datetimeFigureOut">
              <a:rPr lang="en-US" smtClean="0"/>
              <a:pPr/>
              <a:t>1/21/2026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5856D5BB-230C-4C11-9B35-6F8801603DCF}" type="slidenum">
              <a:rPr lang="en-US" smtClean="0"/>
              <a:pPr/>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4989645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97059692"/>
      </p:ext>
    </p:extLst>
  </p:cSld>
  <p:clrMapOvr>
    <a:masterClrMapping/>
  </p:clrMapOvr>
  <p:hf sldNum="0"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968306340"/>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528227"/>
            <a:ext cx="703858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err="1"/>
              <a:t>Oficina</a:t>
            </a:r>
            <a:r>
              <a:rPr lang="en-US" dirty="0"/>
              <a:t>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4040473914"/>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2943216953"/>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74365451"/>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3881837192"/>
      </p:ext>
    </p:extLst>
  </p:cSld>
  <p:clrMapOvr>
    <a:masterClrMapping/>
  </p:clrMapOvr>
  <p:transition/>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
            </a:endParaRPr>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34212249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a:solidFill>
                            <a:schemeClr val="tx1"/>
                          </a:solidFill>
                          <a:latin typeface="Arial  "/>
                        </a:rPr>
                        <a:t>Icon</a:t>
                      </a:r>
                      <a:endParaRPr b="1">
                        <a:solidFill>
                          <a:schemeClr val="tx1"/>
                        </a:solidFill>
                        <a:latin typeface="Arial  "/>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a:solidFill>
                            <a:schemeClr val="tx1"/>
                          </a:solidFill>
                          <a:latin typeface="Arial  "/>
                        </a:rPr>
                        <a:t>Use</a:t>
                      </a:r>
                      <a:endParaRPr b="1">
                        <a:solidFill>
                          <a:schemeClr val="tx1"/>
                        </a:solidFill>
                        <a:latin typeface="Arial  "/>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latin typeface="Arial  "/>
                      </a:endParaRPr>
                    </a:p>
                    <a:p>
                      <a:pPr marL="0" marR="0" lvl="0" indent="0" algn="l" rtl="0">
                        <a:spcBef>
                          <a:spcPts val="0"/>
                        </a:spcBef>
                        <a:spcAft>
                          <a:spcPts val="0"/>
                        </a:spcAft>
                        <a:buNone/>
                      </a:pPr>
                      <a:endParaRPr sz="1800">
                        <a:latin typeface="Arial  "/>
                      </a:endParaRPr>
                    </a:p>
                    <a:p>
                      <a:pPr marL="0" marR="0" lvl="0" indent="0" algn="l" rtl="0">
                        <a:spcBef>
                          <a:spcPts val="0"/>
                        </a:spcBef>
                        <a:spcAft>
                          <a:spcPts val="0"/>
                        </a:spcAft>
                        <a:buNone/>
                      </a:pPr>
                      <a:endParaRPr sz="1800">
                        <a:latin typeface="Arial  "/>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a:solidFill>
                            <a:schemeClr val="dk1"/>
                          </a:solidFill>
                          <a:latin typeface="Arial  "/>
                          <a:ea typeface="Arial"/>
                          <a:cs typeface="Arial"/>
                          <a:sym typeface="Arial"/>
                        </a:rPr>
                        <a:t>Objectives </a:t>
                      </a:r>
                      <a:r>
                        <a:rPr lang="en-US" sz="2000" b="0">
                          <a:solidFill>
                            <a:schemeClr val="dk1"/>
                          </a:solidFill>
                          <a:latin typeface="Arial  "/>
                          <a:ea typeface="Arial"/>
                          <a:cs typeface="Arial"/>
                          <a:sym typeface="Arial"/>
                        </a:rPr>
                        <a:t>of</a:t>
                      </a:r>
                      <a:r>
                        <a:rPr lang="en-US" sz="2000">
                          <a:solidFill>
                            <a:schemeClr val="dk1"/>
                          </a:solidFill>
                          <a:latin typeface="Arial  "/>
                          <a:ea typeface="Arial"/>
                          <a:cs typeface="Arial"/>
                          <a:sym typeface="Arial"/>
                        </a:rPr>
                        <a:t> the lesson</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latin typeface="Arial  "/>
                      </a:endParaRPr>
                    </a:p>
                    <a:p>
                      <a:pPr marL="0" marR="0" lvl="0" indent="0" algn="l" rtl="0">
                        <a:spcBef>
                          <a:spcPts val="0"/>
                        </a:spcBef>
                        <a:spcAft>
                          <a:spcPts val="0"/>
                        </a:spcAft>
                        <a:buNone/>
                      </a:pPr>
                      <a:endParaRPr sz="1800">
                        <a:latin typeface="Arial  "/>
                      </a:endParaRPr>
                    </a:p>
                    <a:p>
                      <a:pPr marL="0" marR="0" lvl="0" indent="0" algn="l" rtl="0">
                        <a:spcBef>
                          <a:spcPts val="0"/>
                        </a:spcBef>
                        <a:spcAft>
                          <a:spcPts val="0"/>
                        </a:spcAft>
                        <a:buNone/>
                      </a:pPr>
                      <a:endParaRPr sz="1800">
                        <a:latin typeface="Arial  "/>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a:solidFill>
                            <a:schemeClr val="dk1"/>
                          </a:solidFill>
                          <a:latin typeface="Arial  "/>
                          <a:ea typeface="Arial"/>
                          <a:cs typeface="Arial"/>
                          <a:sym typeface="Arial"/>
                        </a:rPr>
                        <a:t>Discovery Dialogue </a:t>
                      </a:r>
                      <a:r>
                        <a:rPr lang="en-US" sz="2000">
                          <a:solidFill>
                            <a:schemeClr val="dk1"/>
                          </a:solidFill>
                          <a:latin typeface="Arial  "/>
                          <a:ea typeface="Arial"/>
                          <a:cs typeface="Arial"/>
                          <a:sym typeface="Arial"/>
                        </a:rPr>
                        <a:t>invites sharing of ideas and experiences</a:t>
                      </a:r>
                      <a:endParaRPr sz="20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latin typeface="Arial  "/>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a:solidFill>
                            <a:schemeClr val="dk1"/>
                          </a:solidFill>
                          <a:latin typeface="Arial  "/>
                          <a:ea typeface="Arial"/>
                          <a:cs typeface="Arial"/>
                          <a:sym typeface="Arial"/>
                        </a:rPr>
                        <a:t>Activity </a:t>
                      </a:r>
                      <a:r>
                        <a:rPr lang="en-US" sz="2000" b="0">
                          <a:solidFill>
                            <a:schemeClr val="dk1"/>
                          </a:solidFill>
                          <a:latin typeface="Arial  "/>
                          <a:ea typeface="Arial"/>
                          <a:cs typeface="Arial"/>
                          <a:sym typeface="Arial"/>
                        </a:rPr>
                        <a:t>completed by </a:t>
                      </a:r>
                      <a:r>
                        <a:rPr lang="en-US" sz="2000">
                          <a:solidFill>
                            <a:schemeClr val="dk1"/>
                          </a:solidFill>
                          <a:latin typeface="Arial  "/>
                          <a:ea typeface="Arial"/>
                          <a:cs typeface="Arial"/>
                          <a:sym typeface="Arial"/>
                        </a:rPr>
                        <a:t>individual or group</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latin typeface="Arial  "/>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a:solidFill>
                            <a:schemeClr val="dk1"/>
                          </a:solidFill>
                          <a:latin typeface="Arial  "/>
                          <a:ea typeface="Arial"/>
                          <a:cs typeface="Arial"/>
                          <a:sym typeface="Arial"/>
                        </a:rPr>
                        <a:t>Highlight </a:t>
                      </a:r>
                      <a:r>
                        <a:rPr lang="en-US" sz="2000" b="0">
                          <a:solidFill>
                            <a:schemeClr val="dk1"/>
                          </a:solidFill>
                          <a:latin typeface="Arial  "/>
                          <a:ea typeface="Arial"/>
                          <a:cs typeface="Arial"/>
                          <a:sym typeface="Arial"/>
                        </a:rPr>
                        <a:t>of </a:t>
                      </a:r>
                      <a:r>
                        <a:rPr lang="en-US" sz="2000">
                          <a:solidFill>
                            <a:schemeClr val="dk1"/>
                          </a:solidFill>
                          <a:latin typeface="Arial  "/>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
            </a:endParaRPr>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
        <p:nvSpPr>
          <p:cNvPr id="14" name="Title 1">
            <a:extLst>
              <a:ext uri="{FF2B5EF4-FFF2-40B4-BE49-F238E27FC236}">
                <a16:creationId xmlns:a16="http://schemas.microsoft.com/office/drawing/2014/main" id="{C0669DDD-38EF-4474-B969-531550251D59}"/>
              </a:ext>
            </a:extLst>
          </p:cNvPr>
          <p:cNvSpPr txBox="1">
            <a:spLocks/>
          </p:cNvSpPr>
          <p:nvPr userDrawn="1"/>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Course Icons Key</a:t>
            </a:r>
          </a:p>
        </p:txBody>
      </p:sp>
    </p:spTree>
    <p:extLst>
      <p:ext uri="{BB962C8B-B14F-4D97-AF65-F5344CB8AC3E}">
        <p14:creationId xmlns:p14="http://schemas.microsoft.com/office/powerpoint/2010/main" val="990406688"/>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atin typeface="Arial  "/>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
            </a:endParaRPr>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
            </a:endParaRPr>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10" name="Title 1">
            <a:extLst>
              <a:ext uri="{FF2B5EF4-FFF2-40B4-BE49-F238E27FC236}">
                <a16:creationId xmlns:a16="http://schemas.microsoft.com/office/drawing/2014/main" id="{734C71A8-3478-AD9B-90C2-BC87FB7EBA91}"/>
              </a:ext>
            </a:extLst>
          </p:cNvPr>
          <p:cNvSpPr txBox="1">
            <a:spLocks/>
          </p:cNvSpPr>
          <p:nvPr userDrawn="1"/>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Learning Objectives</a:t>
            </a:r>
          </a:p>
        </p:txBody>
      </p:sp>
    </p:spTree>
    <p:extLst>
      <p:ext uri="{BB962C8B-B14F-4D97-AF65-F5344CB8AC3E}">
        <p14:creationId xmlns:p14="http://schemas.microsoft.com/office/powerpoint/2010/main" val="164856404"/>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480253926"/>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07410175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365391819"/>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7369989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
        <p:nvSpPr>
          <p:cNvPr id="6" name="Title 1">
            <a:extLst>
              <a:ext uri="{FF2B5EF4-FFF2-40B4-BE49-F238E27FC236}">
                <a16:creationId xmlns:a16="http://schemas.microsoft.com/office/drawing/2014/main" id="{86E0EFEA-B404-1548-9F31-0263BDA3A5CB}"/>
              </a:ext>
            </a:extLst>
          </p:cNvPr>
          <p:cNvSpPr txBox="1">
            <a:spLocks/>
          </p:cNvSpPr>
          <p:nvPr userDrawn="1"/>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Course Icons Key</a:t>
            </a:r>
          </a:p>
        </p:txBody>
      </p:sp>
    </p:spTree>
    <p:extLst>
      <p:ext uri="{BB962C8B-B14F-4D97-AF65-F5344CB8AC3E}">
        <p14:creationId xmlns:p14="http://schemas.microsoft.com/office/powerpoint/2010/main" val="2533168290"/>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51646" y="413884"/>
            <a:ext cx="7169566"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2544223965"/>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2004586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16240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 id="2147483711" r:id="rId23"/>
    <p:sldLayoutId id="2147483712" r:id="rId24"/>
    <p:sldLayoutId id="2147483713" r:id="rId25"/>
    <p:sldLayoutId id="2147483714" r:id="rId26"/>
    <p:sldLayoutId id="2147483715" r:id="rId27"/>
    <p:sldLayoutId id="2147483716" r:id="rId28"/>
    <p:sldLayoutId id="2147483717" r:id="rId29"/>
    <p:sldLayoutId id="2147483718" r:id="rId30"/>
    <p:sldLayoutId id="2147483719" r:id="rId31"/>
    <p:sldLayoutId id="2147483720" r:id="rId32"/>
    <p:sldLayoutId id="2147483667" r:id="rId33"/>
    <p:sldLayoutId id="2147483668" r:id="rId3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3.jpeg"/><Relationship Id="rId7" Type="http://schemas.openxmlformats.org/officeDocument/2006/relationships/image" Target="../media/image18.png"/><Relationship Id="rId12"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16.jpe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4.jpeg"/><Relationship Id="rId9" Type="http://schemas.openxmlformats.org/officeDocument/2006/relationships/image" Target="../media/image20.png"/></Relationships>
</file>

<file path=ppt/slides/_rels/slide1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jpeg"/><Relationship Id="rId3" Type="http://schemas.openxmlformats.org/officeDocument/2006/relationships/image" Target="../media/image13.jpeg"/><Relationship Id="rId7" Type="http://schemas.openxmlformats.org/officeDocument/2006/relationships/image" Target="../media/image18.png"/><Relationship Id="rId12" Type="http://schemas.openxmlformats.org/officeDocument/2006/relationships/image" Target="../media/image23.jpe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16.jpe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4.jpeg"/><Relationship Id="rId9" Type="http://schemas.openxmlformats.org/officeDocument/2006/relationships/image" Target="../media/image20.png"/><Relationship Id="rId14" Type="http://schemas.openxmlformats.org/officeDocument/2006/relationships/image" Target="../media/image22.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0.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31.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5.xml"/><Relationship Id="rId5" Type="http://schemas.openxmlformats.org/officeDocument/2006/relationships/image" Target="../media/image27.png"/><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9.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0.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0.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0.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3.jpeg"/><Relationship Id="rId3" Type="http://schemas.openxmlformats.org/officeDocument/2006/relationships/image" Target="../media/image13.jpeg"/><Relationship Id="rId7" Type="http://schemas.openxmlformats.org/officeDocument/2006/relationships/image" Target="../media/image18.png"/><Relationship Id="rId12" Type="http://schemas.openxmlformats.org/officeDocument/2006/relationships/image" Target="../media/image22.jpeg"/><Relationship Id="rId2" Type="http://schemas.openxmlformats.org/officeDocument/2006/relationships/notesSlide" Target="../notesSlides/notesSlide61.xml"/><Relationship Id="rId1" Type="http://schemas.openxmlformats.org/officeDocument/2006/relationships/slideLayout" Target="../slideLayouts/slideLayout4.xml"/><Relationship Id="rId6" Type="http://schemas.openxmlformats.org/officeDocument/2006/relationships/image" Target="../media/image17.png"/><Relationship Id="rId11" Type="http://schemas.openxmlformats.org/officeDocument/2006/relationships/image" Target="../media/image16.jpeg"/><Relationship Id="rId5" Type="http://schemas.openxmlformats.org/officeDocument/2006/relationships/image" Target="../media/image15.png"/><Relationship Id="rId10" Type="http://schemas.openxmlformats.org/officeDocument/2006/relationships/image" Target="../media/image21.png"/><Relationship Id="rId4" Type="http://schemas.openxmlformats.org/officeDocument/2006/relationships/image" Target="../media/image14.jpeg"/><Relationship Id="rId9" Type="http://schemas.openxmlformats.org/officeDocument/2006/relationships/image" Target="../media/image20.png"/><Relationship Id="rId14" Type="http://schemas.openxmlformats.org/officeDocument/2006/relationships/image" Target="../media/image24.jpeg"/></Relationships>
</file>

<file path=ppt/slides/_rels/slide62.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3.jpeg"/><Relationship Id="rId7" Type="http://schemas.openxmlformats.org/officeDocument/2006/relationships/image" Target="../media/image30.jpeg"/><Relationship Id="rId2" Type="http://schemas.openxmlformats.org/officeDocument/2006/relationships/notesSlide" Target="../notesSlides/notesSlide62.xml"/><Relationship Id="rId1" Type="http://schemas.openxmlformats.org/officeDocument/2006/relationships/slideLayout" Target="../slideLayouts/slideLayout4.xml"/><Relationship Id="rId6" Type="http://schemas.openxmlformats.org/officeDocument/2006/relationships/image" Target="../media/image29.jpeg"/><Relationship Id="rId5" Type="http://schemas.openxmlformats.org/officeDocument/2006/relationships/image" Target="../media/image28.png"/><Relationship Id="rId4" Type="http://schemas.openxmlformats.org/officeDocument/2006/relationships/image" Target="../media/image14.jpeg"/></Relationships>
</file>

<file path=ppt/slides/_rels/slide6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6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66.xml"/><Relationship Id="rId1" Type="http://schemas.openxmlformats.org/officeDocument/2006/relationships/slideLayout" Target="../slideLayouts/slideLayout4.xml"/><Relationship Id="rId5" Type="http://schemas.openxmlformats.org/officeDocument/2006/relationships/image" Target="../media/image24.jpeg"/><Relationship Id="rId4" Type="http://schemas.openxmlformats.org/officeDocument/2006/relationships/image" Target="../media/image23.jpe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6.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6.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75.xml"/><Relationship Id="rId1" Type="http://schemas.openxmlformats.org/officeDocument/2006/relationships/slideLayout" Target="../slideLayouts/slideLayout5.xml"/><Relationship Id="rId5" Type="http://schemas.openxmlformats.org/officeDocument/2006/relationships/chart" Target="../charts/chart10.xml"/><Relationship Id="rId4" Type="http://schemas.openxmlformats.org/officeDocument/2006/relationships/chart" Target="../charts/chart9.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sp>
        <p:nvSpPr>
          <p:cNvPr id="108" name="Google Shape;108;p1"/>
          <p:cNvSpPr txBox="1">
            <a:spLocks noGrp="1"/>
          </p:cNvSpPr>
          <p:nvPr>
            <p:ph type="body" sz="quarter" idx="17"/>
          </p:nvPr>
        </p:nvSpPr>
        <p:spPr>
          <a:xfrm>
            <a:off x="521601" y="1904768"/>
            <a:ext cx="7607300" cy="1588535"/>
          </a:xfrm>
          <a:prstGeom prst="rect">
            <a:avLst/>
          </a:prstGeom>
          <a:noFill/>
          <a:ln>
            <a:noFill/>
          </a:ln>
        </p:spPr>
        <p:txBody>
          <a:bodyPr spcFirstLastPara="1" wrap="square" lIns="0" tIns="45700" rIns="0" bIns="45700" anchor="t" anchorCtr="0">
            <a:noAutofit/>
          </a:bodyPr>
          <a:lstStyle/>
          <a:p>
            <a:pPr marL="0" indent="0"/>
            <a:r>
              <a:rPr lang="en-US" sz="4800" dirty="0" err="1"/>
              <a:t>Investigação</a:t>
            </a:r>
            <a:r>
              <a:rPr lang="en-US" sz="4800" dirty="0"/>
              <a:t> de </a:t>
            </a:r>
            <a:r>
              <a:rPr lang="en-US" sz="4800" dirty="0" err="1"/>
              <a:t>Surtos</a:t>
            </a:r>
            <a:r>
              <a:rPr lang="en-US" sz="4800" dirty="0"/>
              <a:t> </a:t>
            </a:r>
          </a:p>
          <a:p>
            <a:pPr marL="0" indent="0"/>
            <a:r>
              <a:rPr lang="en-US" sz="4800" dirty="0" err="1"/>
              <a:t>Parte</a:t>
            </a:r>
            <a:r>
              <a:rPr lang="en-US" sz="4800" dirty="0"/>
              <a:t> 3: </a:t>
            </a:r>
            <a:r>
              <a:rPr lang="en-US" sz="4800" dirty="0" err="1"/>
              <a:t>Análise</a:t>
            </a:r>
            <a:r>
              <a:rPr lang="en-US" sz="4800" dirty="0"/>
              <a:t> e </a:t>
            </a:r>
            <a:r>
              <a:rPr lang="en-US" sz="4800" dirty="0" err="1"/>
              <a:t>Resposta</a:t>
            </a:r>
            <a:endParaRPr sz="4800" dirty="0"/>
          </a:p>
        </p:txBody>
      </p:sp>
      <p:sp>
        <p:nvSpPr>
          <p:cNvPr id="107" name="Google Shape;107;p1"/>
          <p:cNvSpPr txBox="1">
            <a:spLocks noGrp="1"/>
          </p:cNvSpPr>
          <p:nvPr>
            <p:ph type="body" sz="quarter" idx="16"/>
          </p:nvPr>
        </p:nvSpPr>
        <p:spPr>
          <a:prstGeom prst="rect">
            <a:avLst/>
          </a:prstGeom>
          <a:noFill/>
          <a:ln>
            <a:noFill/>
          </a:ln>
        </p:spPr>
        <p:txBody>
          <a:bodyPr spcFirstLastPara="1" wrap="square" lIns="91425" tIns="45700" rIns="91425" bIns="45700" anchor="t" anchorCtr="0">
            <a:noAutofit/>
          </a:bodyPr>
          <a:lstStyle/>
          <a:p>
            <a:pPr marL="0" indent="0">
              <a:spcBef>
                <a:spcPts val="0"/>
              </a:spcBef>
            </a:pPr>
            <a:r>
              <a:rPr lang="en-US" dirty="0" err="1"/>
              <a:t>Oficina</a:t>
            </a:r>
            <a:r>
              <a:rPr lang="en-US" dirty="0"/>
              <a:t> 2</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4" name="Title 3">
            <a:extLst>
              <a:ext uri="{FF2B5EF4-FFF2-40B4-BE49-F238E27FC236}">
                <a16:creationId xmlns:a16="http://schemas.microsoft.com/office/drawing/2014/main" id="{FE61A9B3-7F51-4262-3741-B36AD31634ED}"/>
              </a:ext>
            </a:extLst>
          </p:cNvPr>
          <p:cNvSpPr>
            <a:spLocks noGrp="1"/>
          </p:cNvSpPr>
          <p:nvPr>
            <p:ph type="title"/>
          </p:nvPr>
        </p:nvSpPr>
        <p:spPr>
          <a:xfrm>
            <a:off x="838200" y="0"/>
            <a:ext cx="9752215" cy="1257300"/>
          </a:xfrm>
        </p:spPr>
        <p:txBody>
          <a:bodyPr/>
          <a:lstStyle/>
          <a:p>
            <a:r>
              <a:rPr lang="en-US" dirty="0" err="1"/>
              <a:t>Exemplos</a:t>
            </a:r>
            <a:r>
              <a:rPr lang="en-US" dirty="0"/>
              <a:t>: </a:t>
            </a:r>
            <a:r>
              <a:rPr lang="en-US" dirty="0" err="1"/>
              <a:t>desenvolvimento</a:t>
            </a:r>
            <a:r>
              <a:rPr lang="en-US" dirty="0"/>
              <a:t> </a:t>
            </a:r>
            <a:br>
              <a:rPr lang="en-US" dirty="0"/>
            </a:br>
            <a:r>
              <a:rPr lang="en-US" dirty="0"/>
              <a:t>de </a:t>
            </a:r>
            <a:r>
              <a:rPr lang="en-US" dirty="0" err="1"/>
              <a:t>hipóteses</a:t>
            </a:r>
            <a:br>
              <a:rPr lang="en-US" dirty="0"/>
            </a:br>
            <a:endParaRPr lang="pt-BR" dirty="0"/>
          </a:p>
        </p:txBody>
      </p:sp>
      <p:sp>
        <p:nvSpPr>
          <p:cNvPr id="191" name="Google Shape;191;p9"/>
          <p:cNvSpPr txBox="1">
            <a:spLocks noGrp="1"/>
          </p:cNvSpPr>
          <p:nvPr>
            <p:ph sz="half" idx="2"/>
          </p:nvPr>
        </p:nvSpPr>
        <p:spPr>
          <a:xfrm>
            <a:off x="838200" y="1478857"/>
            <a:ext cx="10515600" cy="4639309"/>
          </a:xfrm>
          <a:noFill/>
          <a:ln>
            <a:noFill/>
          </a:ln>
        </p:spPr>
        <p:txBody>
          <a:bodyPr spcFirstLastPara="1" wrap="square" lIns="91425" tIns="45700" rIns="91425" bIns="45700" anchor="t" anchorCtr="0">
            <a:noAutofit/>
          </a:bodyPr>
          <a:lstStyle/>
          <a:p>
            <a:r>
              <a:rPr lang="pt-BR" dirty="0" err="1">
                <a:sym typeface="Arial"/>
              </a:rPr>
              <a:t>Palpite</a:t>
            </a:r>
            <a:r>
              <a:rPr lang="pt-BR" dirty="0">
                <a:sym typeface="Arial"/>
              </a:rPr>
              <a:t> </a:t>
            </a:r>
            <a:r>
              <a:rPr lang="pt-BR" dirty="0" err="1">
                <a:sym typeface="Arial"/>
              </a:rPr>
              <a:t>sobre</a:t>
            </a:r>
            <a:r>
              <a:rPr lang="pt-BR" dirty="0">
                <a:sym typeface="Arial"/>
              </a:rPr>
              <a:t>:</a:t>
            </a:r>
            <a:endParaRPr lang="pt-BR" dirty="0"/>
          </a:p>
          <a:p>
            <a:pPr lvl="1"/>
            <a:r>
              <a:rPr lang="pt-BR" dirty="0"/>
              <a:t>Causa, origem do surto </a:t>
            </a:r>
          </a:p>
          <a:p>
            <a:pPr lvl="1"/>
            <a:r>
              <a:rPr lang="pt-BR" dirty="0"/>
              <a:t>Uma associação entre uma exposição e um </a:t>
            </a:r>
            <a:r>
              <a:rPr lang="pt-BR" dirty="0" err="1"/>
              <a:t>desfecho</a:t>
            </a:r>
            <a:endParaRPr lang="pt-BR" dirty="0"/>
          </a:p>
          <a:p>
            <a:pPr lvl="1"/>
            <a:r>
              <a:rPr lang="pt-BR" dirty="0"/>
              <a:t>Modo de transmissão da doença</a:t>
            </a:r>
          </a:p>
          <a:p>
            <a:r>
              <a:rPr lang="pt-BR" dirty="0"/>
              <a:t>Desenvolver hipóteses para:</a:t>
            </a:r>
          </a:p>
          <a:p>
            <a:pPr lvl="1"/>
            <a:r>
              <a:rPr lang="pt-BR" dirty="0"/>
              <a:t>Surto de cólera na aldeia X</a:t>
            </a:r>
          </a:p>
          <a:p>
            <a:pPr lvl="1"/>
            <a:r>
              <a:rPr lang="pt-BR" dirty="0"/>
              <a:t>Primeiro caso de sarampo na aldeia Y</a:t>
            </a:r>
          </a:p>
          <a:p>
            <a:pPr lvl="1"/>
            <a:r>
              <a:rPr lang="pt-BR" dirty="0" err="1"/>
              <a:t>Número</a:t>
            </a:r>
            <a:r>
              <a:rPr lang="pt-BR" dirty="0"/>
              <a:t> alto de abortos numa manada de gado nos arredores da Aldeia Z</a:t>
            </a:r>
          </a:p>
          <a:p>
            <a:endParaRPr lang="pt-BR" dirty="0"/>
          </a:p>
        </p:txBody>
      </p:sp>
      <p:sp>
        <p:nvSpPr>
          <p:cNvPr id="2" name="Title 1">
            <a:extLst>
              <a:ext uri="{FF2B5EF4-FFF2-40B4-BE49-F238E27FC236}">
                <a16:creationId xmlns:a16="http://schemas.microsoft.com/office/drawing/2014/main" id="{08A96E49-2606-BC06-4ECB-C8161057CD53}"/>
              </a:ext>
            </a:extLst>
          </p:cNvPr>
          <p:cNvSpPr txBox="1">
            <a:spLocks/>
          </p:cNvSpPr>
          <p:nvPr/>
        </p:nvSpPr>
        <p:spPr>
          <a:xfrm>
            <a:off x="509954" y="457200"/>
            <a:ext cx="10843846"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9" name="Google Shape;199;p10"/>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514350" indent="-514350" algn="just">
              <a:spcBef>
                <a:spcPts val="0"/>
              </a:spcBef>
              <a:buFont typeface="+mj-lt"/>
              <a:buAutoNum type="arabicPeriod"/>
            </a:pPr>
            <a:r>
              <a:rPr lang="en-US" dirty="0" err="1"/>
              <a:t>Considerar</a:t>
            </a:r>
            <a:r>
              <a:rPr lang="en-US" dirty="0"/>
              <a:t> o </a:t>
            </a:r>
            <a:r>
              <a:rPr lang="en-US" dirty="0" err="1"/>
              <a:t>conhecimento</a:t>
            </a:r>
            <a:r>
              <a:rPr lang="en-US" dirty="0"/>
              <a:t> do </a:t>
            </a:r>
            <a:r>
              <a:rPr lang="en-US" dirty="0" err="1"/>
              <a:t>assunto</a:t>
            </a:r>
            <a:r>
              <a:rPr lang="en-US" dirty="0"/>
              <a:t>: </a:t>
            </a:r>
            <a:r>
              <a:rPr lang="en-US" dirty="0" err="1"/>
              <a:t>fontes</a:t>
            </a:r>
            <a:r>
              <a:rPr lang="en-US" dirty="0"/>
              <a:t> </a:t>
            </a:r>
            <a:r>
              <a:rPr lang="en-US" dirty="0" err="1"/>
              <a:t>conhecidas</a:t>
            </a:r>
            <a:r>
              <a:rPr lang="en-US" dirty="0"/>
              <a:t>, </a:t>
            </a:r>
            <a:r>
              <a:rPr lang="en-US" dirty="0" err="1"/>
              <a:t>veículos</a:t>
            </a:r>
            <a:r>
              <a:rPr lang="en-US" dirty="0"/>
              <a:t> e </a:t>
            </a:r>
            <a:r>
              <a:rPr lang="en-US" dirty="0" err="1"/>
              <a:t>modos</a:t>
            </a:r>
            <a:r>
              <a:rPr lang="en-US" dirty="0"/>
              <a:t> de </a:t>
            </a:r>
            <a:r>
              <a:rPr lang="en-US" dirty="0" err="1"/>
              <a:t>transmissão</a:t>
            </a:r>
            <a:endParaRPr lang="en-US" dirty="0"/>
          </a:p>
          <a:p>
            <a:pPr marL="514350" indent="-514350" algn="just">
              <a:spcBef>
                <a:spcPts val="0"/>
              </a:spcBef>
              <a:buFont typeface="+mj-lt"/>
              <a:buAutoNum type="arabicPeriod"/>
            </a:pPr>
            <a:r>
              <a:rPr lang="en-US" dirty="0" err="1"/>
              <a:t>Revisão</a:t>
            </a:r>
            <a:r>
              <a:rPr lang="en-US" dirty="0"/>
              <a:t> da </a:t>
            </a:r>
            <a:r>
              <a:rPr lang="en-US" dirty="0" err="1"/>
              <a:t>epidemiologia</a:t>
            </a:r>
            <a:r>
              <a:rPr lang="en-US" dirty="0"/>
              <a:t> </a:t>
            </a:r>
            <a:r>
              <a:rPr lang="en-US" dirty="0" err="1"/>
              <a:t>descritiva</a:t>
            </a:r>
            <a:r>
              <a:rPr lang="en-US" dirty="0"/>
              <a:t>. O que </a:t>
            </a:r>
            <a:r>
              <a:rPr lang="en-US" dirty="0" err="1"/>
              <a:t>explica</a:t>
            </a:r>
            <a:r>
              <a:rPr lang="en-US" dirty="0"/>
              <a:t> a </a:t>
            </a:r>
            <a:r>
              <a:rPr lang="en-US" dirty="0" err="1"/>
              <a:t>maioria</a:t>
            </a:r>
            <a:r>
              <a:rPr lang="en-US" dirty="0"/>
              <a:t> dos </a:t>
            </a:r>
            <a:r>
              <a:rPr lang="en-US" dirty="0" err="1"/>
              <a:t>casos</a:t>
            </a:r>
            <a:r>
              <a:rPr lang="en-US" dirty="0"/>
              <a:t>?</a:t>
            </a:r>
          </a:p>
          <a:p>
            <a:pPr marL="514350" indent="-514350" algn="just">
              <a:spcBef>
                <a:spcPts val="0"/>
              </a:spcBef>
              <a:buFont typeface="+mj-lt"/>
              <a:buAutoNum type="arabicPeriod"/>
            </a:pPr>
            <a:r>
              <a:rPr lang="en-US" dirty="0" err="1"/>
              <a:t>Considerar</a:t>
            </a:r>
            <a:r>
              <a:rPr lang="en-US" dirty="0"/>
              <a:t> </a:t>
            </a:r>
            <a:r>
              <a:rPr lang="en-US" dirty="0" err="1"/>
              <a:t>os</a:t>
            </a:r>
            <a:r>
              <a:rPr lang="en-US" dirty="0"/>
              <a:t> </a:t>
            </a:r>
            <a:r>
              <a:rPr lang="en-US" dirty="0" err="1"/>
              <a:t>valores</a:t>
            </a:r>
            <a:r>
              <a:rPr lang="en-US" dirty="0"/>
              <a:t> </a:t>
            </a:r>
            <a:r>
              <a:rPr lang="en-US" dirty="0" err="1"/>
              <a:t>atípicos</a:t>
            </a:r>
            <a:r>
              <a:rPr lang="en-US" dirty="0"/>
              <a:t> e as </a:t>
            </a:r>
            <a:r>
              <a:rPr lang="en-US" dirty="0" err="1"/>
              <a:t>oportunidades</a:t>
            </a:r>
            <a:r>
              <a:rPr lang="en-US" dirty="0"/>
              <a:t> </a:t>
            </a:r>
            <a:r>
              <a:rPr lang="en-US" dirty="0" err="1"/>
              <a:t>únicas</a:t>
            </a:r>
            <a:r>
              <a:rPr lang="en-US" dirty="0"/>
              <a:t> </a:t>
            </a:r>
            <a:br>
              <a:rPr lang="en-US" dirty="0"/>
            </a:br>
            <a:r>
              <a:rPr lang="en-US" dirty="0"/>
              <a:t>de </a:t>
            </a:r>
            <a:r>
              <a:rPr lang="en-US" dirty="0" err="1"/>
              <a:t>exposição</a:t>
            </a:r>
            <a:endParaRPr lang="en-US" dirty="0"/>
          </a:p>
          <a:p>
            <a:pPr marL="514350" indent="-514350" algn="just">
              <a:spcBef>
                <a:spcPts val="0"/>
              </a:spcBef>
              <a:buFont typeface="+mj-lt"/>
              <a:buAutoNum type="arabicPeriod"/>
            </a:pPr>
            <a:r>
              <a:rPr lang="en-US" dirty="0" err="1"/>
              <a:t>Falar</a:t>
            </a:r>
            <a:r>
              <a:rPr lang="en-US" dirty="0"/>
              <a:t> com </a:t>
            </a:r>
            <a:r>
              <a:rPr lang="en-US" dirty="0" err="1"/>
              <a:t>os</a:t>
            </a:r>
            <a:r>
              <a:rPr lang="en-US" dirty="0"/>
              <a:t> </a:t>
            </a:r>
            <a:r>
              <a:rPr lang="en-US" dirty="0" err="1"/>
              <a:t>doentes</a:t>
            </a:r>
            <a:r>
              <a:rPr lang="en-US" dirty="0"/>
              <a:t>, </a:t>
            </a:r>
            <a:r>
              <a:rPr lang="en-US" dirty="0" err="1"/>
              <a:t>os</a:t>
            </a:r>
            <a:r>
              <a:rPr lang="en-US" dirty="0"/>
              <a:t> </a:t>
            </a:r>
            <a:r>
              <a:rPr lang="en-US" dirty="0" err="1"/>
              <a:t>donos</a:t>
            </a:r>
            <a:r>
              <a:rPr lang="en-US" dirty="0"/>
              <a:t> dos </a:t>
            </a:r>
            <a:r>
              <a:rPr lang="en-US" dirty="0" err="1"/>
              <a:t>animais</a:t>
            </a:r>
            <a:r>
              <a:rPr lang="en-US" dirty="0"/>
              <a:t> e as </a:t>
            </a:r>
            <a:r>
              <a:rPr lang="en-US" dirty="0" err="1"/>
              <a:t>pessoas</a:t>
            </a:r>
            <a:r>
              <a:rPr lang="en-US" dirty="0"/>
              <a:t> que </a:t>
            </a:r>
            <a:r>
              <a:rPr lang="en-US" dirty="0" err="1"/>
              <a:t>cuidam</a:t>
            </a:r>
            <a:r>
              <a:rPr lang="en-US" dirty="0"/>
              <a:t> deles. O que </a:t>
            </a:r>
            <a:r>
              <a:rPr lang="en-US" dirty="0" err="1"/>
              <a:t>eles</a:t>
            </a:r>
            <a:r>
              <a:rPr lang="en-US" dirty="0"/>
              <a:t> </a:t>
            </a:r>
            <a:r>
              <a:rPr lang="en-US" dirty="0" err="1"/>
              <a:t>pensam</a:t>
            </a:r>
            <a:r>
              <a:rPr lang="en-US" dirty="0"/>
              <a:t>?</a:t>
            </a:r>
          </a:p>
          <a:p>
            <a:pPr marL="514350" indent="-514350" algn="just">
              <a:spcBef>
                <a:spcPts val="0"/>
              </a:spcBef>
              <a:buFont typeface="+mj-lt"/>
              <a:buAutoNum type="arabicPeriod"/>
            </a:pPr>
            <a:r>
              <a:rPr lang="en-US" dirty="0"/>
              <a:t>O que </a:t>
            </a:r>
            <a:r>
              <a:rPr lang="en-US" dirty="0" err="1"/>
              <a:t>pensam</a:t>
            </a:r>
            <a:r>
              <a:rPr lang="en-US" dirty="0"/>
              <a:t> </a:t>
            </a:r>
            <a:r>
              <a:rPr lang="en-US" dirty="0" err="1"/>
              <a:t>os</a:t>
            </a:r>
            <a:r>
              <a:rPr lang="en-US" dirty="0"/>
              <a:t> </a:t>
            </a:r>
            <a:r>
              <a:rPr lang="en-US" dirty="0" err="1"/>
              <a:t>responsáveis</a:t>
            </a:r>
            <a:r>
              <a:rPr lang="en-US" dirty="0"/>
              <a:t> </a:t>
            </a:r>
            <a:r>
              <a:rPr lang="en-US" dirty="0" err="1"/>
              <a:t>locais</a:t>
            </a:r>
            <a:r>
              <a:rPr lang="en-US" dirty="0"/>
              <a:t> pela </a:t>
            </a:r>
            <a:r>
              <a:rPr lang="en-US" dirty="0" err="1"/>
              <a:t>saúde</a:t>
            </a:r>
            <a:r>
              <a:rPr lang="en-US" dirty="0"/>
              <a:t> </a:t>
            </a:r>
            <a:r>
              <a:rPr lang="en-US" dirty="0" err="1"/>
              <a:t>pública</a:t>
            </a:r>
            <a:r>
              <a:rPr lang="en-US" dirty="0"/>
              <a:t> e pela </a:t>
            </a:r>
            <a:r>
              <a:rPr lang="en-US" dirty="0" err="1"/>
              <a:t>saúde</a:t>
            </a:r>
            <a:r>
              <a:rPr lang="en-US" dirty="0"/>
              <a:t> animal?</a:t>
            </a:r>
            <a:endParaRPr dirty="0"/>
          </a:p>
        </p:txBody>
      </p:sp>
      <p:sp>
        <p:nvSpPr>
          <p:cNvPr id="3" name="Title 2">
            <a:extLst>
              <a:ext uri="{FF2B5EF4-FFF2-40B4-BE49-F238E27FC236}">
                <a16:creationId xmlns:a16="http://schemas.microsoft.com/office/drawing/2014/main" id="{765F14C3-F885-43FB-4F04-D97DD1A6D0C9}"/>
              </a:ext>
            </a:extLst>
          </p:cNvPr>
          <p:cNvSpPr>
            <a:spLocks noGrp="1"/>
          </p:cNvSpPr>
          <p:nvPr>
            <p:ph type="title"/>
          </p:nvPr>
        </p:nvSpPr>
        <p:spPr/>
        <p:txBody>
          <a:bodyPr/>
          <a:lstStyle/>
          <a:p>
            <a:r>
              <a:rPr lang="en-US" dirty="0"/>
              <a:t>Como </a:t>
            </a:r>
            <a:r>
              <a:rPr lang="en-US" dirty="0" err="1"/>
              <a:t>desenvolver</a:t>
            </a:r>
            <a:r>
              <a:rPr lang="en-US" dirty="0"/>
              <a:t> </a:t>
            </a:r>
            <a:r>
              <a:rPr lang="en-US" dirty="0" err="1"/>
              <a:t>uma</a:t>
            </a:r>
            <a:r>
              <a:rPr lang="en-US" dirty="0"/>
              <a:t> </a:t>
            </a:r>
            <a:r>
              <a:rPr lang="en-US" dirty="0" err="1"/>
              <a:t>hipótese</a:t>
            </a:r>
            <a:br>
              <a:rPr lang="en-US" dirty="0"/>
            </a:br>
            <a:endParaRPr lang="pt-BR" dirty="0"/>
          </a:p>
        </p:txBody>
      </p:sp>
      <p:sp>
        <p:nvSpPr>
          <p:cNvPr id="2" name="Title 1">
            <a:extLst>
              <a:ext uri="{FF2B5EF4-FFF2-40B4-BE49-F238E27FC236}">
                <a16:creationId xmlns:a16="http://schemas.microsoft.com/office/drawing/2014/main" id="{20646A3A-95DD-451E-F610-9153E5AAD64C}"/>
              </a:ext>
            </a:extLst>
          </p:cNvPr>
          <p:cNvSpPr txBox="1">
            <a:spLocks/>
          </p:cNvSpPr>
          <p:nvPr/>
        </p:nvSpPr>
        <p:spPr>
          <a:xfrm>
            <a:off x="527538" y="457200"/>
            <a:ext cx="10826262"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1"/>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err="1"/>
              <a:t>Cadeia</a:t>
            </a:r>
            <a:r>
              <a:rPr lang="en-US" dirty="0"/>
              <a:t> de </a:t>
            </a:r>
            <a:r>
              <a:rPr lang="en-US" dirty="0" err="1"/>
              <a:t>transmissão</a:t>
            </a:r>
            <a:r>
              <a:rPr lang="en-US" dirty="0"/>
              <a:t> (1/3)</a:t>
            </a:r>
            <a:endParaRPr dirty="0"/>
          </a:p>
        </p:txBody>
      </p:sp>
      <p:sp>
        <p:nvSpPr>
          <p:cNvPr id="206" name="Google Shape;206;p11"/>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70" name="Google Shape;270;p11"/>
          <p:cNvSpPr txBox="1"/>
          <p:nvPr/>
        </p:nvSpPr>
        <p:spPr>
          <a:xfrm>
            <a:off x="968196" y="5595033"/>
            <a:ext cx="9065404" cy="830997"/>
          </a:xfrm>
          <a:prstGeom prst="rect">
            <a:avLst/>
          </a:prstGeom>
          <a:noFill/>
          <a:ln>
            <a:noFill/>
          </a:ln>
        </p:spPr>
        <p:txBody>
          <a:bodyPr spcFirstLastPara="1" wrap="square" lIns="91425" tIns="45700" rIns="91425" bIns="45700" anchor="t" anchorCtr="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546A"/>
                </a:solidFill>
                <a:effectLst/>
                <a:uLnTx/>
                <a:uFillTx/>
                <a:latin typeface="Arial  "/>
                <a:ea typeface="+mn-ea"/>
                <a:cs typeface="+mn-cs"/>
              </a:rPr>
              <a:t>*</a:t>
            </a:r>
            <a:r>
              <a:rPr kumimoji="0" lang="en-US" sz="2400" b="1" i="0" u="none" strike="noStrike" kern="1200" cap="none" spc="0" normalizeH="0" baseline="0" noProof="0" dirty="0" err="1">
                <a:ln>
                  <a:noFill/>
                </a:ln>
                <a:solidFill>
                  <a:srgbClr val="44546A"/>
                </a:solidFill>
                <a:effectLst/>
                <a:uLnTx/>
                <a:uFillTx/>
                <a:latin typeface="Arial  "/>
                <a:ea typeface="+mn-ea"/>
                <a:cs typeface="+mn-cs"/>
              </a:rPr>
              <a:t>Reservatório</a:t>
            </a:r>
            <a:r>
              <a:rPr kumimoji="0" lang="en-US" sz="2400" b="1"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a:ln>
                  <a:noFill/>
                </a:ln>
                <a:solidFill>
                  <a:srgbClr val="44546A"/>
                </a:solidFill>
                <a:effectLst/>
                <a:uLnTx/>
                <a:uFillTx/>
                <a:latin typeface="Arial  "/>
                <a:ea typeface="+mn-ea"/>
                <a:cs typeface="+mn-cs"/>
              </a:rPr>
              <a:t>habitat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seres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humanos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animais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ambiente</a:t>
            </a:r>
            <a:r>
              <a:rPr kumimoji="0" lang="en-US" sz="2400" b="0" i="0" u="none" strike="noStrike" kern="1200" cap="none" spc="0" normalizeH="0" baseline="0" noProof="0" dirty="0">
                <a:ln>
                  <a:noFill/>
                </a:ln>
                <a:solidFill>
                  <a:srgbClr val="44546A"/>
                </a:solidFill>
                <a:effectLst/>
                <a:uLnTx/>
                <a:uFillTx/>
                <a:latin typeface="Arial  "/>
                <a:ea typeface="+mn-ea"/>
                <a:cs typeface="+mn-cs"/>
              </a:rPr>
              <a:t>) no qual um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agente</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infeccioso</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vive</a:t>
            </a:r>
            <a:r>
              <a:rPr kumimoji="0" lang="en-US" sz="2400" b="0" i="0" u="none" strike="noStrike" kern="1200" cap="none" spc="0" normalizeH="0" baseline="0" noProof="0" dirty="0">
                <a:ln>
                  <a:noFill/>
                </a:ln>
                <a:solidFill>
                  <a:srgbClr val="44546A"/>
                </a:solidFill>
                <a:effectLst/>
                <a:uLnTx/>
                <a:uFillTx/>
                <a:latin typeface="Arial  "/>
                <a:ea typeface="+mn-ea"/>
                <a:cs typeface="+mn-cs"/>
              </a:rPr>
              <a:t> e se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multiplica</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normalmente</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grpSp>
        <p:nvGrpSpPr>
          <p:cNvPr id="6" name="Group 5">
            <a:extLst>
              <a:ext uri="{FF2B5EF4-FFF2-40B4-BE49-F238E27FC236}">
                <a16:creationId xmlns:a16="http://schemas.microsoft.com/office/drawing/2014/main" id="{ADCCBAE3-6A4D-BD67-B58F-A0ADB360C6A5}"/>
              </a:ext>
            </a:extLst>
          </p:cNvPr>
          <p:cNvGrpSpPr/>
          <p:nvPr/>
        </p:nvGrpSpPr>
        <p:grpSpPr>
          <a:xfrm>
            <a:off x="968196" y="1693805"/>
            <a:ext cx="2602547" cy="3670740"/>
            <a:chOff x="1288236" y="1693805"/>
            <a:chExt cx="2602547" cy="3670740"/>
          </a:xfrm>
        </p:grpSpPr>
        <p:sp>
          <p:nvSpPr>
            <p:cNvPr id="209" name="Google Shape;209;p11"/>
            <p:cNvSpPr txBox="1"/>
            <p:nvPr/>
          </p:nvSpPr>
          <p:spPr>
            <a:xfrm>
              <a:off x="142113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Reservatório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pic>
          <p:nvPicPr>
            <p:cNvPr id="210" name="Google Shape;210;p11"/>
            <p:cNvPicPr preferRelativeResize="0"/>
            <p:nvPr/>
          </p:nvPicPr>
          <p:blipFill rotWithShape="1">
            <a:blip r:embed="rId3">
              <a:alphaModFix/>
            </a:blip>
            <a:srcRect/>
            <a:stretch/>
          </p:blipFill>
          <p:spPr>
            <a:xfrm flipH="1">
              <a:off x="2347027" y="4037394"/>
              <a:ext cx="1094606" cy="701171"/>
            </a:xfrm>
            <a:prstGeom prst="rect">
              <a:avLst/>
            </a:prstGeom>
            <a:noFill/>
            <a:ln>
              <a:noFill/>
            </a:ln>
          </p:spPr>
        </p:pic>
        <p:pic>
          <p:nvPicPr>
            <p:cNvPr id="211" name="Google Shape;211;p11"/>
            <p:cNvPicPr preferRelativeResize="0"/>
            <p:nvPr/>
          </p:nvPicPr>
          <p:blipFill rotWithShape="1">
            <a:blip r:embed="rId4">
              <a:alphaModFix/>
            </a:blip>
            <a:srcRect/>
            <a:stretch/>
          </p:blipFill>
          <p:spPr>
            <a:xfrm flipH="1">
              <a:off x="1288236" y="4091973"/>
              <a:ext cx="934327" cy="1087054"/>
            </a:xfrm>
            <a:prstGeom prst="rect">
              <a:avLst/>
            </a:prstGeom>
            <a:noFill/>
            <a:ln>
              <a:noFill/>
            </a:ln>
          </p:spPr>
        </p:pic>
        <p:pic>
          <p:nvPicPr>
            <p:cNvPr id="277" name="Google Shape;277;p11"/>
            <p:cNvPicPr preferRelativeResize="0"/>
            <p:nvPr/>
          </p:nvPicPr>
          <p:blipFill rotWithShape="1">
            <a:blip r:embed="rId5">
              <a:alphaModFix/>
            </a:blip>
            <a:srcRect/>
            <a:stretch/>
          </p:blipFill>
          <p:spPr>
            <a:xfrm>
              <a:off x="2293801" y="4745165"/>
              <a:ext cx="1596982" cy="619380"/>
            </a:xfrm>
            <a:prstGeom prst="rect">
              <a:avLst/>
            </a:prstGeom>
            <a:noFill/>
            <a:ln>
              <a:noFill/>
            </a:ln>
          </p:spPr>
        </p:pic>
        <p:pic>
          <p:nvPicPr>
            <p:cNvPr id="4" name="Google Shape;1163;p72" descr="Image result for Human Drawing PNG">
              <a:extLst>
                <a:ext uri="{FF2B5EF4-FFF2-40B4-BE49-F238E27FC236}">
                  <a16:creationId xmlns:a16="http://schemas.microsoft.com/office/drawing/2014/main" id="{B79BBE8B-CAA7-69C3-124E-51F13BD92754}"/>
                </a:ext>
              </a:extLst>
            </p:cNvPr>
            <p:cNvPicPr preferRelativeResize="0"/>
            <p:nvPr/>
          </p:nvPicPr>
          <p:blipFill rotWithShape="1">
            <a:blip r:embed="rId6">
              <a:alphaModFix/>
            </a:blip>
            <a:srcRect/>
            <a:stretch/>
          </p:blipFill>
          <p:spPr>
            <a:xfrm>
              <a:off x="1942468" y="2452082"/>
              <a:ext cx="712520" cy="1572354"/>
            </a:xfrm>
            <a:prstGeom prst="rect">
              <a:avLst/>
            </a:prstGeom>
            <a:noFill/>
            <a:ln>
              <a:noFill/>
            </a:ln>
          </p:spPr>
        </p:pic>
      </p:grpSp>
      <p:sp>
        <p:nvSpPr>
          <p:cNvPr id="5" name="AutoShape 2" descr="Bacteria icon vector. bacteria illustration sign. microbe symbol ...">
            <a:extLst>
              <a:ext uri="{FF2B5EF4-FFF2-40B4-BE49-F238E27FC236}">
                <a16:creationId xmlns:a16="http://schemas.microsoft.com/office/drawing/2014/main" id="{86C4EB2B-60C0-E704-92D5-B7C1901E52D4}"/>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3409211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1"/>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err="1"/>
              <a:t>Cadeia</a:t>
            </a:r>
            <a:r>
              <a:rPr lang="en-US" dirty="0"/>
              <a:t> de </a:t>
            </a:r>
            <a:r>
              <a:rPr lang="en-US" dirty="0" err="1"/>
              <a:t>transmissão</a:t>
            </a:r>
            <a:r>
              <a:rPr lang="en-US" dirty="0"/>
              <a:t> (2/3)</a:t>
            </a:r>
            <a:endParaRPr dirty="0"/>
          </a:p>
        </p:txBody>
      </p:sp>
      <p:sp>
        <p:nvSpPr>
          <p:cNvPr id="206" name="Google Shape;206;p11"/>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08" name="Google Shape;208;p11"/>
          <p:cNvSpPr txBox="1"/>
          <p:nvPr/>
        </p:nvSpPr>
        <p:spPr>
          <a:xfrm>
            <a:off x="4987290" y="1524001"/>
            <a:ext cx="2286000" cy="830997"/>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Modo de transmissão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09" name="Google Shape;209;p11"/>
          <p:cNvSpPr txBox="1"/>
          <p:nvPr/>
        </p:nvSpPr>
        <p:spPr>
          <a:xfrm>
            <a:off x="110109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Reservatório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72" name="Google Shape;272;p11"/>
          <p:cNvSpPr/>
          <p:nvPr/>
        </p:nvSpPr>
        <p:spPr>
          <a:xfrm>
            <a:off x="4918270" y="2360311"/>
            <a:ext cx="2644046" cy="271999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ourier New"/>
              <a:ea typeface="Courier New"/>
              <a:cs typeface="Courier New"/>
              <a:sym typeface="Courier New"/>
            </a:endParaRPr>
          </a:p>
        </p:txBody>
      </p:sp>
      <p:sp>
        <p:nvSpPr>
          <p:cNvPr id="273" name="Google Shape;273;p11"/>
          <p:cNvSpPr txBox="1"/>
          <p:nvPr/>
        </p:nvSpPr>
        <p:spPr>
          <a:xfrm>
            <a:off x="3222614" y="2838722"/>
            <a:ext cx="1136533" cy="369291"/>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Arial  "/>
                <a:ea typeface="+mn-ea"/>
                <a:cs typeface="+mn-cs"/>
              </a:rPr>
              <a:t>Agente</a:t>
            </a:r>
            <a:endParaRPr kumimoji="0" sz="1400" b="0" i="0" u="none" strike="noStrike" kern="1200" cap="none" spc="0" normalizeH="0" baseline="0" noProof="0" dirty="0">
              <a:ln>
                <a:noFill/>
              </a:ln>
              <a:solidFill>
                <a:prstClr val="black"/>
              </a:solidFill>
              <a:effectLst/>
              <a:uLnTx/>
              <a:uFillTx/>
              <a:latin typeface="Arial  "/>
              <a:ea typeface="+mn-ea"/>
              <a:cs typeface="+mn-cs"/>
            </a:endParaRPr>
          </a:p>
        </p:txBody>
      </p:sp>
      <p:pic>
        <p:nvPicPr>
          <p:cNvPr id="210" name="Google Shape;210;p11"/>
          <p:cNvPicPr preferRelativeResize="0"/>
          <p:nvPr/>
        </p:nvPicPr>
        <p:blipFill rotWithShape="1">
          <a:blip r:embed="rId3">
            <a:alphaModFix/>
          </a:blip>
          <a:srcRect/>
          <a:stretch/>
        </p:blipFill>
        <p:spPr>
          <a:xfrm flipH="1">
            <a:off x="2026987" y="4037394"/>
            <a:ext cx="1094606" cy="701171"/>
          </a:xfrm>
          <a:prstGeom prst="rect">
            <a:avLst/>
          </a:prstGeom>
          <a:noFill/>
          <a:ln>
            <a:noFill/>
          </a:ln>
        </p:spPr>
      </p:pic>
      <p:pic>
        <p:nvPicPr>
          <p:cNvPr id="211" name="Google Shape;211;p11"/>
          <p:cNvPicPr preferRelativeResize="0"/>
          <p:nvPr/>
        </p:nvPicPr>
        <p:blipFill rotWithShape="1">
          <a:blip r:embed="rId4">
            <a:alphaModFix/>
          </a:blip>
          <a:srcRect/>
          <a:stretch/>
        </p:blipFill>
        <p:spPr>
          <a:xfrm flipH="1">
            <a:off x="968196" y="4091973"/>
            <a:ext cx="934327" cy="1087054"/>
          </a:xfrm>
          <a:prstGeom prst="rect">
            <a:avLst/>
          </a:prstGeom>
          <a:noFill/>
          <a:ln>
            <a:noFill/>
          </a:ln>
        </p:spPr>
      </p:pic>
      <p:pic>
        <p:nvPicPr>
          <p:cNvPr id="277" name="Google Shape;277;p11"/>
          <p:cNvPicPr preferRelativeResize="0"/>
          <p:nvPr/>
        </p:nvPicPr>
        <p:blipFill rotWithShape="1">
          <a:blip r:embed="rId5">
            <a:alphaModFix/>
          </a:blip>
          <a:srcRect/>
          <a:stretch/>
        </p:blipFill>
        <p:spPr>
          <a:xfrm>
            <a:off x="1973761" y="4745165"/>
            <a:ext cx="1596982" cy="619380"/>
          </a:xfrm>
          <a:prstGeom prst="rect">
            <a:avLst/>
          </a:prstGeom>
          <a:noFill/>
          <a:ln>
            <a:noFill/>
          </a:ln>
        </p:spPr>
      </p:pic>
      <p:grpSp>
        <p:nvGrpSpPr>
          <p:cNvPr id="278" name="Google Shape;278;p11"/>
          <p:cNvGrpSpPr/>
          <p:nvPr/>
        </p:nvGrpSpPr>
        <p:grpSpPr>
          <a:xfrm>
            <a:off x="5394960" y="2406630"/>
            <a:ext cx="1958452" cy="2523201"/>
            <a:chOff x="3608070" y="2406629"/>
            <a:chExt cx="1958452" cy="2523201"/>
          </a:xfrm>
        </p:grpSpPr>
        <p:pic>
          <p:nvPicPr>
            <p:cNvPr id="279" name="Google Shape;279;p11"/>
            <p:cNvPicPr preferRelativeResize="0"/>
            <p:nvPr/>
          </p:nvPicPr>
          <p:blipFill rotWithShape="1">
            <a:blip r:embed="rId6">
              <a:alphaModFix/>
            </a:blip>
            <a:srcRect/>
            <a:stretch/>
          </p:blipFill>
          <p:spPr>
            <a:xfrm>
              <a:off x="4072600" y="3333778"/>
              <a:ext cx="787342" cy="787342"/>
            </a:xfrm>
            <a:prstGeom prst="rect">
              <a:avLst/>
            </a:prstGeom>
            <a:noFill/>
            <a:ln>
              <a:noFill/>
            </a:ln>
          </p:spPr>
        </p:pic>
        <p:pic>
          <p:nvPicPr>
            <p:cNvPr id="280" name="Google Shape;280;p11"/>
            <p:cNvPicPr preferRelativeResize="0"/>
            <p:nvPr/>
          </p:nvPicPr>
          <p:blipFill rotWithShape="1">
            <a:blip r:embed="rId7">
              <a:alphaModFix/>
            </a:blip>
            <a:srcRect/>
            <a:stretch/>
          </p:blipFill>
          <p:spPr>
            <a:xfrm>
              <a:off x="4630870" y="2406629"/>
              <a:ext cx="919956" cy="919956"/>
            </a:xfrm>
            <a:prstGeom prst="rect">
              <a:avLst/>
            </a:prstGeom>
            <a:noFill/>
            <a:ln>
              <a:noFill/>
            </a:ln>
          </p:spPr>
        </p:pic>
        <p:pic>
          <p:nvPicPr>
            <p:cNvPr id="281" name="Google Shape;281;p11" descr="Fruit bowl with solid fill"/>
            <p:cNvPicPr preferRelativeResize="0"/>
            <p:nvPr/>
          </p:nvPicPr>
          <p:blipFill rotWithShape="1">
            <a:blip r:embed="rId8">
              <a:alphaModFix/>
            </a:blip>
            <a:srcRect/>
            <a:stretch/>
          </p:blipFill>
          <p:spPr>
            <a:xfrm>
              <a:off x="3608070" y="4120470"/>
              <a:ext cx="672176" cy="672176"/>
            </a:xfrm>
            <a:prstGeom prst="rect">
              <a:avLst/>
            </a:prstGeom>
            <a:noFill/>
            <a:ln>
              <a:noFill/>
            </a:ln>
          </p:spPr>
        </p:pic>
        <p:pic>
          <p:nvPicPr>
            <p:cNvPr id="282" name="Google Shape;282;p11" descr="Windy with solid fill"/>
            <p:cNvPicPr preferRelativeResize="0"/>
            <p:nvPr/>
          </p:nvPicPr>
          <p:blipFill rotWithShape="1">
            <a:blip r:embed="rId9">
              <a:alphaModFix/>
            </a:blip>
            <a:srcRect/>
            <a:stretch/>
          </p:blipFill>
          <p:spPr>
            <a:xfrm>
              <a:off x="4652122" y="4015430"/>
              <a:ext cx="914400" cy="914400"/>
            </a:xfrm>
            <a:prstGeom prst="rect">
              <a:avLst/>
            </a:prstGeom>
            <a:noFill/>
            <a:ln>
              <a:noFill/>
            </a:ln>
          </p:spPr>
        </p:pic>
      </p:grpSp>
      <p:pic>
        <p:nvPicPr>
          <p:cNvPr id="286" name="Google Shape;286;p11" descr="An Introduction to Infectious Disease - Science in the News"/>
          <p:cNvPicPr preferRelativeResize="0"/>
          <p:nvPr/>
        </p:nvPicPr>
        <p:blipFill rotWithShape="1">
          <a:blip r:embed="rId10">
            <a:alphaModFix/>
          </a:blip>
          <a:srcRect l="55162" t="9835" r="34781" b="72808"/>
          <a:stretch/>
        </p:blipFill>
        <p:spPr>
          <a:xfrm>
            <a:off x="5350760" y="2486342"/>
            <a:ext cx="717152" cy="787341"/>
          </a:xfrm>
          <a:prstGeom prst="rect">
            <a:avLst/>
          </a:prstGeom>
          <a:noFill/>
          <a:ln>
            <a:noFill/>
          </a:ln>
        </p:spPr>
      </p:pic>
      <p:pic>
        <p:nvPicPr>
          <p:cNvPr id="4" name="Google Shape;1163;p72" descr="Image result for Human Drawing PNG">
            <a:extLst>
              <a:ext uri="{FF2B5EF4-FFF2-40B4-BE49-F238E27FC236}">
                <a16:creationId xmlns:a16="http://schemas.microsoft.com/office/drawing/2014/main" id="{B79BBE8B-CAA7-69C3-124E-51F13BD92754}"/>
              </a:ext>
            </a:extLst>
          </p:cNvPr>
          <p:cNvPicPr preferRelativeResize="0"/>
          <p:nvPr/>
        </p:nvPicPr>
        <p:blipFill rotWithShape="1">
          <a:blip r:embed="rId11">
            <a:alphaModFix/>
          </a:blip>
          <a:srcRect/>
          <a:stretch/>
        </p:blipFill>
        <p:spPr>
          <a:xfrm>
            <a:off x="1622428" y="2452082"/>
            <a:ext cx="712520" cy="1572354"/>
          </a:xfrm>
          <a:prstGeom prst="rect">
            <a:avLst/>
          </a:prstGeom>
          <a:noFill/>
          <a:ln>
            <a:noFill/>
          </a:ln>
        </p:spPr>
      </p:pic>
      <p:sp>
        <p:nvSpPr>
          <p:cNvPr id="5" name="AutoShape 2" descr="Bacteria icon vector. bacteria illustration sign. microbe symbol ...">
            <a:extLst>
              <a:ext uri="{FF2B5EF4-FFF2-40B4-BE49-F238E27FC236}">
                <a16:creationId xmlns:a16="http://schemas.microsoft.com/office/drawing/2014/main" id="{86C4EB2B-60C0-E704-92D5-B7C1901E52D4}"/>
              </a:ext>
            </a:extLst>
          </p:cNvPr>
          <p:cNvSpPr>
            <a:spLocks noChangeAspect="1" noChangeArrowheads="1"/>
          </p:cNvSpPr>
          <p:nvPr/>
        </p:nvSpPr>
        <p:spPr bwMode="auto">
          <a:xfrm>
            <a:off x="620649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descr="A group of different colored bacteria&#10;&#10;Description automatically generated with medium confidence">
            <a:extLst>
              <a:ext uri="{FF2B5EF4-FFF2-40B4-BE49-F238E27FC236}">
                <a16:creationId xmlns:a16="http://schemas.microsoft.com/office/drawing/2014/main" id="{D40CF522-FD93-85C8-B088-5B836701B48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08438" y="3280733"/>
            <a:ext cx="964886" cy="551303"/>
          </a:xfrm>
          <a:prstGeom prst="rect">
            <a:avLst/>
          </a:prstGeom>
        </p:spPr>
      </p:pic>
      <p:sp>
        <p:nvSpPr>
          <p:cNvPr id="2" name="Google Shape;270;p11">
            <a:extLst>
              <a:ext uri="{FF2B5EF4-FFF2-40B4-BE49-F238E27FC236}">
                <a16:creationId xmlns:a16="http://schemas.microsoft.com/office/drawing/2014/main" id="{1697310A-9D30-0799-C9FF-3D43E67B3FFD}"/>
              </a:ext>
            </a:extLst>
          </p:cNvPr>
          <p:cNvSpPr txBox="1"/>
          <p:nvPr/>
        </p:nvSpPr>
        <p:spPr>
          <a:xfrm>
            <a:off x="968196" y="5595033"/>
            <a:ext cx="9065404" cy="830997"/>
          </a:xfrm>
          <a:prstGeom prst="rect">
            <a:avLst/>
          </a:prstGeom>
          <a:noFill/>
          <a:ln>
            <a:noFill/>
          </a:ln>
        </p:spPr>
        <p:txBody>
          <a:bodyPr spcFirstLastPara="1" wrap="square" lIns="91425" tIns="45700" rIns="91425" bIns="45700" anchor="t" anchorCtr="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546A"/>
                </a:solidFill>
                <a:effectLst/>
                <a:uLnTx/>
                <a:uFillTx/>
                <a:latin typeface="Arial  "/>
                <a:ea typeface="+mn-ea"/>
                <a:cs typeface="+mn-cs"/>
              </a:rPr>
              <a:t>*</a:t>
            </a:r>
            <a:r>
              <a:rPr kumimoji="0" lang="en-US" sz="2400" b="1" i="0" u="none" strike="noStrike" kern="1200" cap="none" spc="0" normalizeH="0" baseline="0" noProof="0" dirty="0" err="1">
                <a:ln>
                  <a:noFill/>
                </a:ln>
                <a:solidFill>
                  <a:srgbClr val="44546A"/>
                </a:solidFill>
                <a:effectLst/>
                <a:uLnTx/>
                <a:uFillTx/>
                <a:latin typeface="Arial  "/>
                <a:ea typeface="+mn-ea"/>
                <a:cs typeface="+mn-cs"/>
              </a:rPr>
              <a:t>Reservatório</a:t>
            </a:r>
            <a:r>
              <a:rPr kumimoji="0" lang="en-US" sz="2400" b="1"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a:ln>
                  <a:noFill/>
                </a:ln>
                <a:solidFill>
                  <a:srgbClr val="44546A"/>
                </a:solidFill>
                <a:effectLst/>
                <a:uLnTx/>
                <a:uFillTx/>
                <a:latin typeface="Arial  "/>
                <a:ea typeface="+mn-ea"/>
                <a:cs typeface="+mn-cs"/>
              </a:rPr>
              <a:t>habitat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seres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humanos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animais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ambiente</a:t>
            </a:r>
            <a:r>
              <a:rPr kumimoji="0" lang="en-US" sz="2400" b="0" i="0" u="none" strike="noStrike" kern="1200" cap="none" spc="0" normalizeH="0" baseline="0" noProof="0" dirty="0">
                <a:ln>
                  <a:noFill/>
                </a:ln>
                <a:solidFill>
                  <a:srgbClr val="44546A"/>
                </a:solidFill>
                <a:effectLst/>
                <a:uLnTx/>
                <a:uFillTx/>
                <a:latin typeface="Arial  "/>
                <a:ea typeface="+mn-ea"/>
                <a:cs typeface="+mn-cs"/>
              </a:rPr>
              <a:t>) no qual um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agente</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infeccioso</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vive</a:t>
            </a:r>
            <a:r>
              <a:rPr kumimoji="0" lang="en-US" sz="2400" b="0" i="0" u="none" strike="noStrike" kern="1200" cap="none" spc="0" normalizeH="0" baseline="0" noProof="0" dirty="0">
                <a:ln>
                  <a:noFill/>
                </a:ln>
                <a:solidFill>
                  <a:srgbClr val="44546A"/>
                </a:solidFill>
                <a:effectLst/>
                <a:uLnTx/>
                <a:uFillTx/>
                <a:latin typeface="Arial  "/>
                <a:ea typeface="+mn-ea"/>
                <a:cs typeface="+mn-cs"/>
              </a:rPr>
              <a:t> e se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multiplica</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normalmente</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Tree>
    <p:extLst>
      <p:ext uri="{BB962C8B-B14F-4D97-AF65-F5344CB8AC3E}">
        <p14:creationId xmlns:p14="http://schemas.microsoft.com/office/powerpoint/2010/main" val="2350267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1"/>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err="1"/>
              <a:t>Cadeia</a:t>
            </a:r>
            <a:r>
              <a:rPr lang="en-US" dirty="0"/>
              <a:t> de </a:t>
            </a:r>
            <a:r>
              <a:rPr lang="en-US" dirty="0" err="1"/>
              <a:t>transmissão</a:t>
            </a:r>
            <a:r>
              <a:rPr lang="en-US" dirty="0"/>
              <a:t> (3/3)</a:t>
            </a:r>
            <a:endParaRPr dirty="0"/>
          </a:p>
        </p:txBody>
      </p:sp>
      <p:sp>
        <p:nvSpPr>
          <p:cNvPr id="206" name="Google Shape;206;p11"/>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08" name="Google Shape;208;p11"/>
          <p:cNvSpPr txBox="1"/>
          <p:nvPr/>
        </p:nvSpPr>
        <p:spPr>
          <a:xfrm>
            <a:off x="4987290" y="1524001"/>
            <a:ext cx="2286000" cy="830997"/>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Modo de transmissão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09" name="Google Shape;209;p11"/>
          <p:cNvSpPr txBox="1"/>
          <p:nvPr/>
        </p:nvSpPr>
        <p:spPr>
          <a:xfrm>
            <a:off x="110109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Reservatório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72" name="Google Shape;272;p11"/>
          <p:cNvSpPr/>
          <p:nvPr/>
        </p:nvSpPr>
        <p:spPr>
          <a:xfrm>
            <a:off x="4918270" y="2360311"/>
            <a:ext cx="2644046" cy="271999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ourier New"/>
              <a:ea typeface="Courier New"/>
              <a:cs typeface="Courier New"/>
              <a:sym typeface="Courier New"/>
            </a:endParaRPr>
          </a:p>
        </p:txBody>
      </p:sp>
      <p:pic>
        <p:nvPicPr>
          <p:cNvPr id="210" name="Google Shape;210;p11"/>
          <p:cNvPicPr preferRelativeResize="0"/>
          <p:nvPr/>
        </p:nvPicPr>
        <p:blipFill rotWithShape="1">
          <a:blip r:embed="rId3">
            <a:alphaModFix/>
          </a:blip>
          <a:srcRect/>
          <a:stretch/>
        </p:blipFill>
        <p:spPr>
          <a:xfrm flipH="1">
            <a:off x="2026987" y="4037394"/>
            <a:ext cx="1094606" cy="701171"/>
          </a:xfrm>
          <a:prstGeom prst="rect">
            <a:avLst/>
          </a:prstGeom>
          <a:noFill/>
          <a:ln>
            <a:noFill/>
          </a:ln>
        </p:spPr>
      </p:pic>
      <p:pic>
        <p:nvPicPr>
          <p:cNvPr id="211" name="Google Shape;211;p11"/>
          <p:cNvPicPr preferRelativeResize="0"/>
          <p:nvPr/>
        </p:nvPicPr>
        <p:blipFill rotWithShape="1">
          <a:blip r:embed="rId4">
            <a:alphaModFix/>
          </a:blip>
          <a:srcRect/>
          <a:stretch/>
        </p:blipFill>
        <p:spPr>
          <a:xfrm flipH="1">
            <a:off x="968196" y="4091973"/>
            <a:ext cx="934327" cy="1087054"/>
          </a:xfrm>
          <a:prstGeom prst="rect">
            <a:avLst/>
          </a:prstGeom>
          <a:noFill/>
          <a:ln>
            <a:noFill/>
          </a:ln>
        </p:spPr>
      </p:pic>
      <p:pic>
        <p:nvPicPr>
          <p:cNvPr id="277" name="Google Shape;277;p11"/>
          <p:cNvPicPr preferRelativeResize="0"/>
          <p:nvPr/>
        </p:nvPicPr>
        <p:blipFill rotWithShape="1">
          <a:blip r:embed="rId5">
            <a:alphaModFix/>
          </a:blip>
          <a:srcRect/>
          <a:stretch/>
        </p:blipFill>
        <p:spPr>
          <a:xfrm>
            <a:off x="1973761" y="4745165"/>
            <a:ext cx="1596982" cy="619380"/>
          </a:xfrm>
          <a:prstGeom prst="rect">
            <a:avLst/>
          </a:prstGeom>
          <a:noFill/>
          <a:ln>
            <a:noFill/>
          </a:ln>
        </p:spPr>
      </p:pic>
      <p:grpSp>
        <p:nvGrpSpPr>
          <p:cNvPr id="278" name="Google Shape;278;p11"/>
          <p:cNvGrpSpPr/>
          <p:nvPr/>
        </p:nvGrpSpPr>
        <p:grpSpPr>
          <a:xfrm>
            <a:off x="5394960" y="2406630"/>
            <a:ext cx="1958452" cy="2523201"/>
            <a:chOff x="3608070" y="2406629"/>
            <a:chExt cx="1958452" cy="2523201"/>
          </a:xfrm>
        </p:grpSpPr>
        <p:pic>
          <p:nvPicPr>
            <p:cNvPr id="279" name="Google Shape;279;p11"/>
            <p:cNvPicPr preferRelativeResize="0"/>
            <p:nvPr/>
          </p:nvPicPr>
          <p:blipFill rotWithShape="1">
            <a:blip r:embed="rId6">
              <a:alphaModFix/>
            </a:blip>
            <a:srcRect/>
            <a:stretch/>
          </p:blipFill>
          <p:spPr>
            <a:xfrm>
              <a:off x="4072600" y="3333778"/>
              <a:ext cx="787342" cy="787342"/>
            </a:xfrm>
            <a:prstGeom prst="rect">
              <a:avLst/>
            </a:prstGeom>
            <a:noFill/>
            <a:ln>
              <a:noFill/>
            </a:ln>
          </p:spPr>
        </p:pic>
        <p:pic>
          <p:nvPicPr>
            <p:cNvPr id="280" name="Google Shape;280;p11"/>
            <p:cNvPicPr preferRelativeResize="0"/>
            <p:nvPr/>
          </p:nvPicPr>
          <p:blipFill rotWithShape="1">
            <a:blip r:embed="rId7">
              <a:alphaModFix/>
            </a:blip>
            <a:srcRect/>
            <a:stretch/>
          </p:blipFill>
          <p:spPr>
            <a:xfrm>
              <a:off x="4630870" y="2406629"/>
              <a:ext cx="919956" cy="919956"/>
            </a:xfrm>
            <a:prstGeom prst="rect">
              <a:avLst/>
            </a:prstGeom>
            <a:noFill/>
            <a:ln>
              <a:noFill/>
            </a:ln>
          </p:spPr>
        </p:pic>
        <p:pic>
          <p:nvPicPr>
            <p:cNvPr id="281" name="Google Shape;281;p11" descr="Fruit bowl with solid fill"/>
            <p:cNvPicPr preferRelativeResize="0"/>
            <p:nvPr/>
          </p:nvPicPr>
          <p:blipFill rotWithShape="1">
            <a:blip r:embed="rId8">
              <a:alphaModFix/>
            </a:blip>
            <a:srcRect/>
            <a:stretch/>
          </p:blipFill>
          <p:spPr>
            <a:xfrm>
              <a:off x="3608070" y="4120470"/>
              <a:ext cx="672176" cy="672176"/>
            </a:xfrm>
            <a:prstGeom prst="rect">
              <a:avLst/>
            </a:prstGeom>
            <a:noFill/>
            <a:ln>
              <a:noFill/>
            </a:ln>
          </p:spPr>
        </p:pic>
        <p:pic>
          <p:nvPicPr>
            <p:cNvPr id="282" name="Google Shape;282;p11" descr="Windy with solid fill"/>
            <p:cNvPicPr preferRelativeResize="0"/>
            <p:nvPr/>
          </p:nvPicPr>
          <p:blipFill rotWithShape="1">
            <a:blip r:embed="rId9">
              <a:alphaModFix/>
            </a:blip>
            <a:srcRect/>
            <a:stretch/>
          </p:blipFill>
          <p:spPr>
            <a:xfrm>
              <a:off x="4652122" y="4015430"/>
              <a:ext cx="914400" cy="914400"/>
            </a:xfrm>
            <a:prstGeom prst="rect">
              <a:avLst/>
            </a:prstGeom>
            <a:noFill/>
            <a:ln>
              <a:noFill/>
            </a:ln>
          </p:spPr>
        </p:pic>
      </p:grpSp>
      <p:pic>
        <p:nvPicPr>
          <p:cNvPr id="286" name="Google Shape;286;p11" descr="An Introduction to Infectious Disease - Science in the News"/>
          <p:cNvPicPr preferRelativeResize="0"/>
          <p:nvPr/>
        </p:nvPicPr>
        <p:blipFill rotWithShape="1">
          <a:blip r:embed="rId10">
            <a:alphaModFix/>
          </a:blip>
          <a:srcRect l="55162" t="9835" r="34781" b="72808"/>
          <a:stretch/>
        </p:blipFill>
        <p:spPr>
          <a:xfrm>
            <a:off x="5350760" y="2486342"/>
            <a:ext cx="717152" cy="787341"/>
          </a:xfrm>
          <a:prstGeom prst="rect">
            <a:avLst/>
          </a:prstGeom>
          <a:noFill/>
          <a:ln>
            <a:noFill/>
          </a:ln>
        </p:spPr>
      </p:pic>
      <p:pic>
        <p:nvPicPr>
          <p:cNvPr id="4" name="Google Shape;1163;p72" descr="Image result for Human Drawing PNG">
            <a:extLst>
              <a:ext uri="{FF2B5EF4-FFF2-40B4-BE49-F238E27FC236}">
                <a16:creationId xmlns:a16="http://schemas.microsoft.com/office/drawing/2014/main" id="{B79BBE8B-CAA7-69C3-124E-51F13BD92754}"/>
              </a:ext>
            </a:extLst>
          </p:cNvPr>
          <p:cNvPicPr preferRelativeResize="0"/>
          <p:nvPr/>
        </p:nvPicPr>
        <p:blipFill rotWithShape="1">
          <a:blip r:embed="rId11">
            <a:alphaModFix/>
          </a:blip>
          <a:srcRect/>
          <a:stretch/>
        </p:blipFill>
        <p:spPr>
          <a:xfrm>
            <a:off x="1622428" y="2452082"/>
            <a:ext cx="712520" cy="1572354"/>
          </a:xfrm>
          <a:prstGeom prst="rect">
            <a:avLst/>
          </a:prstGeom>
          <a:noFill/>
          <a:ln>
            <a:noFill/>
          </a:ln>
        </p:spPr>
      </p:pic>
      <p:sp>
        <p:nvSpPr>
          <p:cNvPr id="5" name="AutoShape 2" descr="Bacteria icon vector. bacteria illustration sign. microbe symbol ...">
            <a:extLst>
              <a:ext uri="{FF2B5EF4-FFF2-40B4-BE49-F238E27FC236}">
                <a16:creationId xmlns:a16="http://schemas.microsoft.com/office/drawing/2014/main" id="{86C4EB2B-60C0-E704-92D5-B7C1901E52D4}"/>
              </a:ext>
            </a:extLst>
          </p:cNvPr>
          <p:cNvSpPr>
            <a:spLocks noChangeAspect="1" noChangeArrowheads="1"/>
          </p:cNvSpPr>
          <p:nvPr/>
        </p:nvSpPr>
        <p:spPr bwMode="auto">
          <a:xfrm>
            <a:off x="620649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Google Shape;207;p11">
            <a:extLst>
              <a:ext uri="{FF2B5EF4-FFF2-40B4-BE49-F238E27FC236}">
                <a16:creationId xmlns:a16="http://schemas.microsoft.com/office/drawing/2014/main" id="{7D669C91-619A-A155-F6EC-971DBCF06931}"/>
              </a:ext>
            </a:extLst>
          </p:cNvPr>
          <p:cNvSpPr txBox="1"/>
          <p:nvPr/>
        </p:nvSpPr>
        <p:spPr>
          <a:xfrm>
            <a:off x="8279129" y="1434904"/>
            <a:ext cx="3468221" cy="830997"/>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err="1">
                <a:ln>
                  <a:noFill/>
                </a:ln>
                <a:solidFill>
                  <a:prstClr val="black"/>
                </a:solidFill>
                <a:effectLst/>
                <a:uLnTx/>
                <a:uFillTx/>
                <a:latin typeface="Arial  "/>
                <a:ea typeface="+mn-ea"/>
                <a:cs typeface="+mn-cs"/>
              </a:rPr>
              <a:t>Hospedeiro</a:t>
            </a:r>
            <a:r>
              <a:rPr kumimoji="0" lang="en-US" sz="2400" b="1" i="0" u="none" strike="noStrike" kern="1200" cap="none" spc="0" normalizeH="0" baseline="0" noProof="0" dirty="0">
                <a:ln>
                  <a:noFill/>
                </a:ln>
                <a:solidFill>
                  <a:prstClr val="black"/>
                </a:solidFill>
                <a:effectLst/>
                <a:uLnTx/>
                <a:uFillTx/>
                <a:latin typeface="Arial  "/>
                <a:ea typeface="+mn-ea"/>
                <a:cs typeface="+mn-cs"/>
              </a:rPr>
              <a:t> </a:t>
            </a:r>
            <a:r>
              <a:rPr kumimoji="0" lang="en-US" sz="2400" b="1" i="0" u="none" strike="noStrike" kern="1200" cap="none" spc="0" normalizeH="0" baseline="0" noProof="0" dirty="0" err="1">
                <a:ln>
                  <a:noFill/>
                </a:ln>
                <a:solidFill>
                  <a:prstClr val="black"/>
                </a:solidFill>
                <a:effectLst/>
                <a:uLnTx/>
                <a:uFillTx/>
                <a:latin typeface="Arial  "/>
                <a:ea typeface="+mn-ea"/>
                <a:cs typeface="+mn-cs"/>
              </a:rPr>
              <a:t>suscetível</a:t>
            </a:r>
            <a:endParaRPr kumimoji="0" sz="1800" b="0" i="0" u="none" strike="noStrike" kern="1200" cap="none" spc="0" normalizeH="0" baseline="0" noProof="0" dirty="0">
              <a:ln>
                <a:noFill/>
              </a:ln>
              <a:solidFill>
                <a:prstClr val="black"/>
              </a:solidFill>
              <a:effectLst/>
              <a:uLnTx/>
              <a:uFillTx/>
              <a:latin typeface="Arial  "/>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Arial  "/>
                <a:ea typeface="+mn-ea"/>
                <a:cs typeface="+mn-cs"/>
              </a:rPr>
              <a:t>(via porta de entrada)</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6" name="Google Shape;271;p11">
            <a:extLst>
              <a:ext uri="{FF2B5EF4-FFF2-40B4-BE49-F238E27FC236}">
                <a16:creationId xmlns:a16="http://schemas.microsoft.com/office/drawing/2014/main" id="{05187FD6-4A2F-6DC3-3CE4-50208605AA8B}"/>
              </a:ext>
            </a:extLst>
          </p:cNvPr>
          <p:cNvSpPr/>
          <p:nvPr/>
        </p:nvSpPr>
        <p:spPr>
          <a:xfrm>
            <a:off x="8247211" y="3383280"/>
            <a:ext cx="503770" cy="546910"/>
          </a:xfrm>
          <a:prstGeom prst="notchedRightArrow">
            <a:avLst>
              <a:gd name="adj1" fmla="val 50000"/>
              <a:gd name="adj2" fmla="val 43056"/>
            </a:avLst>
          </a:prstGeom>
          <a:solidFill>
            <a:srgbClr val="00953A"/>
          </a:solidFill>
          <a:ln w="15875"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grpSp>
        <p:nvGrpSpPr>
          <p:cNvPr id="8" name="Group 7">
            <a:extLst>
              <a:ext uri="{FF2B5EF4-FFF2-40B4-BE49-F238E27FC236}">
                <a16:creationId xmlns:a16="http://schemas.microsoft.com/office/drawing/2014/main" id="{BE75443D-C938-A618-A54B-AA34C84AD4C1}"/>
              </a:ext>
            </a:extLst>
          </p:cNvPr>
          <p:cNvGrpSpPr/>
          <p:nvPr/>
        </p:nvGrpSpPr>
        <p:grpSpPr>
          <a:xfrm>
            <a:off x="9143183" y="2389574"/>
            <a:ext cx="2227158" cy="2539098"/>
            <a:chOff x="7988753" y="2389574"/>
            <a:chExt cx="2227158" cy="2539098"/>
          </a:xfrm>
        </p:grpSpPr>
        <p:pic>
          <p:nvPicPr>
            <p:cNvPr id="9" name="Google Shape;283;p11" descr="Image result for Human Drawing PNG">
              <a:extLst>
                <a:ext uri="{FF2B5EF4-FFF2-40B4-BE49-F238E27FC236}">
                  <a16:creationId xmlns:a16="http://schemas.microsoft.com/office/drawing/2014/main" id="{42FBD4EE-0D3D-A17C-CCA9-BB34C6510914}"/>
                </a:ext>
              </a:extLst>
            </p:cNvPr>
            <p:cNvPicPr preferRelativeResize="0"/>
            <p:nvPr/>
          </p:nvPicPr>
          <p:blipFill rotWithShape="1">
            <a:blip r:embed="rId11">
              <a:alphaModFix/>
            </a:blip>
            <a:srcRect/>
            <a:stretch/>
          </p:blipFill>
          <p:spPr>
            <a:xfrm>
              <a:off x="7988753" y="2389574"/>
              <a:ext cx="712520" cy="1572354"/>
            </a:xfrm>
            <a:prstGeom prst="rect">
              <a:avLst/>
            </a:prstGeom>
            <a:noFill/>
            <a:ln>
              <a:noFill/>
            </a:ln>
          </p:spPr>
        </p:pic>
        <p:pic>
          <p:nvPicPr>
            <p:cNvPr id="10" name="Google Shape;284;p11" descr="Image result for Cow Outline">
              <a:extLst>
                <a:ext uri="{FF2B5EF4-FFF2-40B4-BE49-F238E27FC236}">
                  <a16:creationId xmlns:a16="http://schemas.microsoft.com/office/drawing/2014/main" id="{C2F836B7-EB59-4DF4-1250-43C3D97B873A}"/>
                </a:ext>
              </a:extLst>
            </p:cNvPr>
            <p:cNvPicPr preferRelativeResize="0"/>
            <p:nvPr/>
          </p:nvPicPr>
          <p:blipFill rotWithShape="1">
            <a:blip r:embed="rId12">
              <a:alphaModFix/>
            </a:blip>
            <a:srcRect/>
            <a:stretch/>
          </p:blipFill>
          <p:spPr>
            <a:xfrm>
              <a:off x="8889035" y="2771598"/>
              <a:ext cx="1326876" cy="965615"/>
            </a:xfrm>
            <a:prstGeom prst="rect">
              <a:avLst/>
            </a:prstGeom>
            <a:noFill/>
            <a:ln>
              <a:noFill/>
            </a:ln>
          </p:spPr>
        </p:pic>
        <p:pic>
          <p:nvPicPr>
            <p:cNvPr id="11" name="Google Shape;285;p11" descr="Image result for poultry images outline">
              <a:extLst>
                <a:ext uri="{FF2B5EF4-FFF2-40B4-BE49-F238E27FC236}">
                  <a16:creationId xmlns:a16="http://schemas.microsoft.com/office/drawing/2014/main" id="{4E914878-70A6-8E69-2051-D6F9F8FF5B3B}"/>
                </a:ext>
              </a:extLst>
            </p:cNvPr>
            <p:cNvPicPr preferRelativeResize="0"/>
            <p:nvPr/>
          </p:nvPicPr>
          <p:blipFill rotWithShape="1">
            <a:blip r:embed="rId13">
              <a:alphaModFix/>
            </a:blip>
            <a:srcRect/>
            <a:stretch/>
          </p:blipFill>
          <p:spPr>
            <a:xfrm>
              <a:off x="8762966" y="3934748"/>
              <a:ext cx="808208" cy="993924"/>
            </a:xfrm>
            <a:prstGeom prst="rect">
              <a:avLst/>
            </a:prstGeom>
            <a:noFill/>
            <a:ln>
              <a:noFill/>
            </a:ln>
          </p:spPr>
        </p:pic>
      </p:grpSp>
      <p:sp>
        <p:nvSpPr>
          <p:cNvPr id="3" name="Google Shape;270;p11">
            <a:extLst>
              <a:ext uri="{FF2B5EF4-FFF2-40B4-BE49-F238E27FC236}">
                <a16:creationId xmlns:a16="http://schemas.microsoft.com/office/drawing/2014/main" id="{08DEA477-30A0-0F18-4BC5-A6FC1685F13B}"/>
              </a:ext>
            </a:extLst>
          </p:cNvPr>
          <p:cNvSpPr txBox="1"/>
          <p:nvPr/>
        </p:nvSpPr>
        <p:spPr>
          <a:xfrm>
            <a:off x="968196" y="5595033"/>
            <a:ext cx="9065404" cy="830997"/>
          </a:xfrm>
          <a:prstGeom prst="rect">
            <a:avLst/>
          </a:prstGeom>
          <a:noFill/>
          <a:ln>
            <a:noFill/>
          </a:ln>
        </p:spPr>
        <p:txBody>
          <a:bodyPr spcFirstLastPara="1" wrap="square" lIns="91425" tIns="45700" rIns="91425" bIns="45700" anchor="t" anchorCtr="0">
            <a:spAutoFit/>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44546A"/>
                </a:solidFill>
                <a:effectLst/>
                <a:uLnTx/>
                <a:uFillTx/>
                <a:latin typeface="Arial  "/>
                <a:ea typeface="+mn-ea"/>
                <a:cs typeface="+mn-cs"/>
              </a:rPr>
              <a:t>*</a:t>
            </a:r>
            <a:r>
              <a:rPr kumimoji="0" lang="en-US" sz="2400" b="1" i="0" u="none" strike="noStrike" kern="1200" cap="none" spc="0" normalizeH="0" baseline="0" noProof="0" dirty="0" err="1">
                <a:ln>
                  <a:noFill/>
                </a:ln>
                <a:solidFill>
                  <a:srgbClr val="44546A"/>
                </a:solidFill>
                <a:effectLst/>
                <a:uLnTx/>
                <a:uFillTx/>
                <a:latin typeface="Arial  "/>
                <a:ea typeface="+mn-ea"/>
                <a:cs typeface="+mn-cs"/>
              </a:rPr>
              <a:t>Reservatório</a:t>
            </a:r>
            <a:r>
              <a:rPr kumimoji="0" lang="en-US" sz="2400" b="1"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a:ln>
                  <a:noFill/>
                </a:ln>
                <a:solidFill>
                  <a:srgbClr val="44546A"/>
                </a:solidFill>
                <a:effectLst/>
                <a:uLnTx/>
                <a:uFillTx/>
                <a:latin typeface="Arial  "/>
                <a:ea typeface="+mn-ea"/>
                <a:cs typeface="+mn-cs"/>
              </a:rPr>
              <a:t>habitat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seres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humanos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animais</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ambiente</a:t>
            </a:r>
            <a:r>
              <a:rPr kumimoji="0" lang="en-US" sz="2400" b="0" i="0" u="none" strike="noStrike" kern="1200" cap="none" spc="0" normalizeH="0" baseline="0" noProof="0" dirty="0">
                <a:ln>
                  <a:noFill/>
                </a:ln>
                <a:solidFill>
                  <a:srgbClr val="44546A"/>
                </a:solidFill>
                <a:effectLst/>
                <a:uLnTx/>
                <a:uFillTx/>
                <a:latin typeface="Arial  "/>
                <a:ea typeface="+mn-ea"/>
                <a:cs typeface="+mn-cs"/>
              </a:rPr>
              <a:t>) no qual um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agente</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infeccioso</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vive</a:t>
            </a:r>
            <a:r>
              <a:rPr kumimoji="0" lang="en-US" sz="2400" b="0" i="0" u="none" strike="noStrike" kern="1200" cap="none" spc="0" normalizeH="0" baseline="0" noProof="0" dirty="0">
                <a:ln>
                  <a:noFill/>
                </a:ln>
                <a:solidFill>
                  <a:srgbClr val="44546A"/>
                </a:solidFill>
                <a:effectLst/>
                <a:uLnTx/>
                <a:uFillTx/>
                <a:latin typeface="Arial  "/>
                <a:ea typeface="+mn-ea"/>
                <a:cs typeface="+mn-cs"/>
              </a:rPr>
              <a:t> e se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multiplica</a:t>
            </a:r>
            <a:r>
              <a:rPr kumimoji="0" lang="en-US" sz="2400" b="0" i="0" u="none" strike="noStrike" kern="1200" cap="none" spc="0" normalizeH="0" baseline="0" noProof="0" dirty="0">
                <a:ln>
                  <a:noFill/>
                </a:ln>
                <a:solidFill>
                  <a:srgbClr val="44546A"/>
                </a:solidFill>
                <a:effectLst/>
                <a:uLnTx/>
                <a:uFillTx/>
                <a:latin typeface="Arial  "/>
                <a:ea typeface="+mn-ea"/>
                <a:cs typeface="+mn-cs"/>
              </a:rPr>
              <a:t> </a:t>
            </a:r>
            <a:r>
              <a:rPr kumimoji="0" lang="en-US" sz="2400" b="0" i="0" u="none" strike="noStrike" kern="1200" cap="none" spc="0" normalizeH="0" baseline="0" noProof="0" dirty="0" err="1">
                <a:ln>
                  <a:noFill/>
                </a:ln>
                <a:solidFill>
                  <a:srgbClr val="44546A"/>
                </a:solidFill>
                <a:effectLst/>
                <a:uLnTx/>
                <a:uFillTx/>
                <a:latin typeface="Arial  "/>
                <a:ea typeface="+mn-ea"/>
                <a:cs typeface="+mn-cs"/>
              </a:rPr>
              <a:t>normalmente</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2" name="Google Shape;273;p11">
            <a:extLst>
              <a:ext uri="{FF2B5EF4-FFF2-40B4-BE49-F238E27FC236}">
                <a16:creationId xmlns:a16="http://schemas.microsoft.com/office/drawing/2014/main" id="{A1FDFD89-DC4B-07DD-CAC2-ABCCA84A79EE}"/>
              </a:ext>
            </a:extLst>
          </p:cNvPr>
          <p:cNvSpPr txBox="1"/>
          <p:nvPr/>
        </p:nvSpPr>
        <p:spPr>
          <a:xfrm>
            <a:off x="3222614" y="2838722"/>
            <a:ext cx="1136533" cy="369291"/>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Arial  "/>
                <a:ea typeface="+mn-ea"/>
                <a:cs typeface="+mn-cs"/>
              </a:rPr>
              <a:t>Agente</a:t>
            </a:r>
            <a:endParaRPr kumimoji="0" sz="1400" b="0" i="0" u="none" strike="noStrike" kern="1200" cap="none" spc="0" normalizeH="0" baseline="0" noProof="0" dirty="0">
              <a:ln>
                <a:noFill/>
              </a:ln>
              <a:solidFill>
                <a:prstClr val="black"/>
              </a:solidFill>
              <a:effectLst/>
              <a:uLnTx/>
              <a:uFillTx/>
              <a:latin typeface="Arial  "/>
              <a:ea typeface="+mn-ea"/>
              <a:cs typeface="+mn-cs"/>
            </a:endParaRPr>
          </a:p>
        </p:txBody>
      </p:sp>
      <p:pic>
        <p:nvPicPr>
          <p:cNvPr id="13" name="Picture 6" descr="A group of different colored bacteria&#10;&#10;Description automatically generated with medium confidence">
            <a:extLst>
              <a:ext uri="{FF2B5EF4-FFF2-40B4-BE49-F238E27FC236}">
                <a16:creationId xmlns:a16="http://schemas.microsoft.com/office/drawing/2014/main" id="{D6B8FE97-EF7B-028D-DC2D-15DEDD0C956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308438" y="3280733"/>
            <a:ext cx="964886" cy="551303"/>
          </a:xfrm>
          <a:prstGeom prst="rect">
            <a:avLst/>
          </a:prstGeom>
        </p:spPr>
      </p:pic>
    </p:spTree>
    <p:extLst>
      <p:ext uri="{BB962C8B-B14F-4D97-AF65-F5344CB8AC3E}">
        <p14:creationId xmlns:p14="http://schemas.microsoft.com/office/powerpoint/2010/main" val="28993992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91"/>
        <p:cNvGrpSpPr/>
        <p:nvPr/>
      </p:nvGrpSpPr>
      <p:grpSpPr>
        <a:xfrm>
          <a:off x="0" y="0"/>
          <a:ext cx="0" cy="0"/>
          <a:chOff x="0" y="0"/>
          <a:chExt cx="0" cy="0"/>
        </a:xfrm>
      </p:grpSpPr>
      <p:graphicFrame>
        <p:nvGraphicFramePr>
          <p:cNvPr id="293" name="Google Shape;293;p12"/>
          <p:cNvGraphicFramePr/>
          <p:nvPr>
            <p:extLst>
              <p:ext uri="{D42A27DB-BD31-4B8C-83A1-F6EECF244321}">
                <p14:modId xmlns:p14="http://schemas.microsoft.com/office/powerpoint/2010/main" val="2711188597"/>
              </p:ext>
            </p:extLst>
          </p:nvPr>
        </p:nvGraphicFramePr>
        <p:xfrm>
          <a:off x="527539" y="1410803"/>
          <a:ext cx="11148646" cy="4203398"/>
        </p:xfrm>
        <a:graphic>
          <a:graphicData uri="http://schemas.openxmlformats.org/drawingml/2006/table">
            <a:tbl>
              <a:tblPr>
                <a:noFill/>
              </a:tblPr>
              <a:tblGrid>
                <a:gridCol w="5370134">
                  <a:extLst>
                    <a:ext uri="{9D8B030D-6E8A-4147-A177-3AD203B41FA5}">
                      <a16:colId xmlns:a16="http://schemas.microsoft.com/office/drawing/2014/main" val="20000"/>
                    </a:ext>
                  </a:extLst>
                </a:gridCol>
                <a:gridCol w="5778512">
                  <a:extLst>
                    <a:ext uri="{9D8B030D-6E8A-4147-A177-3AD203B41FA5}">
                      <a16:colId xmlns:a16="http://schemas.microsoft.com/office/drawing/2014/main" val="20001"/>
                    </a:ext>
                  </a:extLst>
                </a:gridCol>
              </a:tblGrid>
              <a:tr h="432926">
                <a:tc>
                  <a:txBody>
                    <a:bodyPr/>
                    <a:lstStyle/>
                    <a:p>
                      <a:pPr marL="0" marR="0" lvl="0" indent="0" algn="ctr" rtl="0">
                        <a:spcBef>
                          <a:spcPts val="0"/>
                        </a:spcBef>
                        <a:spcAft>
                          <a:spcPts val="0"/>
                        </a:spcAft>
                        <a:buNone/>
                      </a:pPr>
                      <a:r>
                        <a:rPr lang="en-US" sz="2400">
                          <a:solidFill>
                            <a:schemeClr val="dk1"/>
                          </a:solidFill>
                          <a:latin typeface="Arial  "/>
                          <a:ea typeface="Arial"/>
                          <a:cs typeface="Arial"/>
                          <a:sym typeface="Arial"/>
                        </a:rPr>
                        <a:t>Doença desconhecida</a:t>
                      </a:r>
                      <a:endParaRPr sz="2400">
                        <a:solidFill>
                          <a:schemeClr val="dk1"/>
                        </a:solidFill>
                        <a:latin typeface="Arial  "/>
                        <a:ea typeface="Arial"/>
                        <a:cs typeface="Arial"/>
                        <a:sym typeface="Arial"/>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a:solidFill>
                            <a:schemeClr val="dk1"/>
                          </a:solidFill>
                          <a:latin typeface="Arial  "/>
                          <a:ea typeface="Arial"/>
                          <a:cs typeface="Arial"/>
                          <a:sym typeface="Arial"/>
                        </a:rPr>
                        <a:t>Doença conhecida</a:t>
                      </a:r>
                      <a:endParaRPr/>
                    </a:p>
                  </a:txBody>
                  <a:tcPr marL="91450" marR="91450" marT="45725" marB="45725" anchor="ctr">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3746188">
                <a:tc>
                  <a:txBody>
                    <a:bodyPr/>
                    <a:lstStyle/>
                    <a:p>
                      <a:pPr marL="342900" marR="0" lvl="0" indent="-342900" algn="l" rtl="0">
                        <a:lnSpc>
                          <a:spcPct val="100000"/>
                        </a:lnSpc>
                        <a:spcBef>
                          <a:spcPts val="0"/>
                        </a:spcBef>
                        <a:spcAft>
                          <a:spcPts val="0"/>
                        </a:spcAft>
                        <a:buClr>
                          <a:schemeClr val="dk1"/>
                        </a:buClr>
                        <a:buSzPts val="2400"/>
                        <a:buFont typeface="Noto Sans Symbols"/>
                        <a:buChar char="▪"/>
                      </a:pPr>
                      <a:r>
                        <a:rPr lang="en-US" sz="2400" dirty="0">
                          <a:solidFill>
                            <a:schemeClr val="dk1"/>
                          </a:solidFill>
                          <a:latin typeface="Arial  "/>
                          <a:ea typeface="Arial"/>
                          <a:cs typeface="Arial"/>
                          <a:sym typeface="Arial"/>
                        </a:rPr>
                        <a:t>Que </a:t>
                      </a:r>
                      <a:r>
                        <a:rPr lang="en-US" sz="2400" dirty="0" err="1">
                          <a:solidFill>
                            <a:schemeClr val="dk1"/>
                          </a:solidFill>
                          <a:latin typeface="Arial  "/>
                          <a:ea typeface="Arial"/>
                          <a:cs typeface="Arial"/>
                          <a:sym typeface="Arial"/>
                        </a:rPr>
                        <a:t>tipos</a:t>
                      </a:r>
                      <a:r>
                        <a:rPr lang="en-US" sz="2400" dirty="0">
                          <a:solidFill>
                            <a:schemeClr val="dk1"/>
                          </a:solidFill>
                          <a:latin typeface="Arial  "/>
                          <a:ea typeface="Arial"/>
                          <a:cs typeface="Arial"/>
                          <a:sym typeface="Arial"/>
                        </a:rPr>
                        <a:t> de </a:t>
                      </a:r>
                      <a:r>
                        <a:rPr lang="en-US" sz="2400" dirty="0" err="1">
                          <a:solidFill>
                            <a:schemeClr val="dk1"/>
                          </a:solidFill>
                          <a:latin typeface="Arial  "/>
                          <a:ea typeface="Arial"/>
                          <a:cs typeface="Arial"/>
                          <a:sym typeface="Arial"/>
                        </a:rPr>
                        <a:t>agentes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causam</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normalmente</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essa</a:t>
                      </a:r>
                      <a:r>
                        <a:rPr lang="en-US" sz="2400" dirty="0">
                          <a:solidFill>
                            <a:schemeClr val="dk1"/>
                          </a:solidFill>
                          <a:latin typeface="Arial  "/>
                          <a:ea typeface="Arial"/>
                          <a:cs typeface="Arial"/>
                          <a:sym typeface="Arial"/>
                        </a:rPr>
                        <a:t> </a:t>
                      </a:r>
                      <a:br>
                        <a:rPr lang="en-US" sz="2400" dirty="0">
                          <a:solidFill>
                            <a:schemeClr val="dk1"/>
                          </a:solidFill>
                          <a:latin typeface="Arial  "/>
                          <a:ea typeface="Arial"/>
                          <a:cs typeface="Arial"/>
                          <a:sym typeface="Arial"/>
                        </a:rPr>
                      </a:br>
                      <a:r>
                        <a:rPr lang="en-US" sz="2400" dirty="0" err="1">
                          <a:solidFill>
                            <a:schemeClr val="dk1"/>
                          </a:solidFill>
                          <a:latin typeface="Arial  "/>
                          <a:ea typeface="Arial"/>
                          <a:cs typeface="Arial"/>
                          <a:sym typeface="Arial"/>
                        </a:rPr>
                        <a:t>apresentação</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clínica</a:t>
                      </a:r>
                      <a:r>
                        <a:rPr lang="en-US" sz="2400" dirty="0">
                          <a:solidFill>
                            <a:schemeClr val="dk1"/>
                          </a:solidFill>
                          <a:latin typeface="Arial  "/>
                          <a:ea typeface="Arial"/>
                          <a:cs typeface="Arial"/>
                          <a:sym typeface="Arial"/>
                        </a:rPr>
                        <a:t>?</a:t>
                      </a:r>
                      <a:endParaRPr lang="en-US" dirty="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342900" marR="0" lvl="0" indent="-342900" algn="l" rtl="0">
                        <a:lnSpc>
                          <a:spcPct val="100000"/>
                        </a:lnSpc>
                        <a:spcBef>
                          <a:spcPts val="0"/>
                        </a:spcBef>
                        <a:spcAft>
                          <a:spcPts val="0"/>
                        </a:spcAft>
                        <a:buClr>
                          <a:schemeClr val="dk1"/>
                        </a:buClr>
                        <a:buSzPts val="2400"/>
                        <a:buFont typeface="Noto Sans Symbols"/>
                        <a:buChar char="▪"/>
                      </a:pPr>
                      <a:r>
                        <a:rPr lang="en-US" sz="2400" dirty="0">
                          <a:solidFill>
                            <a:schemeClr val="dk1"/>
                          </a:solidFill>
                          <a:latin typeface="Arial  "/>
                          <a:ea typeface="Arial"/>
                          <a:cs typeface="Arial"/>
                          <a:sym typeface="Arial"/>
                        </a:rPr>
                        <a:t>Quais </a:t>
                      </a:r>
                      <a:r>
                        <a:rPr lang="en-US" sz="2400" dirty="0" err="1">
                          <a:solidFill>
                            <a:schemeClr val="dk1"/>
                          </a:solidFill>
                          <a:latin typeface="Arial  "/>
                          <a:ea typeface="Arial"/>
                          <a:cs typeface="Arial"/>
                          <a:sym typeface="Arial"/>
                        </a:rPr>
                        <a:t>são</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os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reservatórios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habituais</a:t>
                      </a:r>
                      <a:r>
                        <a:rPr lang="en-US" sz="2400" dirty="0">
                          <a:solidFill>
                            <a:schemeClr val="dk1"/>
                          </a:solidFill>
                          <a:latin typeface="Arial  "/>
                          <a:ea typeface="Arial"/>
                          <a:cs typeface="Arial"/>
                          <a:sym typeface="Arial"/>
                        </a:rPr>
                        <a:t> do </a:t>
                      </a:r>
                      <a:r>
                        <a:rPr lang="en-US" sz="2400" dirty="0" err="1">
                          <a:solidFill>
                            <a:schemeClr val="dk1"/>
                          </a:solidFill>
                          <a:latin typeface="Arial  "/>
                          <a:ea typeface="Arial"/>
                          <a:cs typeface="Arial"/>
                          <a:sym typeface="Arial"/>
                        </a:rPr>
                        <a:t>agente</a:t>
                      </a:r>
                      <a:r>
                        <a:rPr lang="en-US" sz="2400" dirty="0">
                          <a:solidFill>
                            <a:schemeClr val="dk1"/>
                          </a:solidFill>
                          <a:latin typeface="Arial  "/>
                          <a:ea typeface="Arial"/>
                          <a:cs typeface="Arial"/>
                          <a:sym typeface="Arial"/>
                        </a:rPr>
                        <a:t>?</a:t>
                      </a:r>
                      <a:endParaRPr lang="en-US" dirty="0"/>
                    </a:p>
                    <a:p>
                      <a:pPr marL="342900" marR="0" lvl="0" indent="-342900" algn="l" rtl="0">
                        <a:lnSpc>
                          <a:spcPct val="100000"/>
                        </a:lnSpc>
                        <a:spcBef>
                          <a:spcPts val="672"/>
                        </a:spcBef>
                        <a:spcAft>
                          <a:spcPts val="0"/>
                        </a:spcAft>
                        <a:buClr>
                          <a:schemeClr val="dk1"/>
                        </a:buClr>
                        <a:buSzPts val="2400"/>
                        <a:buFont typeface="Noto Sans Symbols"/>
                        <a:buChar char="▪"/>
                      </a:pPr>
                      <a:r>
                        <a:rPr lang="en-US" sz="2400" dirty="0">
                          <a:solidFill>
                            <a:schemeClr val="dk1"/>
                          </a:solidFill>
                          <a:latin typeface="Arial  "/>
                          <a:ea typeface="Arial"/>
                          <a:cs typeface="Arial"/>
                          <a:sym typeface="Arial"/>
                        </a:rPr>
                        <a:t>Como o </a:t>
                      </a:r>
                      <a:r>
                        <a:rPr lang="en-US" sz="2400" dirty="0" err="1">
                          <a:solidFill>
                            <a:schemeClr val="dk1"/>
                          </a:solidFill>
                          <a:latin typeface="Arial  "/>
                          <a:ea typeface="Arial"/>
                          <a:cs typeface="Arial"/>
                          <a:sym typeface="Arial"/>
                        </a:rPr>
                        <a:t>agente</a:t>
                      </a:r>
                      <a:r>
                        <a:rPr lang="en-US" sz="2400" dirty="0">
                          <a:solidFill>
                            <a:schemeClr val="dk1"/>
                          </a:solidFill>
                          <a:latin typeface="Arial  "/>
                          <a:ea typeface="Arial"/>
                          <a:cs typeface="Arial"/>
                          <a:sym typeface="Arial"/>
                        </a:rPr>
                        <a:t> é </a:t>
                      </a:r>
                      <a:br>
                        <a:rPr lang="en-US" sz="2400" dirty="0">
                          <a:solidFill>
                            <a:schemeClr val="dk1"/>
                          </a:solidFill>
                          <a:latin typeface="Arial  "/>
                          <a:ea typeface="Arial"/>
                          <a:cs typeface="Arial"/>
                          <a:sym typeface="Arial"/>
                        </a:rPr>
                      </a:br>
                      <a:r>
                        <a:rPr lang="en-US" sz="2400" dirty="0" err="1">
                          <a:solidFill>
                            <a:schemeClr val="dk1"/>
                          </a:solidFill>
                          <a:latin typeface="Arial  "/>
                          <a:ea typeface="Arial"/>
                          <a:cs typeface="Arial"/>
                          <a:sym typeface="Arial"/>
                        </a:rPr>
                        <a:t>normalmente</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transmitido</a:t>
                      </a:r>
                      <a:r>
                        <a:rPr lang="en-US" sz="2400" dirty="0">
                          <a:solidFill>
                            <a:schemeClr val="dk1"/>
                          </a:solidFill>
                          <a:latin typeface="Arial  "/>
                          <a:ea typeface="Arial"/>
                          <a:cs typeface="Arial"/>
                          <a:sym typeface="Arial"/>
                        </a:rPr>
                        <a:t>?</a:t>
                      </a:r>
                      <a:endParaRPr lang="en-US" dirty="0"/>
                    </a:p>
                    <a:p>
                      <a:pPr marL="342900" marR="0" lvl="0" indent="-342900" algn="l" rtl="0">
                        <a:lnSpc>
                          <a:spcPct val="100000"/>
                        </a:lnSpc>
                        <a:spcBef>
                          <a:spcPts val="672"/>
                        </a:spcBef>
                        <a:spcAft>
                          <a:spcPts val="0"/>
                        </a:spcAft>
                        <a:buClr>
                          <a:schemeClr val="dk1"/>
                        </a:buClr>
                        <a:buSzPts val="2400"/>
                        <a:buFont typeface="Noto Sans Symbols"/>
                        <a:buChar char="▪"/>
                      </a:pPr>
                      <a:r>
                        <a:rPr lang="en-US" sz="2400" dirty="0">
                          <a:solidFill>
                            <a:schemeClr val="dk1"/>
                          </a:solidFill>
                          <a:latin typeface="Arial  "/>
                          <a:ea typeface="Arial"/>
                          <a:cs typeface="Arial"/>
                          <a:sym typeface="Arial"/>
                        </a:rPr>
                        <a:t>Quais </a:t>
                      </a:r>
                      <a:r>
                        <a:rPr lang="en-US" sz="2400" dirty="0" err="1">
                          <a:solidFill>
                            <a:schemeClr val="dk1"/>
                          </a:solidFill>
                          <a:latin typeface="Arial  "/>
                          <a:ea typeface="Arial"/>
                          <a:cs typeface="Arial"/>
                          <a:sym typeface="Arial"/>
                        </a:rPr>
                        <a:t>são</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os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veículos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mais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comuns</a:t>
                      </a:r>
                      <a:r>
                        <a:rPr lang="en-US" sz="2400" dirty="0">
                          <a:solidFill>
                            <a:schemeClr val="dk1"/>
                          </a:solidFill>
                          <a:latin typeface="Arial  "/>
                          <a:ea typeface="Arial"/>
                          <a:cs typeface="Arial"/>
                          <a:sym typeface="Arial"/>
                        </a:rPr>
                        <a:t> de </a:t>
                      </a:r>
                      <a:r>
                        <a:rPr lang="en-US" sz="2400" dirty="0" err="1">
                          <a:solidFill>
                            <a:schemeClr val="dk1"/>
                          </a:solidFill>
                          <a:latin typeface="Arial  "/>
                          <a:ea typeface="Arial"/>
                          <a:cs typeface="Arial"/>
                          <a:sym typeface="Arial"/>
                        </a:rPr>
                        <a:t>transmissão</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deste</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agente</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aos</a:t>
                      </a:r>
                      <a:r>
                        <a:rPr lang="en-US" sz="2400" dirty="0">
                          <a:solidFill>
                            <a:schemeClr val="dk1"/>
                          </a:solidFill>
                          <a:latin typeface="Arial  "/>
                          <a:ea typeface="Arial"/>
                          <a:cs typeface="Arial"/>
                          <a:sym typeface="Arial"/>
                        </a:rPr>
                        <a:t> </a:t>
                      </a:r>
                      <a:r>
                        <a:rPr lang="en-US" sz="2400" dirty="0" err="1">
                          <a:solidFill>
                            <a:schemeClr val="tx1"/>
                          </a:solidFill>
                          <a:latin typeface="Arial  "/>
                          <a:ea typeface="Arial"/>
                          <a:cs typeface="Arial"/>
                          <a:sym typeface="Arial"/>
                        </a:rPr>
                        <a:t>seres</a:t>
                      </a:r>
                      <a:r>
                        <a:rPr lang="en-US" sz="2400" dirty="0">
                          <a:solidFill>
                            <a:schemeClr val="tx1"/>
                          </a:solidFill>
                          <a:latin typeface="Arial  "/>
                          <a:ea typeface="Arial"/>
                          <a:cs typeface="Arial"/>
                          <a:sym typeface="Arial"/>
                        </a:rPr>
                        <a:t> </a:t>
                      </a:r>
                      <a:r>
                        <a:rPr lang="en-US" sz="2400" dirty="0" err="1">
                          <a:solidFill>
                            <a:schemeClr val="tx1"/>
                          </a:solidFill>
                          <a:latin typeface="Arial  "/>
                          <a:ea typeface="Arial"/>
                          <a:cs typeface="Arial"/>
                          <a:sym typeface="Arial"/>
                        </a:rPr>
                        <a:t>humanos</a:t>
                      </a:r>
                      <a:r>
                        <a:rPr lang="en-US" sz="2400" dirty="0">
                          <a:solidFill>
                            <a:schemeClr val="tx1"/>
                          </a:solidFill>
                          <a:latin typeface="Arial  "/>
                          <a:ea typeface="Arial"/>
                          <a:cs typeface="Arial"/>
                          <a:sym typeface="Arial"/>
                        </a:rPr>
                        <a:t>/</a:t>
                      </a:r>
                      <a:r>
                        <a:rPr lang="en-US" sz="2400" dirty="0" err="1">
                          <a:solidFill>
                            <a:schemeClr val="tx1"/>
                          </a:solidFill>
                          <a:latin typeface="Arial  "/>
                          <a:ea typeface="Arial"/>
                          <a:cs typeface="Arial"/>
                          <a:sym typeface="Arial"/>
                        </a:rPr>
                        <a:t>animais</a:t>
                      </a:r>
                      <a:r>
                        <a:rPr lang="en-US" sz="2400" dirty="0">
                          <a:solidFill>
                            <a:schemeClr val="dk1"/>
                          </a:solidFill>
                          <a:latin typeface="Arial  "/>
                          <a:ea typeface="Arial"/>
                          <a:cs typeface="Arial"/>
                          <a:sym typeface="Arial"/>
                        </a:rPr>
                        <a:t>?</a:t>
                      </a:r>
                      <a:endParaRPr lang="en-US" dirty="0"/>
                    </a:p>
                    <a:p>
                      <a:pPr marL="342900" marR="0" lvl="0" indent="-342900" algn="l" rtl="0">
                        <a:lnSpc>
                          <a:spcPct val="100000"/>
                        </a:lnSpc>
                        <a:spcBef>
                          <a:spcPts val="672"/>
                        </a:spcBef>
                        <a:spcAft>
                          <a:spcPts val="0"/>
                        </a:spcAft>
                        <a:buClr>
                          <a:schemeClr val="dk1"/>
                        </a:buClr>
                        <a:buSzPts val="2400"/>
                        <a:buFont typeface="Noto Sans Symbols"/>
                        <a:buChar char="▪"/>
                      </a:pPr>
                      <a:r>
                        <a:rPr lang="en-US" sz="2400" dirty="0">
                          <a:solidFill>
                            <a:schemeClr val="dk1"/>
                          </a:solidFill>
                          <a:latin typeface="Arial  "/>
                          <a:ea typeface="Arial"/>
                          <a:cs typeface="Arial"/>
                          <a:sym typeface="Arial"/>
                        </a:rPr>
                        <a:t>Quais </a:t>
                      </a:r>
                      <a:r>
                        <a:rPr lang="en-US" sz="2400" dirty="0" err="1">
                          <a:solidFill>
                            <a:schemeClr val="dk1"/>
                          </a:solidFill>
                          <a:latin typeface="Arial  "/>
                          <a:ea typeface="Arial"/>
                          <a:cs typeface="Arial"/>
                          <a:sym typeface="Arial"/>
                        </a:rPr>
                        <a:t>são</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os</a:t>
                      </a:r>
                      <a:r>
                        <a:rPr lang="en-US" sz="2400" dirty="0">
                          <a:solidFill>
                            <a:schemeClr val="dk1"/>
                          </a:solidFill>
                          <a:latin typeface="Arial  "/>
                          <a:ea typeface="Arial"/>
                          <a:cs typeface="Arial"/>
                          <a:sym typeface="Arial"/>
                        </a:rPr>
                        <a:t> </a:t>
                      </a:r>
                      <a:r>
                        <a:rPr lang="en-US" sz="2400" dirty="0" err="1">
                          <a:solidFill>
                            <a:schemeClr val="dk1"/>
                          </a:solidFill>
                          <a:latin typeface="Arial  "/>
                          <a:ea typeface="Arial"/>
                          <a:cs typeface="Arial"/>
                          <a:sym typeface="Arial"/>
                        </a:rPr>
                        <a:t>fatores</a:t>
                      </a:r>
                      <a:r>
                        <a:rPr lang="en-US" sz="2400" dirty="0">
                          <a:solidFill>
                            <a:schemeClr val="dk1"/>
                          </a:solidFill>
                          <a:latin typeface="Arial  "/>
                          <a:ea typeface="Arial"/>
                          <a:cs typeface="Arial"/>
                          <a:sym typeface="Arial"/>
                        </a:rPr>
                        <a:t> de </a:t>
                      </a:r>
                      <a:r>
                        <a:rPr lang="en-US" sz="2400" dirty="0" err="1">
                          <a:solidFill>
                            <a:schemeClr val="dk1"/>
                          </a:solidFill>
                          <a:latin typeface="Arial  "/>
                          <a:ea typeface="Arial"/>
                          <a:cs typeface="Arial"/>
                          <a:sym typeface="Arial"/>
                        </a:rPr>
                        <a:t>risco</a:t>
                      </a:r>
                      <a:r>
                        <a:rPr lang="en-US" sz="2400" dirty="0">
                          <a:solidFill>
                            <a:schemeClr val="dk1"/>
                          </a:solidFill>
                          <a:latin typeface="Arial  "/>
                          <a:ea typeface="Arial"/>
                          <a:cs typeface="Arial"/>
                          <a:sym typeface="Arial"/>
                        </a:rPr>
                        <a:t>?</a:t>
                      </a:r>
                      <a:endParaRPr lang="en-US" dirty="0"/>
                    </a:p>
                  </a:txBody>
                  <a:tcPr marL="91450" marR="91450" marT="45725" marB="45725">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4" name="Title 3">
            <a:extLst>
              <a:ext uri="{FF2B5EF4-FFF2-40B4-BE49-F238E27FC236}">
                <a16:creationId xmlns:a16="http://schemas.microsoft.com/office/drawing/2014/main" id="{780A7B2B-EE9F-5C20-6B0B-3051F2B3ED84}"/>
              </a:ext>
            </a:extLst>
          </p:cNvPr>
          <p:cNvSpPr>
            <a:spLocks noGrp="1"/>
          </p:cNvSpPr>
          <p:nvPr>
            <p:ph type="title"/>
          </p:nvPr>
        </p:nvSpPr>
        <p:spPr/>
        <p:txBody>
          <a:bodyPr/>
          <a:lstStyle/>
          <a:p>
            <a:r>
              <a:rPr lang="en-US" dirty="0"/>
              <a:t>1. Utilização do </a:t>
            </a:r>
            <a:r>
              <a:rPr lang="en-US" dirty="0" err="1"/>
              <a:t>conhecimento</a:t>
            </a:r>
            <a:r>
              <a:rPr lang="en-US" dirty="0"/>
              <a:t> para a criação de hipóteses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graphicFrame>
        <p:nvGraphicFramePr>
          <p:cNvPr id="309" name="Google Shape;309;p14"/>
          <p:cNvGraphicFramePr/>
          <p:nvPr>
            <p:extLst>
              <p:ext uri="{D42A27DB-BD31-4B8C-83A1-F6EECF244321}">
                <p14:modId xmlns:p14="http://schemas.microsoft.com/office/powerpoint/2010/main" val="1839221308"/>
              </p:ext>
            </p:extLst>
          </p:nvPr>
        </p:nvGraphicFramePr>
        <p:xfrm>
          <a:off x="1740256" y="1970425"/>
          <a:ext cx="3485431" cy="182291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11" name="Google Shape;311;p14"/>
          <p:cNvGraphicFramePr/>
          <p:nvPr>
            <p:extLst>
              <p:ext uri="{D42A27DB-BD31-4B8C-83A1-F6EECF244321}">
                <p14:modId xmlns:p14="http://schemas.microsoft.com/office/powerpoint/2010/main" val="1274909554"/>
              </p:ext>
            </p:extLst>
          </p:nvPr>
        </p:nvGraphicFramePr>
        <p:xfrm>
          <a:off x="5925774" y="2105300"/>
          <a:ext cx="3706812" cy="1811146"/>
        </p:xfrm>
        <a:graphic>
          <a:graphicData uri="http://schemas.openxmlformats.org/drawingml/2006/chart">
            <c:chart xmlns:c="http://schemas.openxmlformats.org/drawingml/2006/chart" xmlns:r="http://schemas.openxmlformats.org/officeDocument/2006/relationships" r:id="rId4"/>
          </a:graphicData>
        </a:graphic>
      </p:graphicFrame>
      <p:sp>
        <p:nvSpPr>
          <p:cNvPr id="313" name="Google Shape;313;p14"/>
          <p:cNvSpPr txBox="1"/>
          <p:nvPr/>
        </p:nvSpPr>
        <p:spPr>
          <a:xfrm>
            <a:off x="3295464" y="3723932"/>
            <a:ext cx="1728787" cy="338514"/>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Pts val="18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Dia</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sp>
        <p:nvSpPr>
          <p:cNvPr id="314" name="Google Shape;314;p14"/>
          <p:cNvSpPr txBox="1"/>
          <p:nvPr/>
        </p:nvSpPr>
        <p:spPr>
          <a:xfrm rot="-5400000">
            <a:off x="930706" y="2568269"/>
            <a:ext cx="1008063" cy="338514"/>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0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Casos</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sp>
        <p:nvSpPr>
          <p:cNvPr id="317" name="Google Shape;317;p14"/>
          <p:cNvSpPr txBox="1"/>
          <p:nvPr/>
        </p:nvSpPr>
        <p:spPr>
          <a:xfrm rot="-5400000">
            <a:off x="5235212" y="2565860"/>
            <a:ext cx="1152525" cy="338514"/>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0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Casos</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sp>
        <p:nvSpPr>
          <p:cNvPr id="318" name="Google Shape;318;p14"/>
          <p:cNvSpPr txBox="1"/>
          <p:nvPr/>
        </p:nvSpPr>
        <p:spPr>
          <a:xfrm>
            <a:off x="7490564" y="3711752"/>
            <a:ext cx="1584325" cy="338514"/>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Pts val="18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Dia</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grpSp>
        <p:nvGrpSpPr>
          <p:cNvPr id="3" name="Group 2">
            <a:extLst>
              <a:ext uri="{FF2B5EF4-FFF2-40B4-BE49-F238E27FC236}">
                <a16:creationId xmlns:a16="http://schemas.microsoft.com/office/drawing/2014/main" id="{10818C4D-1BE6-7E56-8F4E-F4B38CF6DFC1}"/>
              </a:ext>
            </a:extLst>
          </p:cNvPr>
          <p:cNvGrpSpPr/>
          <p:nvPr/>
        </p:nvGrpSpPr>
        <p:grpSpPr>
          <a:xfrm>
            <a:off x="5602530" y="4537225"/>
            <a:ext cx="4005271" cy="2146307"/>
            <a:chOff x="6092457" y="4248964"/>
            <a:chExt cx="4005271" cy="2434568"/>
          </a:xfrm>
        </p:grpSpPr>
        <p:graphicFrame>
          <p:nvGraphicFramePr>
            <p:cNvPr id="312" name="Google Shape;312;p14"/>
            <p:cNvGraphicFramePr/>
            <p:nvPr/>
          </p:nvGraphicFramePr>
          <p:xfrm>
            <a:off x="6340116" y="4248964"/>
            <a:ext cx="3757612" cy="2332037"/>
          </p:xfrm>
          <a:graphic>
            <a:graphicData uri="http://schemas.openxmlformats.org/drawingml/2006/chart">
              <c:chart xmlns:c="http://schemas.openxmlformats.org/drawingml/2006/chart" xmlns:r="http://schemas.openxmlformats.org/officeDocument/2006/relationships" r:id="rId5"/>
            </a:graphicData>
          </a:graphic>
        </p:graphicFrame>
        <p:sp>
          <p:nvSpPr>
            <p:cNvPr id="316" name="Google Shape;316;p14"/>
            <p:cNvSpPr txBox="1"/>
            <p:nvPr/>
          </p:nvSpPr>
          <p:spPr>
            <a:xfrm rot="16200000">
              <a:off x="5686245" y="5196083"/>
              <a:ext cx="1150938" cy="338514"/>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0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Casos</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sp>
          <p:nvSpPr>
            <p:cNvPr id="319" name="Google Shape;319;p14"/>
            <p:cNvSpPr txBox="1"/>
            <p:nvPr/>
          </p:nvSpPr>
          <p:spPr>
            <a:xfrm>
              <a:off x="7746515" y="6345018"/>
              <a:ext cx="1006475" cy="338514"/>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18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Semana</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grpSp>
      <p:grpSp>
        <p:nvGrpSpPr>
          <p:cNvPr id="2" name="Group 1">
            <a:extLst>
              <a:ext uri="{FF2B5EF4-FFF2-40B4-BE49-F238E27FC236}">
                <a16:creationId xmlns:a16="http://schemas.microsoft.com/office/drawing/2014/main" id="{ED52B62F-47AB-C4FE-4D83-2BC662C7A23F}"/>
              </a:ext>
            </a:extLst>
          </p:cNvPr>
          <p:cNvGrpSpPr/>
          <p:nvPr/>
        </p:nvGrpSpPr>
        <p:grpSpPr>
          <a:xfrm>
            <a:off x="1265480" y="4612382"/>
            <a:ext cx="4221162" cy="2070366"/>
            <a:chOff x="1784963" y="4416397"/>
            <a:chExt cx="4233250" cy="2265298"/>
          </a:xfrm>
        </p:grpSpPr>
        <p:graphicFrame>
          <p:nvGraphicFramePr>
            <p:cNvPr id="310" name="Google Shape;310;p14"/>
            <p:cNvGraphicFramePr/>
            <p:nvPr/>
          </p:nvGraphicFramePr>
          <p:xfrm>
            <a:off x="2098675" y="4416397"/>
            <a:ext cx="3919538" cy="2141538"/>
          </p:xfrm>
          <a:graphic>
            <a:graphicData uri="http://schemas.openxmlformats.org/drawingml/2006/chart">
              <c:chart xmlns:c="http://schemas.openxmlformats.org/drawingml/2006/chart" xmlns:r="http://schemas.openxmlformats.org/officeDocument/2006/relationships" r:id="rId6"/>
            </a:graphicData>
          </a:graphic>
        </p:graphicFrame>
        <p:sp>
          <p:nvSpPr>
            <p:cNvPr id="315" name="Google Shape;315;p14"/>
            <p:cNvSpPr txBox="1"/>
            <p:nvPr/>
          </p:nvSpPr>
          <p:spPr>
            <a:xfrm rot="-5400000">
              <a:off x="1198570" y="5389699"/>
              <a:ext cx="1511300" cy="338514"/>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0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Casos</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sp>
          <p:nvSpPr>
            <p:cNvPr id="320" name="Google Shape;320;p14"/>
            <p:cNvSpPr txBox="1"/>
            <p:nvPr/>
          </p:nvSpPr>
          <p:spPr>
            <a:xfrm>
              <a:off x="3724876" y="6343181"/>
              <a:ext cx="1943100" cy="338514"/>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Pts val="1800"/>
                <a:buFontTx/>
                <a:buNone/>
                <a:tabLst/>
                <a:defRPr/>
              </a:pPr>
              <a:r>
                <a:rPr kumimoji="0" lang="en-US" sz="1600" b="0" i="0" u="none" strike="noStrike" kern="1200" cap="none" spc="0" normalizeH="0" baseline="0" noProof="0">
                  <a:ln>
                    <a:noFill/>
                  </a:ln>
                  <a:solidFill>
                    <a:prstClr val="black"/>
                  </a:solidFill>
                  <a:effectLst/>
                  <a:uLnTx/>
                  <a:uFillTx/>
                  <a:latin typeface="Arial  "/>
                  <a:ea typeface="+mn-ea"/>
                  <a:cs typeface="+mn-cs"/>
                </a:rPr>
                <a:t>Dia</a:t>
              </a:r>
              <a:endParaRPr kumimoji="0" sz="1600" b="0" i="0" u="none" strike="noStrike" kern="1200" cap="none" spc="0" normalizeH="0" baseline="0" noProof="0">
                <a:ln>
                  <a:noFill/>
                </a:ln>
                <a:solidFill>
                  <a:prstClr val="black"/>
                </a:solidFill>
                <a:effectLst/>
                <a:uLnTx/>
                <a:uFillTx/>
                <a:latin typeface="Arial  "/>
                <a:ea typeface="+mn-ea"/>
                <a:cs typeface="+mn-cs"/>
              </a:endParaRPr>
            </a:p>
          </p:txBody>
        </p:sp>
      </p:grpSp>
      <p:sp>
        <p:nvSpPr>
          <p:cNvPr id="321" name="Google Shape;321;p14"/>
          <p:cNvSpPr txBox="1"/>
          <p:nvPr/>
        </p:nvSpPr>
        <p:spPr>
          <a:xfrm>
            <a:off x="1365152" y="1397454"/>
            <a:ext cx="4524374" cy="70784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a:ln>
                  <a:noFill/>
                </a:ln>
                <a:solidFill>
                  <a:prstClr val="black"/>
                </a:solidFill>
                <a:effectLst/>
                <a:uLnTx/>
                <a:uFillTx/>
                <a:latin typeface="Arial  "/>
                <a:ea typeface="+mn-ea"/>
                <a:cs typeface="+mn-cs"/>
              </a:rPr>
              <a:t>Fonte pontual</a:t>
            </a:r>
          </a:p>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a:ln>
                  <a:noFill/>
                </a:ln>
                <a:solidFill>
                  <a:prstClr val="black"/>
                </a:solidFill>
                <a:effectLst/>
                <a:uLnTx/>
                <a:uFillTx/>
                <a:latin typeface="Arial  "/>
                <a:ea typeface="+mn-ea"/>
                <a:cs typeface="+mn-cs"/>
              </a:rPr>
              <a:t>(fonte única, exposição única)</a:t>
            </a:r>
            <a:endParaRPr kumimoji="0" sz="2000" b="0" i="0" u="none" strike="noStrike" kern="1200" cap="none" spc="0" normalizeH="0" baseline="0" noProof="0">
              <a:ln>
                <a:noFill/>
              </a:ln>
              <a:solidFill>
                <a:prstClr val="black"/>
              </a:solidFill>
              <a:effectLst/>
              <a:uLnTx/>
              <a:uFillTx/>
              <a:latin typeface="Arial  "/>
              <a:ea typeface="+mn-ea"/>
              <a:cs typeface="+mn-cs"/>
            </a:endParaRPr>
          </a:p>
        </p:txBody>
      </p:sp>
      <p:sp>
        <p:nvSpPr>
          <p:cNvPr id="322" name="Google Shape;322;p14"/>
          <p:cNvSpPr txBox="1"/>
          <p:nvPr/>
        </p:nvSpPr>
        <p:spPr>
          <a:xfrm>
            <a:off x="6025787" y="1354154"/>
            <a:ext cx="4161633" cy="70784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a:ln>
                  <a:noFill/>
                </a:ln>
                <a:solidFill>
                  <a:prstClr val="black"/>
                </a:solidFill>
                <a:effectLst/>
                <a:uLnTx/>
                <a:uFillTx/>
                <a:latin typeface="Arial  "/>
                <a:ea typeface="+mn-ea"/>
                <a:cs typeface="+mn-cs"/>
              </a:rPr>
              <a:t>Fonte comum contínua</a:t>
            </a:r>
          </a:p>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a:ln>
                  <a:noFill/>
                </a:ln>
                <a:solidFill>
                  <a:prstClr val="black"/>
                </a:solidFill>
                <a:effectLst/>
                <a:uLnTx/>
                <a:uFillTx/>
                <a:latin typeface="Arial  "/>
                <a:ea typeface="+mn-ea"/>
                <a:cs typeface="+mn-cs"/>
              </a:rPr>
              <a:t>(fonte única, exposição contínua)</a:t>
            </a:r>
            <a:endParaRPr kumimoji="0" sz="2000" b="0" i="0" u="none" strike="noStrike" kern="1200" cap="none" spc="0" normalizeH="0" baseline="0" noProof="0">
              <a:ln>
                <a:noFill/>
              </a:ln>
              <a:solidFill>
                <a:prstClr val="black"/>
              </a:solidFill>
              <a:effectLst/>
              <a:uLnTx/>
              <a:uFillTx/>
              <a:latin typeface="Arial  "/>
              <a:ea typeface="+mn-ea"/>
              <a:cs typeface="+mn-cs"/>
            </a:endParaRPr>
          </a:p>
        </p:txBody>
      </p:sp>
      <p:sp>
        <p:nvSpPr>
          <p:cNvPr id="323" name="Google Shape;323;p14"/>
          <p:cNvSpPr txBox="1"/>
          <p:nvPr/>
        </p:nvSpPr>
        <p:spPr>
          <a:xfrm>
            <a:off x="1663336" y="4039934"/>
            <a:ext cx="4051301" cy="70784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a:ln>
                  <a:noFill/>
                </a:ln>
                <a:solidFill>
                  <a:prstClr val="black"/>
                </a:solidFill>
                <a:effectLst/>
                <a:uLnTx/>
                <a:uFillTx/>
                <a:latin typeface="Arial  "/>
                <a:ea typeface="+mn-ea"/>
                <a:cs typeface="+mn-cs"/>
              </a:rPr>
              <a:t>Fonte intermitente</a:t>
            </a:r>
          </a:p>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a:ln>
                  <a:noFill/>
                </a:ln>
                <a:solidFill>
                  <a:prstClr val="black"/>
                </a:solidFill>
                <a:effectLst/>
                <a:uLnTx/>
                <a:uFillTx/>
                <a:latin typeface="Arial  "/>
                <a:ea typeface="+mn-ea"/>
                <a:cs typeface="+mn-cs"/>
              </a:rPr>
              <a:t>(fonte única, exposição periódica)</a:t>
            </a:r>
            <a:endParaRPr kumimoji="0" sz="2000" b="0" i="0" u="none" strike="noStrike" kern="1200" cap="none" spc="0" normalizeH="0" baseline="0" noProof="0">
              <a:ln>
                <a:noFill/>
              </a:ln>
              <a:solidFill>
                <a:prstClr val="black"/>
              </a:solidFill>
              <a:effectLst/>
              <a:uLnTx/>
              <a:uFillTx/>
              <a:latin typeface="Arial  "/>
              <a:ea typeface="+mn-ea"/>
              <a:cs typeface="+mn-cs"/>
            </a:endParaRPr>
          </a:p>
        </p:txBody>
      </p:sp>
      <p:sp>
        <p:nvSpPr>
          <p:cNvPr id="324" name="Google Shape;324;p14"/>
          <p:cNvSpPr txBox="1"/>
          <p:nvPr/>
        </p:nvSpPr>
        <p:spPr>
          <a:xfrm>
            <a:off x="6498444" y="4035406"/>
            <a:ext cx="2561471" cy="70784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Pts val="2400"/>
              <a:buFontTx/>
              <a:buNone/>
              <a:tabLst/>
              <a:defRPr/>
            </a:pPr>
            <a:r>
              <a:rPr kumimoji="0" lang="en-US" sz="2000" b="0" i="0" u="none" strike="noStrike" kern="1200" cap="none" spc="0" normalizeH="0" baseline="0" noProof="0" dirty="0" err="1">
                <a:ln>
                  <a:noFill/>
                </a:ln>
                <a:solidFill>
                  <a:prstClr val="black"/>
                </a:solidFill>
                <a:effectLst/>
                <a:uLnTx/>
                <a:uFillTx/>
                <a:latin typeface="Arial  "/>
                <a:ea typeface="+mn-ea"/>
                <a:cs typeface="+mn-cs"/>
              </a:rPr>
              <a:t>Propagada</a:t>
            </a:r>
            <a:r>
              <a:rPr kumimoji="0" lang="en-US" sz="2000" b="0" i="0" u="none" strike="noStrike" kern="1200" cap="none" spc="0" normalizeH="0" baseline="0" noProof="0" dirty="0">
                <a:ln>
                  <a:noFill/>
                </a:ln>
                <a:solidFill>
                  <a:prstClr val="black"/>
                </a:solidFill>
                <a:effectLst/>
                <a:uLnTx/>
                <a:uFillTx/>
                <a:latin typeface="Arial  "/>
                <a:ea typeface="+mn-ea"/>
                <a:cs typeface="+mn-cs"/>
              </a:rPr>
              <a:t> de </a:t>
            </a:r>
            <a:r>
              <a:rPr kumimoji="0" lang="en-US" sz="2000" b="0" i="0" u="none" strike="noStrike" kern="1200" cap="none" spc="0" normalizeH="0" baseline="0" noProof="0" dirty="0" err="1">
                <a:ln>
                  <a:noFill/>
                </a:ln>
                <a:solidFill>
                  <a:prstClr val="black"/>
                </a:solidFill>
                <a:effectLst/>
                <a:uLnTx/>
                <a:uFillTx/>
                <a:latin typeface="Arial  "/>
                <a:ea typeface="+mn-ea"/>
                <a:cs typeface="+mn-cs"/>
              </a:rPr>
              <a:t>pessoa</a:t>
            </a:r>
            <a:r>
              <a:rPr kumimoji="0" lang="en-US" sz="2000" b="0" i="0" u="none" strike="noStrike" kern="1200" cap="none" spc="0" normalizeH="0" baseline="0" noProof="0" dirty="0">
                <a:ln>
                  <a:noFill/>
                </a:ln>
                <a:solidFill>
                  <a:prstClr val="black"/>
                </a:solidFill>
                <a:effectLst/>
                <a:uLnTx/>
                <a:uFillTx/>
                <a:latin typeface="Arial  "/>
                <a:ea typeface="+mn-ea"/>
                <a:cs typeface="+mn-cs"/>
              </a:rPr>
              <a:t> </a:t>
            </a:r>
            <a:r>
              <a:rPr lang="en-US" sz="2000" dirty="0">
                <a:solidFill>
                  <a:prstClr val="black"/>
                </a:solidFill>
                <a:latin typeface="Arial  "/>
              </a:rPr>
              <a:t>a </a:t>
            </a:r>
            <a:r>
              <a:rPr kumimoji="0" lang="en-US" sz="2000" b="0" i="0" u="none" strike="noStrike" kern="1200" cap="none" spc="0" normalizeH="0" baseline="0" noProof="0" dirty="0" err="1">
                <a:ln>
                  <a:noFill/>
                </a:ln>
                <a:solidFill>
                  <a:prstClr val="black"/>
                </a:solidFill>
                <a:effectLst/>
                <a:uLnTx/>
                <a:uFillTx/>
                <a:latin typeface="Arial  "/>
                <a:ea typeface="+mn-ea"/>
                <a:cs typeface="+mn-cs"/>
              </a:rPr>
              <a:t>pessoa</a:t>
            </a:r>
            <a:endParaRPr kumimoji="0" sz="2000" b="0" i="0" u="none" strike="noStrike" kern="1200" cap="none" spc="0" normalizeH="0" baseline="0" noProof="0" dirty="0">
              <a:ln>
                <a:noFill/>
              </a:ln>
              <a:solidFill>
                <a:prstClr val="black"/>
              </a:solidFill>
              <a:effectLst/>
              <a:uLnTx/>
              <a:uFillTx/>
              <a:latin typeface="Arial  "/>
              <a:ea typeface="+mn-ea"/>
              <a:cs typeface="+mn-cs"/>
            </a:endParaRPr>
          </a:p>
        </p:txBody>
      </p:sp>
      <p:sp>
        <p:nvSpPr>
          <p:cNvPr id="5" name="Title 4">
            <a:extLst>
              <a:ext uri="{FF2B5EF4-FFF2-40B4-BE49-F238E27FC236}">
                <a16:creationId xmlns:a16="http://schemas.microsoft.com/office/drawing/2014/main" id="{8A01D8F4-9BDC-2BC8-34C2-F93F5AF41CF7}"/>
              </a:ext>
            </a:extLst>
          </p:cNvPr>
          <p:cNvSpPr>
            <a:spLocks noGrp="1"/>
          </p:cNvSpPr>
          <p:nvPr>
            <p:ph type="title"/>
          </p:nvPr>
        </p:nvSpPr>
        <p:spPr/>
        <p:txBody>
          <a:bodyPr/>
          <a:lstStyle/>
          <a:p>
            <a:r>
              <a:rPr lang="en-US" dirty="0"/>
              <a:t>2. Utilização da </a:t>
            </a:r>
            <a:r>
              <a:rPr lang="en-US" dirty="0" err="1"/>
              <a:t>epidemiologia</a:t>
            </a:r>
            <a:r>
              <a:rPr lang="en-US" dirty="0"/>
              <a:t> </a:t>
            </a:r>
            <a:r>
              <a:rPr lang="en-US" dirty="0" err="1"/>
              <a:t>descritiva</a:t>
            </a:r>
            <a:r>
              <a:rPr lang="en-US" dirty="0"/>
              <a:t> para </a:t>
            </a:r>
            <a:r>
              <a:rPr lang="en-US" dirty="0" err="1"/>
              <a:t>gerar</a:t>
            </a:r>
            <a:r>
              <a:rPr lang="en-US" dirty="0"/>
              <a:t> </a:t>
            </a:r>
            <a:r>
              <a:rPr lang="en-US" dirty="0" err="1"/>
              <a:t>hipóteses</a:t>
            </a:r>
            <a:r>
              <a:rPr lang="en-US" dirty="0"/>
              <a:t>: tempo</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3">
            <a:extLst>
              <a:ext uri="{FF2B5EF4-FFF2-40B4-BE49-F238E27FC236}">
                <a16:creationId xmlns:a16="http://schemas.microsoft.com/office/drawing/2014/main" id="{E911178A-F756-B848-8528-34878B673814}"/>
              </a:ext>
            </a:extLst>
          </p:cNvPr>
          <p:cNvSpPr>
            <a:spLocks noChangeArrowheads="1"/>
          </p:cNvSpPr>
          <p:nvPr/>
        </p:nvSpPr>
        <p:spPr bwMode="auto">
          <a:xfrm>
            <a:off x="3658087" y="1385835"/>
            <a:ext cx="743024" cy="323165"/>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non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en-US" sz="2100" b="1" i="0" u="none" strike="noStrike" kern="1200" cap="none" spc="0" normalizeH="0" baseline="0" noProof="0" dirty="0">
                <a:ln>
                  <a:noFill/>
                </a:ln>
                <a:solidFill>
                  <a:srgbClr val="000000"/>
                </a:solidFill>
                <a:effectLst/>
                <a:uLnTx/>
                <a:uFillTx/>
                <a:latin typeface="Arial  "/>
                <a:ea typeface="+mn-ea"/>
                <a:cs typeface="Arial" panose="020B0604020202020204" pitchFamily="34" charset="0"/>
              </a:rPr>
              <a:t>Ala A </a:t>
            </a:r>
          </a:p>
        </p:txBody>
      </p:sp>
      <p:sp>
        <p:nvSpPr>
          <p:cNvPr id="8" name="Rectangle 7">
            <a:extLst>
              <a:ext uri="{FF2B5EF4-FFF2-40B4-BE49-F238E27FC236}">
                <a16:creationId xmlns:a16="http://schemas.microsoft.com/office/drawing/2014/main" id="{A6440061-7F0C-364E-ADB5-6AA5AF6689E4}"/>
              </a:ext>
            </a:extLst>
          </p:cNvPr>
          <p:cNvSpPr>
            <a:spLocks noChangeArrowheads="1"/>
          </p:cNvSpPr>
          <p:nvPr/>
        </p:nvSpPr>
        <p:spPr bwMode="auto">
          <a:xfrm>
            <a:off x="5033963" y="1516064"/>
            <a:ext cx="46488" cy="20005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9" name="Rectangle 5">
            <a:extLst>
              <a:ext uri="{FF2B5EF4-FFF2-40B4-BE49-F238E27FC236}">
                <a16:creationId xmlns:a16="http://schemas.microsoft.com/office/drawing/2014/main" id="{235A87DC-B42D-A34E-A50F-46595A15FDC2}"/>
              </a:ext>
            </a:extLst>
          </p:cNvPr>
          <p:cNvSpPr>
            <a:spLocks noChangeArrowheads="1"/>
          </p:cNvSpPr>
          <p:nvPr/>
        </p:nvSpPr>
        <p:spPr bwMode="auto">
          <a:xfrm>
            <a:off x="7752836" y="1385835"/>
            <a:ext cx="763029" cy="323165"/>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non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en-US" sz="2100" b="1" i="0" u="none" strike="noStrike" kern="1200" cap="none" spc="0" normalizeH="0" baseline="0" noProof="0" dirty="0">
                <a:ln>
                  <a:noFill/>
                </a:ln>
                <a:solidFill>
                  <a:srgbClr val="000000"/>
                </a:solidFill>
                <a:effectLst/>
                <a:uLnTx/>
                <a:uFillTx/>
                <a:latin typeface="Arial  "/>
                <a:ea typeface="+mn-ea"/>
                <a:cs typeface="Arial" panose="020B0604020202020204" pitchFamily="34" charset="0"/>
              </a:rPr>
              <a:t>Ala B </a:t>
            </a:r>
          </a:p>
        </p:txBody>
      </p:sp>
      <p:sp>
        <p:nvSpPr>
          <p:cNvPr id="10" name="Rectangle 9">
            <a:extLst>
              <a:ext uri="{FF2B5EF4-FFF2-40B4-BE49-F238E27FC236}">
                <a16:creationId xmlns:a16="http://schemas.microsoft.com/office/drawing/2014/main" id="{0FB58782-B885-8F46-8926-BFC7448BC4C1}"/>
              </a:ext>
            </a:extLst>
          </p:cNvPr>
          <p:cNvSpPr>
            <a:spLocks noChangeArrowheads="1"/>
          </p:cNvSpPr>
          <p:nvPr/>
        </p:nvSpPr>
        <p:spPr bwMode="auto">
          <a:xfrm>
            <a:off x="7383463" y="1516064"/>
            <a:ext cx="46488" cy="20005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11" name="Rectangle 10">
            <a:extLst>
              <a:ext uri="{FF2B5EF4-FFF2-40B4-BE49-F238E27FC236}">
                <a16:creationId xmlns:a16="http://schemas.microsoft.com/office/drawing/2014/main" id="{6913BE2C-DD4D-224F-9282-A467A3A82D0F}"/>
              </a:ext>
            </a:extLst>
          </p:cNvPr>
          <p:cNvSpPr>
            <a:spLocks noChangeArrowheads="1"/>
          </p:cNvSpPr>
          <p:nvPr/>
        </p:nvSpPr>
        <p:spPr bwMode="auto">
          <a:xfrm>
            <a:off x="3652838" y="1811338"/>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2" name="Rectangle 11">
            <a:extLst>
              <a:ext uri="{FF2B5EF4-FFF2-40B4-BE49-F238E27FC236}">
                <a16:creationId xmlns:a16="http://schemas.microsoft.com/office/drawing/2014/main" id="{18E8EDD4-F3AF-A34D-9686-3E97134F966F}"/>
              </a:ext>
            </a:extLst>
          </p:cNvPr>
          <p:cNvSpPr>
            <a:spLocks noChangeArrowheads="1"/>
          </p:cNvSpPr>
          <p:nvPr/>
        </p:nvSpPr>
        <p:spPr bwMode="auto">
          <a:xfrm>
            <a:off x="3652838" y="2051050"/>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3" name="Rectangle 12">
            <a:extLst>
              <a:ext uri="{FF2B5EF4-FFF2-40B4-BE49-F238E27FC236}">
                <a16:creationId xmlns:a16="http://schemas.microsoft.com/office/drawing/2014/main" id="{6D6CC94A-971E-4544-BC52-F6691E9971CA}"/>
              </a:ext>
            </a:extLst>
          </p:cNvPr>
          <p:cNvSpPr>
            <a:spLocks noChangeArrowheads="1"/>
          </p:cNvSpPr>
          <p:nvPr/>
        </p:nvSpPr>
        <p:spPr bwMode="auto">
          <a:xfrm>
            <a:off x="3652838" y="2290763"/>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4" name="Rectangle 13">
            <a:extLst>
              <a:ext uri="{FF2B5EF4-FFF2-40B4-BE49-F238E27FC236}">
                <a16:creationId xmlns:a16="http://schemas.microsoft.com/office/drawing/2014/main" id="{D3096B51-224D-614B-B4B1-BCE697FF0B4B}"/>
              </a:ext>
            </a:extLst>
          </p:cNvPr>
          <p:cNvSpPr>
            <a:spLocks noChangeArrowheads="1"/>
          </p:cNvSpPr>
          <p:nvPr/>
        </p:nvSpPr>
        <p:spPr bwMode="auto">
          <a:xfrm>
            <a:off x="4103689" y="3251201"/>
            <a:ext cx="225425"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5" name="Rectangle 14">
            <a:extLst>
              <a:ext uri="{FF2B5EF4-FFF2-40B4-BE49-F238E27FC236}">
                <a16:creationId xmlns:a16="http://schemas.microsoft.com/office/drawing/2014/main" id="{C03C862F-CBD2-AA46-9931-179EDF67D410}"/>
              </a:ext>
            </a:extLst>
          </p:cNvPr>
          <p:cNvSpPr>
            <a:spLocks noChangeArrowheads="1"/>
          </p:cNvSpPr>
          <p:nvPr/>
        </p:nvSpPr>
        <p:spPr bwMode="auto">
          <a:xfrm>
            <a:off x="4103689"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6" name="Rectangle 15">
            <a:extLst>
              <a:ext uri="{FF2B5EF4-FFF2-40B4-BE49-F238E27FC236}">
                <a16:creationId xmlns:a16="http://schemas.microsoft.com/office/drawing/2014/main" id="{C1993FAE-77C5-DB4F-89AD-B2B30BE51848}"/>
              </a:ext>
            </a:extLst>
          </p:cNvPr>
          <p:cNvSpPr>
            <a:spLocks noChangeArrowheads="1"/>
          </p:cNvSpPr>
          <p:nvPr/>
        </p:nvSpPr>
        <p:spPr bwMode="auto">
          <a:xfrm>
            <a:off x="3652838" y="3489325"/>
            <a:ext cx="227012"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7" name="Rectangle 16">
            <a:extLst>
              <a:ext uri="{FF2B5EF4-FFF2-40B4-BE49-F238E27FC236}">
                <a16:creationId xmlns:a16="http://schemas.microsoft.com/office/drawing/2014/main" id="{EEA685F1-DEEB-2441-AED2-1B3D8DFA680F}"/>
              </a:ext>
            </a:extLst>
          </p:cNvPr>
          <p:cNvSpPr>
            <a:spLocks noChangeArrowheads="1"/>
          </p:cNvSpPr>
          <p:nvPr/>
        </p:nvSpPr>
        <p:spPr bwMode="auto">
          <a:xfrm>
            <a:off x="3652838" y="3251201"/>
            <a:ext cx="227012"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8" name="Rectangle 17">
            <a:extLst>
              <a:ext uri="{FF2B5EF4-FFF2-40B4-BE49-F238E27FC236}">
                <a16:creationId xmlns:a16="http://schemas.microsoft.com/office/drawing/2014/main" id="{8EB76BF2-E889-A14D-8792-B11971CA010B}"/>
              </a:ext>
            </a:extLst>
          </p:cNvPr>
          <p:cNvSpPr>
            <a:spLocks noChangeArrowheads="1"/>
          </p:cNvSpPr>
          <p:nvPr/>
        </p:nvSpPr>
        <p:spPr bwMode="auto">
          <a:xfrm>
            <a:off x="3652838" y="3011488"/>
            <a:ext cx="227012" cy="239712"/>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9" name="Rectangle 18">
            <a:extLst>
              <a:ext uri="{FF2B5EF4-FFF2-40B4-BE49-F238E27FC236}">
                <a16:creationId xmlns:a16="http://schemas.microsoft.com/office/drawing/2014/main" id="{594BB9E1-3CBF-5D47-BC45-427AA7CE00E1}"/>
              </a:ext>
            </a:extLst>
          </p:cNvPr>
          <p:cNvSpPr>
            <a:spLocks noChangeArrowheads="1"/>
          </p:cNvSpPr>
          <p:nvPr/>
        </p:nvSpPr>
        <p:spPr bwMode="auto">
          <a:xfrm>
            <a:off x="3652838" y="2771776"/>
            <a:ext cx="227012"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0" name="Rectangle 19">
            <a:extLst>
              <a:ext uri="{FF2B5EF4-FFF2-40B4-BE49-F238E27FC236}">
                <a16:creationId xmlns:a16="http://schemas.microsoft.com/office/drawing/2014/main" id="{6335D760-E11D-594A-86AA-67B2B5F9B7F7}"/>
              </a:ext>
            </a:extLst>
          </p:cNvPr>
          <p:cNvSpPr>
            <a:spLocks noChangeArrowheads="1"/>
          </p:cNvSpPr>
          <p:nvPr/>
        </p:nvSpPr>
        <p:spPr bwMode="auto">
          <a:xfrm>
            <a:off x="3652838" y="2530475"/>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1" name="Rectangle 20">
            <a:extLst>
              <a:ext uri="{FF2B5EF4-FFF2-40B4-BE49-F238E27FC236}">
                <a16:creationId xmlns:a16="http://schemas.microsoft.com/office/drawing/2014/main" id="{03DCFD53-A32D-CF4E-A44A-B8A3CC7A0FD1}"/>
              </a:ext>
            </a:extLst>
          </p:cNvPr>
          <p:cNvSpPr>
            <a:spLocks noChangeArrowheads="1"/>
          </p:cNvSpPr>
          <p:nvPr/>
        </p:nvSpPr>
        <p:spPr bwMode="auto">
          <a:xfrm>
            <a:off x="4103689" y="229076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2" name="Rectangle 21">
            <a:extLst>
              <a:ext uri="{FF2B5EF4-FFF2-40B4-BE49-F238E27FC236}">
                <a16:creationId xmlns:a16="http://schemas.microsoft.com/office/drawing/2014/main" id="{4EAA2633-69BE-4049-BF90-50EB9A183396}"/>
              </a:ext>
            </a:extLst>
          </p:cNvPr>
          <p:cNvSpPr>
            <a:spLocks noChangeArrowheads="1"/>
          </p:cNvSpPr>
          <p:nvPr/>
        </p:nvSpPr>
        <p:spPr bwMode="auto">
          <a:xfrm>
            <a:off x="4103689" y="2530475"/>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3" name="Rectangle 22">
            <a:extLst>
              <a:ext uri="{FF2B5EF4-FFF2-40B4-BE49-F238E27FC236}">
                <a16:creationId xmlns:a16="http://schemas.microsoft.com/office/drawing/2014/main" id="{0CC792A4-1F67-D647-AEE4-59F69F484E52}"/>
              </a:ext>
            </a:extLst>
          </p:cNvPr>
          <p:cNvSpPr>
            <a:spLocks noChangeArrowheads="1"/>
          </p:cNvSpPr>
          <p:nvPr/>
        </p:nvSpPr>
        <p:spPr bwMode="auto">
          <a:xfrm>
            <a:off x="4103689" y="2771776"/>
            <a:ext cx="225425"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4" name="Rectangle 23">
            <a:extLst>
              <a:ext uri="{FF2B5EF4-FFF2-40B4-BE49-F238E27FC236}">
                <a16:creationId xmlns:a16="http://schemas.microsoft.com/office/drawing/2014/main" id="{08339173-B270-3346-8B60-9C094019E699}"/>
              </a:ext>
            </a:extLst>
          </p:cNvPr>
          <p:cNvSpPr>
            <a:spLocks noChangeArrowheads="1"/>
          </p:cNvSpPr>
          <p:nvPr/>
        </p:nvSpPr>
        <p:spPr bwMode="auto">
          <a:xfrm>
            <a:off x="4554539" y="3489325"/>
            <a:ext cx="225425"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5" name="Rectangle 24">
            <a:extLst>
              <a:ext uri="{FF2B5EF4-FFF2-40B4-BE49-F238E27FC236}">
                <a16:creationId xmlns:a16="http://schemas.microsoft.com/office/drawing/2014/main" id="{6A90D61A-31D1-D241-A9DA-51281E002A2E}"/>
              </a:ext>
            </a:extLst>
          </p:cNvPr>
          <p:cNvSpPr>
            <a:spLocks noChangeArrowheads="1"/>
          </p:cNvSpPr>
          <p:nvPr/>
        </p:nvSpPr>
        <p:spPr bwMode="auto">
          <a:xfrm>
            <a:off x="4327526" y="3489325"/>
            <a:ext cx="227013"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6" name="Rectangle 25">
            <a:extLst>
              <a:ext uri="{FF2B5EF4-FFF2-40B4-BE49-F238E27FC236}">
                <a16:creationId xmlns:a16="http://schemas.microsoft.com/office/drawing/2014/main" id="{BF8FFE69-7AF6-814A-A589-2869E95684F1}"/>
              </a:ext>
            </a:extLst>
          </p:cNvPr>
          <p:cNvSpPr>
            <a:spLocks noChangeArrowheads="1"/>
          </p:cNvSpPr>
          <p:nvPr/>
        </p:nvSpPr>
        <p:spPr bwMode="auto">
          <a:xfrm>
            <a:off x="4103689" y="3011488"/>
            <a:ext cx="225425" cy="239712"/>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7" name="Rectangle 26">
            <a:extLst>
              <a:ext uri="{FF2B5EF4-FFF2-40B4-BE49-F238E27FC236}">
                <a16:creationId xmlns:a16="http://schemas.microsoft.com/office/drawing/2014/main" id="{ED34FA53-A44E-C945-8371-67BD8F6AA243}"/>
              </a:ext>
            </a:extLst>
          </p:cNvPr>
          <p:cNvSpPr>
            <a:spLocks noChangeArrowheads="1"/>
          </p:cNvSpPr>
          <p:nvPr/>
        </p:nvSpPr>
        <p:spPr bwMode="auto">
          <a:xfrm>
            <a:off x="6880226" y="3489325"/>
            <a:ext cx="225425"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8" name="Rectangle 27">
            <a:extLst>
              <a:ext uri="{FF2B5EF4-FFF2-40B4-BE49-F238E27FC236}">
                <a16:creationId xmlns:a16="http://schemas.microsoft.com/office/drawing/2014/main" id="{751E9DD8-7999-914D-8A66-13AE77685F13}"/>
              </a:ext>
            </a:extLst>
          </p:cNvPr>
          <p:cNvSpPr>
            <a:spLocks noChangeArrowheads="1"/>
          </p:cNvSpPr>
          <p:nvPr/>
        </p:nvSpPr>
        <p:spPr bwMode="auto">
          <a:xfrm>
            <a:off x="6654801" y="3489325"/>
            <a:ext cx="227013"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9" name="Rectangle 28">
            <a:extLst>
              <a:ext uri="{FF2B5EF4-FFF2-40B4-BE49-F238E27FC236}">
                <a16:creationId xmlns:a16="http://schemas.microsoft.com/office/drawing/2014/main" id="{94B9B32C-87CC-0C4A-A64F-848F2A9E5190}"/>
              </a:ext>
            </a:extLst>
          </p:cNvPr>
          <p:cNvSpPr>
            <a:spLocks noChangeArrowheads="1"/>
          </p:cNvSpPr>
          <p:nvPr/>
        </p:nvSpPr>
        <p:spPr bwMode="auto">
          <a:xfrm>
            <a:off x="5454650" y="2193245"/>
            <a:ext cx="482600" cy="1538969"/>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1" name="Rectangle 30">
            <a:extLst>
              <a:ext uri="{FF2B5EF4-FFF2-40B4-BE49-F238E27FC236}">
                <a16:creationId xmlns:a16="http://schemas.microsoft.com/office/drawing/2014/main" id="{B9943F0C-F6CA-7F4B-9F83-15B7B7AE0E52}"/>
              </a:ext>
            </a:extLst>
          </p:cNvPr>
          <p:cNvSpPr>
            <a:spLocks noChangeArrowheads="1"/>
          </p:cNvSpPr>
          <p:nvPr/>
        </p:nvSpPr>
        <p:spPr bwMode="auto">
          <a:xfrm>
            <a:off x="5227638" y="3489325"/>
            <a:ext cx="227012"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2" name="Rectangle 31">
            <a:extLst>
              <a:ext uri="{FF2B5EF4-FFF2-40B4-BE49-F238E27FC236}">
                <a16:creationId xmlns:a16="http://schemas.microsoft.com/office/drawing/2014/main" id="{A660F20B-288A-7145-9E3A-30329ADA6ABD}"/>
              </a:ext>
            </a:extLst>
          </p:cNvPr>
          <p:cNvSpPr>
            <a:spLocks noChangeArrowheads="1"/>
          </p:cNvSpPr>
          <p:nvPr/>
        </p:nvSpPr>
        <p:spPr bwMode="auto">
          <a:xfrm>
            <a:off x="5003801"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3" name="Rectangle 32">
            <a:extLst>
              <a:ext uri="{FF2B5EF4-FFF2-40B4-BE49-F238E27FC236}">
                <a16:creationId xmlns:a16="http://schemas.microsoft.com/office/drawing/2014/main" id="{0BE8FCC1-068D-7849-9D16-8E6C92CDFCE8}"/>
              </a:ext>
            </a:extLst>
          </p:cNvPr>
          <p:cNvSpPr>
            <a:spLocks noChangeArrowheads="1"/>
          </p:cNvSpPr>
          <p:nvPr/>
        </p:nvSpPr>
        <p:spPr bwMode="auto">
          <a:xfrm>
            <a:off x="4778376"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6" name="Rectangle 35">
            <a:extLst>
              <a:ext uri="{FF2B5EF4-FFF2-40B4-BE49-F238E27FC236}">
                <a16:creationId xmlns:a16="http://schemas.microsoft.com/office/drawing/2014/main" id="{AE2395BE-FFDD-3D4D-A35B-5E303D0977F3}"/>
              </a:ext>
            </a:extLst>
          </p:cNvPr>
          <p:cNvSpPr>
            <a:spLocks noChangeArrowheads="1"/>
          </p:cNvSpPr>
          <p:nvPr/>
        </p:nvSpPr>
        <p:spPr bwMode="auto">
          <a:xfrm>
            <a:off x="6276975" y="3022601"/>
            <a:ext cx="46488" cy="20005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38" name="Rectangle 37">
            <a:extLst>
              <a:ext uri="{FF2B5EF4-FFF2-40B4-BE49-F238E27FC236}">
                <a16:creationId xmlns:a16="http://schemas.microsoft.com/office/drawing/2014/main" id="{D24F3203-43F1-2941-A810-FD3D52F2586E}"/>
              </a:ext>
            </a:extLst>
          </p:cNvPr>
          <p:cNvSpPr>
            <a:spLocks noChangeArrowheads="1"/>
          </p:cNvSpPr>
          <p:nvPr/>
        </p:nvSpPr>
        <p:spPr bwMode="auto">
          <a:xfrm>
            <a:off x="7780339" y="3251201"/>
            <a:ext cx="225425" cy="239713"/>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9" name="Rectangle 38">
            <a:extLst>
              <a:ext uri="{FF2B5EF4-FFF2-40B4-BE49-F238E27FC236}">
                <a16:creationId xmlns:a16="http://schemas.microsoft.com/office/drawing/2014/main" id="{75FFA09E-D7FD-FD43-87E5-3C783A94705E}"/>
              </a:ext>
            </a:extLst>
          </p:cNvPr>
          <p:cNvSpPr>
            <a:spLocks noChangeArrowheads="1"/>
          </p:cNvSpPr>
          <p:nvPr/>
        </p:nvSpPr>
        <p:spPr bwMode="auto">
          <a:xfrm>
            <a:off x="7780339" y="3011488"/>
            <a:ext cx="225425" cy="239712"/>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0" name="Rectangle 39">
            <a:extLst>
              <a:ext uri="{FF2B5EF4-FFF2-40B4-BE49-F238E27FC236}">
                <a16:creationId xmlns:a16="http://schemas.microsoft.com/office/drawing/2014/main" id="{83CFD377-0975-DD49-996C-66DAE4C98969}"/>
              </a:ext>
            </a:extLst>
          </p:cNvPr>
          <p:cNvSpPr>
            <a:spLocks noChangeArrowheads="1"/>
          </p:cNvSpPr>
          <p:nvPr/>
        </p:nvSpPr>
        <p:spPr bwMode="auto">
          <a:xfrm>
            <a:off x="7780339" y="3489325"/>
            <a:ext cx="225425" cy="242888"/>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1" name="Rectangle 40">
            <a:extLst>
              <a:ext uri="{FF2B5EF4-FFF2-40B4-BE49-F238E27FC236}">
                <a16:creationId xmlns:a16="http://schemas.microsoft.com/office/drawing/2014/main" id="{A00EED8E-62B1-5946-85D9-9E6732377EC0}"/>
              </a:ext>
            </a:extLst>
          </p:cNvPr>
          <p:cNvSpPr>
            <a:spLocks noChangeArrowheads="1"/>
          </p:cNvSpPr>
          <p:nvPr/>
        </p:nvSpPr>
        <p:spPr bwMode="auto">
          <a:xfrm>
            <a:off x="7554913" y="3489325"/>
            <a:ext cx="227012"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2" name="Rectangle 41">
            <a:extLst>
              <a:ext uri="{FF2B5EF4-FFF2-40B4-BE49-F238E27FC236}">
                <a16:creationId xmlns:a16="http://schemas.microsoft.com/office/drawing/2014/main" id="{3E43E1BC-FF5C-354C-A6BA-B087E3D7068D}"/>
              </a:ext>
            </a:extLst>
          </p:cNvPr>
          <p:cNvSpPr>
            <a:spLocks noChangeArrowheads="1"/>
          </p:cNvSpPr>
          <p:nvPr/>
        </p:nvSpPr>
        <p:spPr bwMode="auto">
          <a:xfrm>
            <a:off x="7329489"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3" name="Rectangle 42">
            <a:extLst>
              <a:ext uri="{FF2B5EF4-FFF2-40B4-BE49-F238E27FC236}">
                <a16:creationId xmlns:a16="http://schemas.microsoft.com/office/drawing/2014/main" id="{1C99C287-27C6-E04C-9357-67985D311A75}"/>
              </a:ext>
            </a:extLst>
          </p:cNvPr>
          <p:cNvSpPr>
            <a:spLocks noChangeArrowheads="1"/>
          </p:cNvSpPr>
          <p:nvPr/>
        </p:nvSpPr>
        <p:spPr bwMode="auto">
          <a:xfrm>
            <a:off x="7105651"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4" name="Rectangle 43">
            <a:extLst>
              <a:ext uri="{FF2B5EF4-FFF2-40B4-BE49-F238E27FC236}">
                <a16:creationId xmlns:a16="http://schemas.microsoft.com/office/drawing/2014/main" id="{593726E8-E303-3B44-B4EB-0B4339195F09}"/>
              </a:ext>
            </a:extLst>
          </p:cNvPr>
          <p:cNvSpPr>
            <a:spLocks noChangeArrowheads="1"/>
          </p:cNvSpPr>
          <p:nvPr/>
        </p:nvSpPr>
        <p:spPr bwMode="auto">
          <a:xfrm>
            <a:off x="8229601" y="2530475"/>
            <a:ext cx="227013"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5" name="Rectangle 44">
            <a:extLst>
              <a:ext uri="{FF2B5EF4-FFF2-40B4-BE49-F238E27FC236}">
                <a16:creationId xmlns:a16="http://schemas.microsoft.com/office/drawing/2014/main" id="{E66F5C61-1FBD-5B47-B50A-2F7161146681}"/>
              </a:ext>
            </a:extLst>
          </p:cNvPr>
          <p:cNvSpPr>
            <a:spLocks noChangeArrowheads="1"/>
          </p:cNvSpPr>
          <p:nvPr/>
        </p:nvSpPr>
        <p:spPr bwMode="auto">
          <a:xfrm>
            <a:off x="8229601" y="2290763"/>
            <a:ext cx="227013" cy="241300"/>
          </a:xfrm>
          <a:prstGeom prst="rect">
            <a:avLst/>
          </a:prstGeom>
          <a:solidFill>
            <a:srgbClr val="FF0000"/>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6" name="Rectangle 45">
            <a:extLst>
              <a:ext uri="{FF2B5EF4-FFF2-40B4-BE49-F238E27FC236}">
                <a16:creationId xmlns:a16="http://schemas.microsoft.com/office/drawing/2014/main" id="{95D53D48-5DFD-7145-A867-67B5E883C101}"/>
              </a:ext>
            </a:extLst>
          </p:cNvPr>
          <p:cNvSpPr>
            <a:spLocks noChangeArrowheads="1"/>
          </p:cNvSpPr>
          <p:nvPr/>
        </p:nvSpPr>
        <p:spPr bwMode="auto">
          <a:xfrm>
            <a:off x="7780339" y="229076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7" name="Rectangle 46">
            <a:extLst>
              <a:ext uri="{FF2B5EF4-FFF2-40B4-BE49-F238E27FC236}">
                <a16:creationId xmlns:a16="http://schemas.microsoft.com/office/drawing/2014/main" id="{66B8EF61-1994-C240-AF19-0FCA246102D0}"/>
              </a:ext>
            </a:extLst>
          </p:cNvPr>
          <p:cNvSpPr>
            <a:spLocks noChangeArrowheads="1"/>
          </p:cNvSpPr>
          <p:nvPr/>
        </p:nvSpPr>
        <p:spPr bwMode="auto">
          <a:xfrm>
            <a:off x="7780339" y="2530475"/>
            <a:ext cx="225425" cy="241300"/>
          </a:xfrm>
          <a:prstGeom prst="rect">
            <a:avLst/>
          </a:prstGeom>
          <a:solidFill>
            <a:srgbClr val="FF0000"/>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8" name="Rectangle 47">
            <a:extLst>
              <a:ext uri="{FF2B5EF4-FFF2-40B4-BE49-F238E27FC236}">
                <a16:creationId xmlns:a16="http://schemas.microsoft.com/office/drawing/2014/main" id="{E4BFEAA0-4628-974D-9172-47316DD8D360}"/>
              </a:ext>
            </a:extLst>
          </p:cNvPr>
          <p:cNvSpPr>
            <a:spLocks noChangeArrowheads="1"/>
          </p:cNvSpPr>
          <p:nvPr/>
        </p:nvSpPr>
        <p:spPr bwMode="auto">
          <a:xfrm>
            <a:off x="7780339" y="2771776"/>
            <a:ext cx="225425" cy="239713"/>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9" name="Rectangle 48">
            <a:extLst>
              <a:ext uri="{FF2B5EF4-FFF2-40B4-BE49-F238E27FC236}">
                <a16:creationId xmlns:a16="http://schemas.microsoft.com/office/drawing/2014/main" id="{31946227-352E-504B-A10C-F2E395C18F70}"/>
              </a:ext>
            </a:extLst>
          </p:cNvPr>
          <p:cNvSpPr>
            <a:spLocks noChangeArrowheads="1"/>
          </p:cNvSpPr>
          <p:nvPr/>
        </p:nvSpPr>
        <p:spPr bwMode="auto">
          <a:xfrm>
            <a:off x="4103689" y="1811338"/>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0" name="Rectangle 49">
            <a:extLst>
              <a:ext uri="{FF2B5EF4-FFF2-40B4-BE49-F238E27FC236}">
                <a16:creationId xmlns:a16="http://schemas.microsoft.com/office/drawing/2014/main" id="{5DAC9E03-6034-0F4B-99C7-120D2C9F5168}"/>
              </a:ext>
            </a:extLst>
          </p:cNvPr>
          <p:cNvSpPr>
            <a:spLocks noChangeArrowheads="1"/>
          </p:cNvSpPr>
          <p:nvPr/>
        </p:nvSpPr>
        <p:spPr bwMode="auto">
          <a:xfrm>
            <a:off x="4103689" y="2051050"/>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1" name="Rectangle 50">
            <a:extLst>
              <a:ext uri="{FF2B5EF4-FFF2-40B4-BE49-F238E27FC236}">
                <a16:creationId xmlns:a16="http://schemas.microsoft.com/office/drawing/2014/main" id="{9C02EE6E-72AF-EA41-BE8D-BEEC2F5265DA}"/>
              </a:ext>
            </a:extLst>
          </p:cNvPr>
          <p:cNvSpPr>
            <a:spLocks noChangeArrowheads="1"/>
          </p:cNvSpPr>
          <p:nvPr/>
        </p:nvSpPr>
        <p:spPr bwMode="auto">
          <a:xfrm>
            <a:off x="8229601" y="3489325"/>
            <a:ext cx="227013" cy="242888"/>
          </a:xfrm>
          <a:prstGeom prst="rect">
            <a:avLst/>
          </a:prstGeom>
          <a:no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2" name="Rectangle 51">
            <a:extLst>
              <a:ext uri="{FF2B5EF4-FFF2-40B4-BE49-F238E27FC236}">
                <a16:creationId xmlns:a16="http://schemas.microsoft.com/office/drawing/2014/main" id="{264D4424-BA15-5B4D-BC54-377F1B7B49A2}"/>
              </a:ext>
            </a:extLst>
          </p:cNvPr>
          <p:cNvSpPr>
            <a:spLocks noChangeArrowheads="1"/>
          </p:cNvSpPr>
          <p:nvPr/>
        </p:nvSpPr>
        <p:spPr bwMode="auto">
          <a:xfrm>
            <a:off x="8229601" y="3251201"/>
            <a:ext cx="227013" cy="239713"/>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3" name="Rectangle 52">
            <a:extLst>
              <a:ext uri="{FF2B5EF4-FFF2-40B4-BE49-F238E27FC236}">
                <a16:creationId xmlns:a16="http://schemas.microsoft.com/office/drawing/2014/main" id="{30451B5A-FCE6-CA4E-A126-326125532A67}"/>
              </a:ext>
            </a:extLst>
          </p:cNvPr>
          <p:cNvSpPr>
            <a:spLocks noChangeArrowheads="1"/>
          </p:cNvSpPr>
          <p:nvPr/>
        </p:nvSpPr>
        <p:spPr bwMode="auto">
          <a:xfrm>
            <a:off x="8229601" y="3011488"/>
            <a:ext cx="227013" cy="239712"/>
          </a:xfrm>
          <a:prstGeom prst="rect">
            <a:avLst/>
          </a:prstGeom>
          <a:no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4" name="Rectangle 53">
            <a:extLst>
              <a:ext uri="{FF2B5EF4-FFF2-40B4-BE49-F238E27FC236}">
                <a16:creationId xmlns:a16="http://schemas.microsoft.com/office/drawing/2014/main" id="{D0502D48-A080-AA41-B804-F0D5EA849CA9}"/>
              </a:ext>
            </a:extLst>
          </p:cNvPr>
          <p:cNvSpPr>
            <a:spLocks noChangeArrowheads="1"/>
          </p:cNvSpPr>
          <p:nvPr/>
        </p:nvSpPr>
        <p:spPr bwMode="auto">
          <a:xfrm>
            <a:off x="8229601" y="2771776"/>
            <a:ext cx="227013" cy="239713"/>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5" name="Rectangle 54">
            <a:extLst>
              <a:ext uri="{FF2B5EF4-FFF2-40B4-BE49-F238E27FC236}">
                <a16:creationId xmlns:a16="http://schemas.microsoft.com/office/drawing/2014/main" id="{7D011C30-FC33-4945-84E0-8F7163D5FEEA}"/>
              </a:ext>
            </a:extLst>
          </p:cNvPr>
          <p:cNvSpPr>
            <a:spLocks noChangeArrowheads="1"/>
          </p:cNvSpPr>
          <p:nvPr/>
        </p:nvSpPr>
        <p:spPr bwMode="auto">
          <a:xfrm>
            <a:off x="4554539"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6" name="Rectangle 55">
            <a:extLst>
              <a:ext uri="{FF2B5EF4-FFF2-40B4-BE49-F238E27FC236}">
                <a16:creationId xmlns:a16="http://schemas.microsoft.com/office/drawing/2014/main" id="{8D595839-2E77-AF44-B68A-D50AB3B0CFA0}"/>
              </a:ext>
            </a:extLst>
          </p:cNvPr>
          <p:cNvSpPr>
            <a:spLocks noChangeArrowheads="1"/>
          </p:cNvSpPr>
          <p:nvPr/>
        </p:nvSpPr>
        <p:spPr bwMode="auto">
          <a:xfrm>
            <a:off x="4327526" y="4049713"/>
            <a:ext cx="227013"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7" name="Rectangle 56">
            <a:extLst>
              <a:ext uri="{FF2B5EF4-FFF2-40B4-BE49-F238E27FC236}">
                <a16:creationId xmlns:a16="http://schemas.microsoft.com/office/drawing/2014/main" id="{D2852EAA-1152-B540-92FB-62D46E7BC03F}"/>
              </a:ext>
            </a:extLst>
          </p:cNvPr>
          <p:cNvSpPr>
            <a:spLocks noChangeArrowheads="1"/>
          </p:cNvSpPr>
          <p:nvPr/>
        </p:nvSpPr>
        <p:spPr bwMode="auto">
          <a:xfrm>
            <a:off x="6654801" y="4049713"/>
            <a:ext cx="227013"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8" name="Rectangle 57">
            <a:extLst>
              <a:ext uri="{FF2B5EF4-FFF2-40B4-BE49-F238E27FC236}">
                <a16:creationId xmlns:a16="http://schemas.microsoft.com/office/drawing/2014/main" id="{38D84535-EB36-3D41-88C1-5E819FD75B8A}"/>
              </a:ext>
            </a:extLst>
          </p:cNvPr>
          <p:cNvSpPr>
            <a:spLocks noChangeArrowheads="1"/>
          </p:cNvSpPr>
          <p:nvPr/>
        </p:nvSpPr>
        <p:spPr bwMode="auto">
          <a:xfrm>
            <a:off x="5454651"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9" name="Rectangle 58">
            <a:extLst>
              <a:ext uri="{FF2B5EF4-FFF2-40B4-BE49-F238E27FC236}">
                <a16:creationId xmlns:a16="http://schemas.microsoft.com/office/drawing/2014/main" id="{AE46FE9B-246F-404D-8D74-7E2B4F5C40F1}"/>
              </a:ext>
            </a:extLst>
          </p:cNvPr>
          <p:cNvSpPr>
            <a:spLocks noChangeArrowheads="1"/>
          </p:cNvSpPr>
          <p:nvPr/>
        </p:nvSpPr>
        <p:spPr bwMode="auto">
          <a:xfrm>
            <a:off x="5227638" y="4049713"/>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0" name="Rectangle 59">
            <a:extLst>
              <a:ext uri="{FF2B5EF4-FFF2-40B4-BE49-F238E27FC236}">
                <a16:creationId xmlns:a16="http://schemas.microsoft.com/office/drawing/2014/main" id="{08BBEF12-79CD-5243-8DE3-818D9A9FE215}"/>
              </a:ext>
            </a:extLst>
          </p:cNvPr>
          <p:cNvSpPr>
            <a:spLocks noChangeArrowheads="1"/>
          </p:cNvSpPr>
          <p:nvPr/>
        </p:nvSpPr>
        <p:spPr bwMode="auto">
          <a:xfrm>
            <a:off x="5003801"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1" name="Rectangle 60">
            <a:extLst>
              <a:ext uri="{FF2B5EF4-FFF2-40B4-BE49-F238E27FC236}">
                <a16:creationId xmlns:a16="http://schemas.microsoft.com/office/drawing/2014/main" id="{8A75A64D-9FF6-434D-818B-459B842CB14D}"/>
              </a:ext>
            </a:extLst>
          </p:cNvPr>
          <p:cNvSpPr>
            <a:spLocks noChangeArrowheads="1"/>
          </p:cNvSpPr>
          <p:nvPr/>
        </p:nvSpPr>
        <p:spPr bwMode="auto">
          <a:xfrm>
            <a:off x="4778376"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2" name="Rectangle 61">
            <a:extLst>
              <a:ext uri="{FF2B5EF4-FFF2-40B4-BE49-F238E27FC236}">
                <a16:creationId xmlns:a16="http://schemas.microsoft.com/office/drawing/2014/main" id="{8AF01B35-790A-6540-A758-6AC7F90158B9}"/>
              </a:ext>
            </a:extLst>
          </p:cNvPr>
          <p:cNvSpPr>
            <a:spLocks noChangeArrowheads="1"/>
          </p:cNvSpPr>
          <p:nvPr/>
        </p:nvSpPr>
        <p:spPr bwMode="auto">
          <a:xfrm>
            <a:off x="6880226"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3" name="Rectangle 62">
            <a:extLst>
              <a:ext uri="{FF2B5EF4-FFF2-40B4-BE49-F238E27FC236}">
                <a16:creationId xmlns:a16="http://schemas.microsoft.com/office/drawing/2014/main" id="{E43883DB-124A-C744-B1EC-9E71F2443335}"/>
              </a:ext>
            </a:extLst>
          </p:cNvPr>
          <p:cNvSpPr>
            <a:spLocks noChangeArrowheads="1"/>
          </p:cNvSpPr>
          <p:nvPr/>
        </p:nvSpPr>
        <p:spPr bwMode="auto">
          <a:xfrm>
            <a:off x="5978525" y="4051301"/>
            <a:ext cx="457200" cy="4810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4" name="Rectangle 63">
            <a:extLst>
              <a:ext uri="{FF2B5EF4-FFF2-40B4-BE49-F238E27FC236}">
                <a16:creationId xmlns:a16="http://schemas.microsoft.com/office/drawing/2014/main" id="{2B0715AF-ED2F-5748-8950-16428331920A}"/>
              </a:ext>
            </a:extLst>
          </p:cNvPr>
          <p:cNvSpPr>
            <a:spLocks noChangeArrowheads="1"/>
          </p:cNvSpPr>
          <p:nvPr/>
        </p:nvSpPr>
        <p:spPr bwMode="auto">
          <a:xfrm>
            <a:off x="8482014" y="3461657"/>
            <a:ext cx="1799907" cy="1122363"/>
          </a:xfrm>
          <a:prstGeom prst="rect">
            <a:avLst/>
          </a:prstGeom>
          <a:solidFill>
            <a:srgbClr val="FFFFFF"/>
          </a:solidFill>
          <a:ln w="39688">
            <a:solidFill>
              <a:srgbClr val="000000"/>
            </a:solidFill>
            <a:miter lim="800000"/>
            <a:headEnd/>
            <a:tailEnd/>
          </a:ln>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
                <a:ea typeface="+mn-ea"/>
                <a:cs typeface="+mn-cs"/>
              </a:rPr>
              <a:t>Ala de </a:t>
            </a:r>
            <a:r>
              <a:rPr kumimoji="0" lang="en-US" sz="1800" b="0" i="0" u="none" strike="noStrike" kern="1200" cap="none" spc="0" normalizeH="0" baseline="0" noProof="0" dirty="0" err="1">
                <a:ln>
                  <a:noFill/>
                </a:ln>
                <a:solidFill>
                  <a:prstClr val="black"/>
                </a:solidFill>
                <a:effectLst/>
                <a:uLnTx/>
                <a:uFillTx/>
                <a:latin typeface="Arial  "/>
                <a:ea typeface="+mn-ea"/>
                <a:cs typeface="+mn-cs"/>
              </a:rPr>
              <a:t>retenção</a:t>
            </a: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67" name="Rectangle 66">
            <a:extLst>
              <a:ext uri="{FF2B5EF4-FFF2-40B4-BE49-F238E27FC236}">
                <a16:creationId xmlns:a16="http://schemas.microsoft.com/office/drawing/2014/main" id="{FD8904DE-E215-9348-95AF-34101F2FF226}"/>
              </a:ext>
            </a:extLst>
          </p:cNvPr>
          <p:cNvSpPr>
            <a:spLocks noChangeArrowheads="1"/>
          </p:cNvSpPr>
          <p:nvPr/>
        </p:nvSpPr>
        <p:spPr bwMode="auto">
          <a:xfrm>
            <a:off x="3652838" y="4610100"/>
            <a:ext cx="227012"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8" name="Rectangle 67">
            <a:extLst>
              <a:ext uri="{FF2B5EF4-FFF2-40B4-BE49-F238E27FC236}">
                <a16:creationId xmlns:a16="http://schemas.microsoft.com/office/drawing/2014/main" id="{4BB1D587-D613-C949-9B4B-8EFCA1E2E6E9}"/>
              </a:ext>
            </a:extLst>
          </p:cNvPr>
          <p:cNvSpPr>
            <a:spLocks noChangeArrowheads="1"/>
          </p:cNvSpPr>
          <p:nvPr/>
        </p:nvSpPr>
        <p:spPr bwMode="auto">
          <a:xfrm>
            <a:off x="7554913" y="4049713"/>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9" name="Rectangle 68">
            <a:extLst>
              <a:ext uri="{FF2B5EF4-FFF2-40B4-BE49-F238E27FC236}">
                <a16:creationId xmlns:a16="http://schemas.microsoft.com/office/drawing/2014/main" id="{E89C711A-353A-B54C-9AF3-78ED439EAAE7}"/>
              </a:ext>
            </a:extLst>
          </p:cNvPr>
          <p:cNvSpPr>
            <a:spLocks noChangeArrowheads="1"/>
          </p:cNvSpPr>
          <p:nvPr/>
        </p:nvSpPr>
        <p:spPr bwMode="auto">
          <a:xfrm>
            <a:off x="7329489"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0" name="Rectangle 69">
            <a:extLst>
              <a:ext uri="{FF2B5EF4-FFF2-40B4-BE49-F238E27FC236}">
                <a16:creationId xmlns:a16="http://schemas.microsoft.com/office/drawing/2014/main" id="{D351B557-373F-BF48-8FDB-8A0750F768AC}"/>
              </a:ext>
            </a:extLst>
          </p:cNvPr>
          <p:cNvSpPr>
            <a:spLocks noChangeArrowheads="1"/>
          </p:cNvSpPr>
          <p:nvPr/>
        </p:nvSpPr>
        <p:spPr bwMode="auto">
          <a:xfrm>
            <a:off x="7105651"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1" name="Rectangle 70">
            <a:extLst>
              <a:ext uri="{FF2B5EF4-FFF2-40B4-BE49-F238E27FC236}">
                <a16:creationId xmlns:a16="http://schemas.microsoft.com/office/drawing/2014/main" id="{EDA48962-4E8F-8742-991B-BDE2A57767AA}"/>
              </a:ext>
            </a:extLst>
          </p:cNvPr>
          <p:cNvSpPr>
            <a:spLocks noChangeArrowheads="1"/>
          </p:cNvSpPr>
          <p:nvPr/>
        </p:nvSpPr>
        <p:spPr bwMode="auto">
          <a:xfrm>
            <a:off x="4103689" y="5010150"/>
            <a:ext cx="225425" cy="40163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2" name="Rectangle 71">
            <a:extLst>
              <a:ext uri="{FF2B5EF4-FFF2-40B4-BE49-F238E27FC236}">
                <a16:creationId xmlns:a16="http://schemas.microsoft.com/office/drawing/2014/main" id="{3848E576-2A32-144A-AB23-AE6DC8791AA3}"/>
              </a:ext>
            </a:extLst>
          </p:cNvPr>
          <p:cNvSpPr>
            <a:spLocks noChangeArrowheads="1"/>
          </p:cNvSpPr>
          <p:nvPr/>
        </p:nvSpPr>
        <p:spPr bwMode="auto">
          <a:xfrm>
            <a:off x="4103689" y="4610100"/>
            <a:ext cx="225425"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3" name="Rectangle 72">
            <a:extLst>
              <a:ext uri="{FF2B5EF4-FFF2-40B4-BE49-F238E27FC236}">
                <a16:creationId xmlns:a16="http://schemas.microsoft.com/office/drawing/2014/main" id="{66786EA4-F405-C54A-B946-016E478518FA}"/>
              </a:ext>
            </a:extLst>
          </p:cNvPr>
          <p:cNvSpPr>
            <a:spLocks noChangeArrowheads="1"/>
          </p:cNvSpPr>
          <p:nvPr/>
        </p:nvSpPr>
        <p:spPr bwMode="auto">
          <a:xfrm>
            <a:off x="3652838" y="5010150"/>
            <a:ext cx="227012" cy="40163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4" name="Rectangle 73">
            <a:extLst>
              <a:ext uri="{FF2B5EF4-FFF2-40B4-BE49-F238E27FC236}">
                <a16:creationId xmlns:a16="http://schemas.microsoft.com/office/drawing/2014/main" id="{03331A4B-26A6-5B4D-AD5E-4BD4EAE9D685}"/>
              </a:ext>
            </a:extLst>
          </p:cNvPr>
          <p:cNvSpPr>
            <a:spLocks noChangeArrowheads="1"/>
          </p:cNvSpPr>
          <p:nvPr/>
        </p:nvSpPr>
        <p:spPr bwMode="auto">
          <a:xfrm>
            <a:off x="7780339" y="5010150"/>
            <a:ext cx="225425" cy="40163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5" name="Rectangle 74">
            <a:extLst>
              <a:ext uri="{FF2B5EF4-FFF2-40B4-BE49-F238E27FC236}">
                <a16:creationId xmlns:a16="http://schemas.microsoft.com/office/drawing/2014/main" id="{8E435B09-97F7-4F47-A7CB-C9095C127B31}"/>
              </a:ext>
            </a:extLst>
          </p:cNvPr>
          <p:cNvSpPr>
            <a:spLocks noChangeArrowheads="1"/>
          </p:cNvSpPr>
          <p:nvPr/>
        </p:nvSpPr>
        <p:spPr bwMode="auto">
          <a:xfrm>
            <a:off x="7780339" y="4610100"/>
            <a:ext cx="225425"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6" name="Rectangle 75">
            <a:extLst>
              <a:ext uri="{FF2B5EF4-FFF2-40B4-BE49-F238E27FC236}">
                <a16:creationId xmlns:a16="http://schemas.microsoft.com/office/drawing/2014/main" id="{B2E977F1-8ECA-2B4F-9C9E-A70DBAC99A19}"/>
              </a:ext>
            </a:extLst>
          </p:cNvPr>
          <p:cNvSpPr>
            <a:spLocks noChangeArrowheads="1"/>
          </p:cNvSpPr>
          <p:nvPr/>
        </p:nvSpPr>
        <p:spPr bwMode="auto">
          <a:xfrm>
            <a:off x="8229601" y="5010150"/>
            <a:ext cx="227013" cy="40163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7" name="Rectangle 76">
            <a:extLst>
              <a:ext uri="{FF2B5EF4-FFF2-40B4-BE49-F238E27FC236}">
                <a16:creationId xmlns:a16="http://schemas.microsoft.com/office/drawing/2014/main" id="{646C7011-3DF1-324F-81C1-3361EB5F9AA0}"/>
              </a:ext>
            </a:extLst>
          </p:cNvPr>
          <p:cNvSpPr>
            <a:spLocks noChangeArrowheads="1"/>
          </p:cNvSpPr>
          <p:nvPr/>
        </p:nvSpPr>
        <p:spPr bwMode="auto">
          <a:xfrm>
            <a:off x="8229601" y="4610100"/>
            <a:ext cx="227013"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8" name="Line 76">
            <a:extLst>
              <a:ext uri="{FF2B5EF4-FFF2-40B4-BE49-F238E27FC236}">
                <a16:creationId xmlns:a16="http://schemas.microsoft.com/office/drawing/2014/main" id="{D69FC1FC-52EC-044B-9883-E260452EFC59}"/>
              </a:ext>
            </a:extLst>
          </p:cNvPr>
          <p:cNvSpPr>
            <a:spLocks noChangeShapeType="1"/>
          </p:cNvSpPr>
          <p:nvPr/>
        </p:nvSpPr>
        <p:spPr bwMode="auto">
          <a:xfrm>
            <a:off x="5903914" y="2646363"/>
            <a:ext cx="1587" cy="0"/>
          </a:xfrm>
          <a:prstGeom prst="line">
            <a:avLst/>
          </a:prstGeom>
          <a:noFill/>
          <a:ln w="9525">
            <a:solidFill>
              <a:srgbClr val="000000"/>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0" name="Rectangle 79">
            <a:extLst>
              <a:ext uri="{FF2B5EF4-FFF2-40B4-BE49-F238E27FC236}">
                <a16:creationId xmlns:a16="http://schemas.microsoft.com/office/drawing/2014/main" id="{595168A2-82CB-F646-B4B7-FB7048739B51}"/>
              </a:ext>
            </a:extLst>
          </p:cNvPr>
          <p:cNvSpPr>
            <a:spLocks noChangeArrowheads="1"/>
          </p:cNvSpPr>
          <p:nvPr/>
        </p:nvSpPr>
        <p:spPr bwMode="auto">
          <a:xfrm>
            <a:off x="3884614" y="5400675"/>
            <a:ext cx="225425"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1" name="Rectangle 80">
            <a:extLst>
              <a:ext uri="{FF2B5EF4-FFF2-40B4-BE49-F238E27FC236}">
                <a16:creationId xmlns:a16="http://schemas.microsoft.com/office/drawing/2014/main" id="{98006EC9-3528-7747-84EB-7CE33054E72A}"/>
              </a:ext>
            </a:extLst>
          </p:cNvPr>
          <p:cNvSpPr>
            <a:spLocks noChangeArrowheads="1"/>
          </p:cNvSpPr>
          <p:nvPr/>
        </p:nvSpPr>
        <p:spPr bwMode="auto">
          <a:xfrm>
            <a:off x="8015289" y="5400675"/>
            <a:ext cx="225425"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2" name="Rectangle 81">
            <a:extLst>
              <a:ext uri="{FF2B5EF4-FFF2-40B4-BE49-F238E27FC236}">
                <a16:creationId xmlns:a16="http://schemas.microsoft.com/office/drawing/2014/main" id="{E72DF905-5169-0A40-A59B-2F76CC5330F3}"/>
              </a:ext>
            </a:extLst>
          </p:cNvPr>
          <p:cNvSpPr>
            <a:spLocks noChangeArrowheads="1"/>
          </p:cNvSpPr>
          <p:nvPr/>
        </p:nvSpPr>
        <p:spPr bwMode="auto">
          <a:xfrm>
            <a:off x="3890964" y="1801814"/>
            <a:ext cx="223837" cy="26987"/>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3" name="Rectangle 82">
            <a:extLst>
              <a:ext uri="{FF2B5EF4-FFF2-40B4-BE49-F238E27FC236}">
                <a16:creationId xmlns:a16="http://schemas.microsoft.com/office/drawing/2014/main" id="{FBE22B4A-A06C-5549-95FD-A63206A983B6}"/>
              </a:ext>
            </a:extLst>
          </p:cNvPr>
          <p:cNvSpPr>
            <a:spLocks noChangeArrowheads="1"/>
          </p:cNvSpPr>
          <p:nvPr/>
        </p:nvSpPr>
        <p:spPr bwMode="auto">
          <a:xfrm>
            <a:off x="8021639" y="2276475"/>
            <a:ext cx="225425"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4" name="Rectangle 83">
            <a:extLst>
              <a:ext uri="{FF2B5EF4-FFF2-40B4-BE49-F238E27FC236}">
                <a16:creationId xmlns:a16="http://schemas.microsoft.com/office/drawing/2014/main" id="{B0D2FED4-AC6A-224C-8288-486B4D466254}"/>
              </a:ext>
            </a:extLst>
          </p:cNvPr>
          <p:cNvSpPr>
            <a:spLocks noChangeArrowheads="1"/>
          </p:cNvSpPr>
          <p:nvPr/>
        </p:nvSpPr>
        <p:spPr bwMode="auto">
          <a:xfrm>
            <a:off x="4314826" y="4287839"/>
            <a:ext cx="23813" cy="320675"/>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5" name="Freeform 84">
            <a:extLst>
              <a:ext uri="{FF2B5EF4-FFF2-40B4-BE49-F238E27FC236}">
                <a16:creationId xmlns:a16="http://schemas.microsoft.com/office/drawing/2014/main" id="{143922D2-45CE-774D-B560-03836DCDB3CE}"/>
              </a:ext>
            </a:extLst>
          </p:cNvPr>
          <p:cNvSpPr>
            <a:spLocks/>
          </p:cNvSpPr>
          <p:nvPr/>
        </p:nvSpPr>
        <p:spPr bwMode="auto">
          <a:xfrm>
            <a:off x="5670550" y="5381626"/>
            <a:ext cx="757238" cy="28575"/>
          </a:xfrm>
          <a:custGeom>
            <a:avLst/>
            <a:gdLst>
              <a:gd name="T0" fmla="*/ 0 w 759"/>
              <a:gd name="T1" fmla="*/ 0 h 27"/>
              <a:gd name="T2" fmla="*/ 0 w 759"/>
              <a:gd name="T3" fmla="*/ 25 h 27"/>
              <a:gd name="T4" fmla="*/ 759 w 759"/>
              <a:gd name="T5" fmla="*/ 27 h 27"/>
              <a:gd name="T6" fmla="*/ 759 w 759"/>
              <a:gd name="T7" fmla="*/ 2 h 27"/>
              <a:gd name="T8" fmla="*/ 0 w 759"/>
              <a:gd name="T9" fmla="*/ 0 h 27"/>
            </a:gdLst>
            <a:ahLst/>
            <a:cxnLst>
              <a:cxn ang="0">
                <a:pos x="T0" y="T1"/>
              </a:cxn>
              <a:cxn ang="0">
                <a:pos x="T2" y="T3"/>
              </a:cxn>
              <a:cxn ang="0">
                <a:pos x="T4" y="T5"/>
              </a:cxn>
              <a:cxn ang="0">
                <a:pos x="T6" y="T7"/>
              </a:cxn>
              <a:cxn ang="0">
                <a:pos x="T8" y="T9"/>
              </a:cxn>
            </a:cxnLst>
            <a:rect l="0" t="0" r="r" b="b"/>
            <a:pathLst>
              <a:path w="759" h="27">
                <a:moveTo>
                  <a:pt x="0" y="0"/>
                </a:moveTo>
                <a:lnTo>
                  <a:pt x="0" y="25"/>
                </a:lnTo>
                <a:lnTo>
                  <a:pt x="759" y="27"/>
                </a:lnTo>
                <a:lnTo>
                  <a:pt x="759" y="2"/>
                </a:lnTo>
                <a:lnTo>
                  <a:pt x="0" y="0"/>
                </a:lnTo>
                <a:close/>
              </a:path>
            </a:pathLst>
          </a:cu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6" name="Rectangle 85">
            <a:extLst>
              <a:ext uri="{FF2B5EF4-FFF2-40B4-BE49-F238E27FC236}">
                <a16:creationId xmlns:a16="http://schemas.microsoft.com/office/drawing/2014/main" id="{B3D60091-87B0-7646-8A22-D119CE86ED90}"/>
              </a:ext>
            </a:extLst>
          </p:cNvPr>
          <p:cNvSpPr>
            <a:spLocks noChangeArrowheads="1"/>
          </p:cNvSpPr>
          <p:nvPr/>
        </p:nvSpPr>
        <p:spPr bwMode="auto">
          <a:xfrm>
            <a:off x="7767638" y="4244975"/>
            <a:ext cx="25400" cy="400050"/>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7" name="Rectangle 86">
            <a:extLst>
              <a:ext uri="{FF2B5EF4-FFF2-40B4-BE49-F238E27FC236}">
                <a16:creationId xmlns:a16="http://schemas.microsoft.com/office/drawing/2014/main" id="{A959010E-4485-B74B-B094-C0E43D8B4BA5}"/>
              </a:ext>
            </a:extLst>
          </p:cNvPr>
          <p:cNvSpPr>
            <a:spLocks noChangeArrowheads="1"/>
          </p:cNvSpPr>
          <p:nvPr/>
        </p:nvSpPr>
        <p:spPr bwMode="auto">
          <a:xfrm>
            <a:off x="6435726"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8" name="Rectangle 87">
            <a:extLst>
              <a:ext uri="{FF2B5EF4-FFF2-40B4-BE49-F238E27FC236}">
                <a16:creationId xmlns:a16="http://schemas.microsoft.com/office/drawing/2014/main" id="{A50248C8-3131-A44D-A665-22DC62934557}"/>
              </a:ext>
            </a:extLst>
          </p:cNvPr>
          <p:cNvSpPr>
            <a:spLocks noChangeArrowheads="1"/>
          </p:cNvSpPr>
          <p:nvPr/>
        </p:nvSpPr>
        <p:spPr bwMode="auto">
          <a:xfrm>
            <a:off x="5978526" y="4537076"/>
            <a:ext cx="460375" cy="479425"/>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9" name="Freeform 88">
            <a:extLst>
              <a:ext uri="{FF2B5EF4-FFF2-40B4-BE49-F238E27FC236}">
                <a16:creationId xmlns:a16="http://schemas.microsoft.com/office/drawing/2014/main" id="{59CFA9EE-2046-B845-9598-9D9894B269DD}"/>
              </a:ext>
            </a:extLst>
          </p:cNvPr>
          <p:cNvSpPr>
            <a:spLocks/>
          </p:cNvSpPr>
          <p:nvPr/>
        </p:nvSpPr>
        <p:spPr bwMode="auto">
          <a:xfrm>
            <a:off x="5664201" y="4311651"/>
            <a:ext cx="28575" cy="1089025"/>
          </a:xfrm>
          <a:custGeom>
            <a:avLst/>
            <a:gdLst>
              <a:gd name="T0" fmla="*/ 27 w 29"/>
              <a:gd name="T1" fmla="*/ 0 h 1023"/>
              <a:gd name="T2" fmla="*/ 0 w 29"/>
              <a:gd name="T3" fmla="*/ 0 h 1023"/>
              <a:gd name="T4" fmla="*/ 2 w 29"/>
              <a:gd name="T5" fmla="*/ 1023 h 1023"/>
              <a:gd name="T6" fmla="*/ 29 w 29"/>
              <a:gd name="T7" fmla="*/ 1023 h 1023"/>
              <a:gd name="T8" fmla="*/ 27 w 29"/>
              <a:gd name="T9" fmla="*/ 0 h 1023"/>
            </a:gdLst>
            <a:ahLst/>
            <a:cxnLst>
              <a:cxn ang="0">
                <a:pos x="T0" y="T1"/>
              </a:cxn>
              <a:cxn ang="0">
                <a:pos x="T2" y="T3"/>
              </a:cxn>
              <a:cxn ang="0">
                <a:pos x="T4" y="T5"/>
              </a:cxn>
              <a:cxn ang="0">
                <a:pos x="T6" y="T7"/>
              </a:cxn>
              <a:cxn ang="0">
                <a:pos x="T8" y="T9"/>
              </a:cxn>
            </a:cxnLst>
            <a:rect l="0" t="0" r="r" b="b"/>
            <a:pathLst>
              <a:path w="29" h="1023">
                <a:moveTo>
                  <a:pt x="27" y="0"/>
                </a:moveTo>
                <a:lnTo>
                  <a:pt x="0" y="0"/>
                </a:lnTo>
                <a:lnTo>
                  <a:pt x="2" y="1023"/>
                </a:lnTo>
                <a:lnTo>
                  <a:pt x="29" y="1023"/>
                </a:lnTo>
                <a:lnTo>
                  <a:pt x="27" y="0"/>
                </a:lnTo>
                <a:close/>
              </a:path>
            </a:pathLst>
          </a:cu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91" name="Rectangle 89">
            <a:extLst>
              <a:ext uri="{FF2B5EF4-FFF2-40B4-BE49-F238E27FC236}">
                <a16:creationId xmlns:a16="http://schemas.microsoft.com/office/drawing/2014/main" id="{8F0659F3-B57D-5343-8CAB-952BEB1876EC}"/>
              </a:ext>
            </a:extLst>
          </p:cNvPr>
          <p:cNvSpPr>
            <a:spLocks noChangeArrowheads="1"/>
          </p:cNvSpPr>
          <p:nvPr/>
        </p:nvSpPr>
        <p:spPr bwMode="auto">
          <a:xfrm>
            <a:off x="5148779" y="5480051"/>
            <a:ext cx="1809791" cy="323165"/>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non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2100" b="1" i="0" u="none" strike="noStrike" kern="1200" cap="none" spc="0" normalizeH="0" baseline="0" noProof="0">
                <a:ln>
                  <a:noFill/>
                </a:ln>
                <a:solidFill>
                  <a:srgbClr val="000000"/>
                </a:solidFill>
                <a:effectLst/>
                <a:uLnTx/>
                <a:uFillTx/>
                <a:latin typeface="Arial  "/>
                <a:ea typeface="+mn-ea"/>
                <a:cs typeface="Arial" panose="020B0604020202020204" pitchFamily="34" charset="0"/>
              </a:rPr>
              <a:t>Entrada principal</a:t>
            </a:r>
            <a:endParaRPr kumimoji="0" lang="en-US" altLang="en-US" sz="2800" b="0" i="0" u="none" strike="noStrike" kern="1200" cap="none" spc="0" normalizeH="0" baseline="0" noProof="0">
              <a:ln>
                <a:noFill/>
              </a:ln>
              <a:solidFill>
                <a:prstClr val="black"/>
              </a:solidFill>
              <a:effectLst/>
              <a:uLnTx/>
              <a:uFillTx/>
              <a:latin typeface="Arial  "/>
              <a:ea typeface="+mn-ea"/>
              <a:cs typeface="Arial" panose="020B0604020202020204" pitchFamily="34" charset="0"/>
            </a:endParaRPr>
          </a:p>
        </p:txBody>
      </p:sp>
      <p:sp>
        <p:nvSpPr>
          <p:cNvPr id="92" name="Rectangle 91">
            <a:extLst>
              <a:ext uri="{FF2B5EF4-FFF2-40B4-BE49-F238E27FC236}">
                <a16:creationId xmlns:a16="http://schemas.microsoft.com/office/drawing/2014/main" id="{8925B580-A296-F748-8A40-A78A35DFF664}"/>
              </a:ext>
            </a:extLst>
          </p:cNvPr>
          <p:cNvSpPr>
            <a:spLocks noChangeArrowheads="1"/>
          </p:cNvSpPr>
          <p:nvPr/>
        </p:nvSpPr>
        <p:spPr bwMode="auto">
          <a:xfrm>
            <a:off x="6626226" y="5480051"/>
            <a:ext cx="74613" cy="32067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95" name="Rectangle 93">
            <a:extLst>
              <a:ext uri="{FF2B5EF4-FFF2-40B4-BE49-F238E27FC236}">
                <a16:creationId xmlns:a16="http://schemas.microsoft.com/office/drawing/2014/main" id="{15155B04-DB94-AA48-85A5-D4A0F3DCD949}"/>
              </a:ext>
            </a:extLst>
          </p:cNvPr>
          <p:cNvSpPr>
            <a:spLocks noChangeArrowheads="1"/>
          </p:cNvSpPr>
          <p:nvPr/>
        </p:nvSpPr>
        <p:spPr bwMode="auto">
          <a:xfrm>
            <a:off x="10948257" y="1850055"/>
            <a:ext cx="1027843" cy="261610"/>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squar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1700" b="1" i="0" u="none" strike="noStrike" kern="1200" cap="none" spc="0" normalizeH="0" baseline="0" noProof="0" dirty="0">
                <a:ln>
                  <a:noFill/>
                </a:ln>
                <a:solidFill>
                  <a:srgbClr val="000000"/>
                </a:solidFill>
                <a:effectLst/>
                <a:uLnTx/>
                <a:uFillTx/>
                <a:latin typeface="Arial  "/>
                <a:ea typeface="+mn-ea"/>
                <a:cs typeface="Arial" panose="020B0604020202020204" pitchFamily="34" charset="0"/>
              </a:rPr>
              <a:t>= Caso</a:t>
            </a:r>
            <a:endParaRPr kumimoji="0" lang="en-US" altLang="en-US" sz="2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97" name="Rectangle 96">
            <a:extLst>
              <a:ext uri="{FF2B5EF4-FFF2-40B4-BE49-F238E27FC236}">
                <a16:creationId xmlns:a16="http://schemas.microsoft.com/office/drawing/2014/main" id="{F0CEC077-93CF-D945-98F8-3D87103601D2}"/>
              </a:ext>
            </a:extLst>
          </p:cNvPr>
          <p:cNvSpPr>
            <a:spLocks noChangeArrowheads="1"/>
          </p:cNvSpPr>
          <p:nvPr/>
        </p:nvSpPr>
        <p:spPr bwMode="auto">
          <a:xfrm>
            <a:off x="6192838" y="4040189"/>
            <a:ext cx="25400" cy="979487"/>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98" name="Rectangle 97">
            <a:extLst>
              <a:ext uri="{FF2B5EF4-FFF2-40B4-BE49-F238E27FC236}">
                <a16:creationId xmlns:a16="http://schemas.microsoft.com/office/drawing/2014/main" id="{F7097530-6A42-5649-8A9A-E290D9B0E164}"/>
              </a:ext>
            </a:extLst>
          </p:cNvPr>
          <p:cNvSpPr>
            <a:spLocks noChangeArrowheads="1"/>
          </p:cNvSpPr>
          <p:nvPr/>
        </p:nvSpPr>
        <p:spPr bwMode="auto">
          <a:xfrm>
            <a:off x="6427788" y="5003800"/>
            <a:ext cx="25400" cy="400050"/>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0" name="Oval 105">
            <a:extLst>
              <a:ext uri="{FF2B5EF4-FFF2-40B4-BE49-F238E27FC236}">
                <a16:creationId xmlns:a16="http://schemas.microsoft.com/office/drawing/2014/main" id="{F5EAF28A-8C89-1346-9689-C57C6DC6EDF7}"/>
              </a:ext>
            </a:extLst>
          </p:cNvPr>
          <p:cNvSpPr>
            <a:spLocks noChangeArrowheads="1"/>
          </p:cNvSpPr>
          <p:nvPr/>
        </p:nvSpPr>
        <p:spPr bwMode="auto">
          <a:xfrm>
            <a:off x="7772400" y="34120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1" name="Oval 106">
            <a:extLst>
              <a:ext uri="{FF2B5EF4-FFF2-40B4-BE49-F238E27FC236}">
                <a16:creationId xmlns:a16="http://schemas.microsoft.com/office/drawing/2014/main" id="{F9B6A9EF-318B-DE47-AF84-323813CD0771}"/>
              </a:ext>
            </a:extLst>
          </p:cNvPr>
          <p:cNvSpPr>
            <a:spLocks noChangeArrowheads="1"/>
          </p:cNvSpPr>
          <p:nvPr/>
        </p:nvSpPr>
        <p:spPr bwMode="auto">
          <a:xfrm>
            <a:off x="8229600" y="31834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2" name="Oval 107">
            <a:extLst>
              <a:ext uri="{FF2B5EF4-FFF2-40B4-BE49-F238E27FC236}">
                <a16:creationId xmlns:a16="http://schemas.microsoft.com/office/drawing/2014/main" id="{66E0FD07-CEC7-2E42-9BCB-BA3DF19C7361}"/>
              </a:ext>
            </a:extLst>
          </p:cNvPr>
          <p:cNvSpPr>
            <a:spLocks noChangeArrowheads="1"/>
          </p:cNvSpPr>
          <p:nvPr/>
        </p:nvSpPr>
        <p:spPr bwMode="auto">
          <a:xfrm>
            <a:off x="7772400" y="28786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3" name="Oval 108">
            <a:extLst>
              <a:ext uri="{FF2B5EF4-FFF2-40B4-BE49-F238E27FC236}">
                <a16:creationId xmlns:a16="http://schemas.microsoft.com/office/drawing/2014/main" id="{EE1168BC-E91A-B64F-A13A-0BF4681964AD}"/>
              </a:ext>
            </a:extLst>
          </p:cNvPr>
          <p:cNvSpPr>
            <a:spLocks noChangeArrowheads="1"/>
          </p:cNvSpPr>
          <p:nvPr/>
        </p:nvSpPr>
        <p:spPr bwMode="auto">
          <a:xfrm>
            <a:off x="8229600" y="26500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4" name="Oval 109">
            <a:extLst>
              <a:ext uri="{FF2B5EF4-FFF2-40B4-BE49-F238E27FC236}">
                <a16:creationId xmlns:a16="http://schemas.microsoft.com/office/drawing/2014/main" id="{4656741E-1A14-2649-A991-D4E665D170F1}"/>
              </a:ext>
            </a:extLst>
          </p:cNvPr>
          <p:cNvSpPr>
            <a:spLocks noChangeArrowheads="1"/>
          </p:cNvSpPr>
          <p:nvPr/>
        </p:nvSpPr>
        <p:spPr bwMode="auto">
          <a:xfrm>
            <a:off x="8229600" y="24214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5" name="Oval 110">
            <a:extLst>
              <a:ext uri="{FF2B5EF4-FFF2-40B4-BE49-F238E27FC236}">
                <a16:creationId xmlns:a16="http://schemas.microsoft.com/office/drawing/2014/main" id="{F2463658-0CA4-2045-A77E-7DA4D3F69924}"/>
              </a:ext>
            </a:extLst>
          </p:cNvPr>
          <p:cNvSpPr>
            <a:spLocks noChangeArrowheads="1"/>
          </p:cNvSpPr>
          <p:nvPr/>
        </p:nvSpPr>
        <p:spPr bwMode="auto">
          <a:xfrm>
            <a:off x="7772400" y="24214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6" name="Oval 111">
            <a:extLst>
              <a:ext uri="{FF2B5EF4-FFF2-40B4-BE49-F238E27FC236}">
                <a16:creationId xmlns:a16="http://schemas.microsoft.com/office/drawing/2014/main" id="{9C1CD6D9-9861-794A-BD9A-50330A7C5404}"/>
              </a:ext>
            </a:extLst>
          </p:cNvPr>
          <p:cNvSpPr>
            <a:spLocks noChangeArrowheads="1"/>
          </p:cNvSpPr>
          <p:nvPr/>
        </p:nvSpPr>
        <p:spPr bwMode="auto">
          <a:xfrm>
            <a:off x="8229600" y="21928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 name="TextBox 5">
            <a:extLst>
              <a:ext uri="{FF2B5EF4-FFF2-40B4-BE49-F238E27FC236}">
                <a16:creationId xmlns:a16="http://schemas.microsoft.com/office/drawing/2014/main" id="{D0ACFBCF-B258-487B-419D-246D7649C854}"/>
              </a:ext>
            </a:extLst>
          </p:cNvPr>
          <p:cNvSpPr txBox="1"/>
          <p:nvPr/>
        </p:nvSpPr>
        <p:spPr>
          <a:xfrm rot="16200000">
            <a:off x="4824150" y="2766532"/>
            <a:ext cx="1738741"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
                <a:ea typeface="+mn-ea"/>
                <a:cs typeface="+mn-cs"/>
              </a:rPr>
              <a:t>Sala de </a:t>
            </a:r>
            <a:r>
              <a:rPr kumimoji="0" lang="en-US" sz="1400" b="0" i="0" u="none" strike="noStrike" kern="1200" cap="none" spc="0" normalizeH="0" baseline="0" noProof="0" dirty="0" err="1">
                <a:ln>
                  <a:noFill/>
                </a:ln>
                <a:solidFill>
                  <a:prstClr val="black"/>
                </a:solidFill>
                <a:effectLst/>
                <a:uLnTx/>
                <a:uFillTx/>
                <a:latin typeface="Arial  "/>
                <a:ea typeface="+mn-ea"/>
                <a:cs typeface="+mn-cs"/>
              </a:rPr>
              <a:t>descanso</a:t>
            </a:r>
            <a:endParaRPr kumimoji="0" lang="en-US" sz="1400" b="0" i="0" u="none" strike="noStrike" kern="1200" cap="none" spc="0" normalizeH="0" baseline="0" noProof="0" dirty="0">
              <a:ln>
                <a:noFill/>
              </a:ln>
              <a:solidFill>
                <a:prstClr val="black"/>
              </a:solidFill>
              <a:effectLst/>
              <a:uLnTx/>
              <a:uFillTx/>
              <a:latin typeface="Arial  "/>
              <a:ea typeface="+mn-ea"/>
              <a:cs typeface="+mn-cs"/>
            </a:endParaRPr>
          </a:p>
        </p:txBody>
      </p:sp>
      <p:sp>
        <p:nvSpPr>
          <p:cNvPr id="30" name="Rectangle 29">
            <a:extLst>
              <a:ext uri="{FF2B5EF4-FFF2-40B4-BE49-F238E27FC236}">
                <a16:creationId xmlns:a16="http://schemas.microsoft.com/office/drawing/2014/main" id="{DE895A92-ADFF-313F-B19D-FBB037520EEB}"/>
              </a:ext>
            </a:extLst>
          </p:cNvPr>
          <p:cNvSpPr>
            <a:spLocks noChangeArrowheads="1"/>
          </p:cNvSpPr>
          <p:nvPr/>
        </p:nvSpPr>
        <p:spPr bwMode="auto">
          <a:xfrm rot="16200000">
            <a:off x="5604240" y="2685003"/>
            <a:ext cx="1542321" cy="558801"/>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black"/>
                </a:solidFill>
                <a:effectLst/>
                <a:uLnTx/>
                <a:uFillTx/>
                <a:latin typeface="Arial  "/>
                <a:ea typeface="+mn-ea"/>
                <a:cs typeface="+mn-cs"/>
              </a:rPr>
              <a:t>Armazenamento</a:t>
            </a:r>
            <a:r>
              <a:rPr kumimoji="0" lang="en-US" sz="1400" b="0" i="0" u="none" strike="noStrike" kern="1200" cap="none" spc="0" normalizeH="0" baseline="0" noProof="0" dirty="0">
                <a:ln>
                  <a:noFill/>
                </a:ln>
                <a:solidFill>
                  <a:prstClr val="black"/>
                </a:solidFill>
                <a:effectLst/>
                <a:uLnTx/>
                <a:uFillTx/>
                <a:latin typeface="Arial  "/>
                <a:ea typeface="+mn-ea"/>
                <a:cs typeface="+mn-cs"/>
              </a:rPr>
              <a:t>/ </a:t>
            </a:r>
            <a:r>
              <a:rPr kumimoji="0" lang="en-US" sz="1400" b="0" i="0" u="none" strike="noStrike" kern="1200" cap="none" spc="0" normalizeH="0" baseline="0" noProof="0" dirty="0" err="1">
                <a:ln>
                  <a:noFill/>
                </a:ln>
                <a:solidFill>
                  <a:prstClr val="black"/>
                </a:solidFill>
                <a:effectLst/>
                <a:uLnTx/>
                <a:uFillTx/>
                <a:latin typeface="Arial  "/>
                <a:ea typeface="+mn-ea"/>
                <a:cs typeface="+mn-cs"/>
              </a:rPr>
              <a:t>Laboratório</a:t>
            </a:r>
            <a:endParaRPr kumimoji="0" lang="en-US" sz="1400" b="0" i="0" u="none" strike="noStrike" kern="1200" cap="none" spc="0" normalizeH="0" baseline="0" noProof="0" dirty="0">
              <a:ln>
                <a:noFill/>
              </a:ln>
              <a:solidFill>
                <a:prstClr val="black"/>
              </a:solidFill>
              <a:effectLst/>
              <a:uLnTx/>
              <a:uFillTx/>
              <a:latin typeface="Arial  "/>
              <a:ea typeface="+mn-ea"/>
              <a:cs typeface="+mn-cs"/>
            </a:endParaRPr>
          </a:p>
        </p:txBody>
      </p:sp>
      <p:sp>
        <p:nvSpPr>
          <p:cNvPr id="34" name="Rectangle 33">
            <a:extLst>
              <a:ext uri="{FF2B5EF4-FFF2-40B4-BE49-F238E27FC236}">
                <a16:creationId xmlns:a16="http://schemas.microsoft.com/office/drawing/2014/main" id="{E989E7DB-DBCD-2870-CA8F-CBF52BBB6A82}"/>
              </a:ext>
            </a:extLst>
          </p:cNvPr>
          <p:cNvSpPr>
            <a:spLocks noChangeArrowheads="1"/>
          </p:cNvSpPr>
          <p:nvPr/>
        </p:nvSpPr>
        <p:spPr bwMode="auto">
          <a:xfrm>
            <a:off x="1678328" y="3649661"/>
            <a:ext cx="1979271" cy="595314"/>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Armazenamento</a:t>
            </a:r>
            <a:r>
              <a:rPr kumimoji="0" lang="en-US" sz="1800" b="0" i="0" u="none" strike="noStrike" kern="1200" cap="none" spc="0" normalizeH="0" baseline="0" noProof="0" dirty="0">
                <a:ln>
                  <a:noFill/>
                </a:ln>
                <a:solidFill>
                  <a:prstClr val="black"/>
                </a:solidFill>
                <a:effectLst/>
                <a:uLnTx/>
                <a:uFillTx/>
                <a:latin typeface="Arial  "/>
                <a:ea typeface="+mn-ea"/>
                <a:cs typeface="+mn-cs"/>
              </a:rPr>
              <a:t> </a:t>
            </a:r>
            <a:r>
              <a:rPr kumimoji="0" lang="en-US" sz="1800" b="0" i="0" u="none" strike="noStrike" kern="1200" cap="none" spc="0" normalizeH="0" baseline="0" noProof="0" dirty="0" err="1">
                <a:ln>
                  <a:noFill/>
                </a:ln>
                <a:solidFill>
                  <a:prstClr val="black"/>
                </a:solidFill>
                <a:effectLst/>
                <a:uLnTx/>
                <a:uFillTx/>
                <a:latin typeface="Arial  "/>
                <a:ea typeface="+mn-ea"/>
                <a:cs typeface="+mn-cs"/>
              </a:rPr>
              <a:t>refrigerado</a:t>
            </a: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35" name="Rectangle 34">
            <a:extLst>
              <a:ext uri="{FF2B5EF4-FFF2-40B4-BE49-F238E27FC236}">
                <a16:creationId xmlns:a16="http://schemas.microsoft.com/office/drawing/2014/main" id="{EF5DE6C2-CAC1-4A98-C6D4-29124E3DA49E}"/>
              </a:ext>
            </a:extLst>
          </p:cNvPr>
          <p:cNvSpPr>
            <a:spLocks noChangeArrowheads="1"/>
          </p:cNvSpPr>
          <p:nvPr/>
        </p:nvSpPr>
        <p:spPr bwMode="auto">
          <a:xfrm>
            <a:off x="1683151" y="4257681"/>
            <a:ext cx="1976037" cy="387344"/>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Equipamento</a:t>
            </a: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lang="en-US" dirty="0">
              <a:solidFill>
                <a:prstClr val="black"/>
              </a:solidFill>
              <a:latin typeface="Arial  "/>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90" name="Flowchart: Connector 89">
            <a:extLst>
              <a:ext uri="{FF2B5EF4-FFF2-40B4-BE49-F238E27FC236}">
                <a16:creationId xmlns:a16="http://schemas.microsoft.com/office/drawing/2014/main" id="{41A4D69C-673C-601C-D212-13774846D679}"/>
              </a:ext>
            </a:extLst>
          </p:cNvPr>
          <p:cNvSpPr/>
          <p:nvPr/>
        </p:nvSpPr>
        <p:spPr>
          <a:xfrm>
            <a:off x="7728393" y="2472127"/>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lowchart: Connector 92">
            <a:extLst>
              <a:ext uri="{FF2B5EF4-FFF2-40B4-BE49-F238E27FC236}">
                <a16:creationId xmlns:a16="http://schemas.microsoft.com/office/drawing/2014/main" id="{1AB7ADBF-392A-C9B0-69B0-07858AAF3BE6}"/>
              </a:ext>
            </a:extLst>
          </p:cNvPr>
          <p:cNvSpPr/>
          <p:nvPr/>
        </p:nvSpPr>
        <p:spPr>
          <a:xfrm>
            <a:off x="7719975" y="2946868"/>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Flowchart: Connector 93">
            <a:extLst>
              <a:ext uri="{FF2B5EF4-FFF2-40B4-BE49-F238E27FC236}">
                <a16:creationId xmlns:a16="http://schemas.microsoft.com/office/drawing/2014/main" id="{9F63ECD1-F534-B237-DEF6-0B674E2BBDEE}"/>
              </a:ext>
            </a:extLst>
          </p:cNvPr>
          <p:cNvSpPr/>
          <p:nvPr/>
        </p:nvSpPr>
        <p:spPr>
          <a:xfrm>
            <a:off x="8170726" y="2225965"/>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Flowchart: Connector 95">
            <a:extLst>
              <a:ext uri="{FF2B5EF4-FFF2-40B4-BE49-F238E27FC236}">
                <a16:creationId xmlns:a16="http://schemas.microsoft.com/office/drawing/2014/main" id="{611328CA-97A5-D66D-E57B-BF508F9F8C4D}"/>
              </a:ext>
            </a:extLst>
          </p:cNvPr>
          <p:cNvSpPr/>
          <p:nvPr/>
        </p:nvSpPr>
        <p:spPr>
          <a:xfrm>
            <a:off x="8179372" y="2483789"/>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lowchart: Connector 106">
            <a:extLst>
              <a:ext uri="{FF2B5EF4-FFF2-40B4-BE49-F238E27FC236}">
                <a16:creationId xmlns:a16="http://schemas.microsoft.com/office/drawing/2014/main" id="{FDFB6481-1064-3119-FECD-6278CD3F851D}"/>
              </a:ext>
            </a:extLst>
          </p:cNvPr>
          <p:cNvSpPr/>
          <p:nvPr/>
        </p:nvSpPr>
        <p:spPr>
          <a:xfrm>
            <a:off x="8179372" y="2741613"/>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Flowchart: Connector 107">
            <a:extLst>
              <a:ext uri="{FF2B5EF4-FFF2-40B4-BE49-F238E27FC236}">
                <a16:creationId xmlns:a16="http://schemas.microsoft.com/office/drawing/2014/main" id="{49A890C6-80DC-441D-F6CD-D131F5388B4C}"/>
              </a:ext>
            </a:extLst>
          </p:cNvPr>
          <p:cNvSpPr/>
          <p:nvPr/>
        </p:nvSpPr>
        <p:spPr>
          <a:xfrm>
            <a:off x="8179372" y="3171428"/>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lowchart: Connector 108">
            <a:extLst>
              <a:ext uri="{FF2B5EF4-FFF2-40B4-BE49-F238E27FC236}">
                <a16:creationId xmlns:a16="http://schemas.microsoft.com/office/drawing/2014/main" id="{15D47E2E-3EE4-1279-53FA-DD7F37BFCA54}"/>
              </a:ext>
            </a:extLst>
          </p:cNvPr>
          <p:cNvSpPr/>
          <p:nvPr/>
        </p:nvSpPr>
        <p:spPr>
          <a:xfrm>
            <a:off x="7727704" y="3417493"/>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Flowchart: Connector 110">
            <a:extLst>
              <a:ext uri="{FF2B5EF4-FFF2-40B4-BE49-F238E27FC236}">
                <a16:creationId xmlns:a16="http://schemas.microsoft.com/office/drawing/2014/main" id="{AEC9FBB4-77A9-C584-54A4-2307452A694B}"/>
              </a:ext>
            </a:extLst>
          </p:cNvPr>
          <p:cNvSpPr/>
          <p:nvPr/>
        </p:nvSpPr>
        <p:spPr>
          <a:xfrm>
            <a:off x="10503757" y="1801814"/>
            <a:ext cx="339750" cy="356393"/>
          </a:xfrm>
          <a:prstGeom prst="flowChartConnector">
            <a:avLst/>
          </a:prstGeom>
          <a:solidFill>
            <a:srgbClr val="FF0000"/>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A115997E-1332-0CB7-8097-DF7FD2F3AF60}"/>
              </a:ext>
            </a:extLst>
          </p:cNvPr>
          <p:cNvSpPr>
            <a:spLocks noGrp="1"/>
          </p:cNvSpPr>
          <p:nvPr>
            <p:ph type="title"/>
          </p:nvPr>
        </p:nvSpPr>
        <p:spPr/>
        <p:txBody>
          <a:bodyPr/>
          <a:lstStyle/>
          <a:p>
            <a:r>
              <a:rPr lang="en-US" dirty="0"/>
              <a:t>2. Utilização da </a:t>
            </a:r>
            <a:r>
              <a:rPr lang="en-US" dirty="0" err="1"/>
              <a:t>epidemiologia</a:t>
            </a:r>
            <a:r>
              <a:rPr lang="en-US" dirty="0"/>
              <a:t> </a:t>
            </a:r>
            <a:r>
              <a:rPr lang="en-US" dirty="0" err="1"/>
              <a:t>descritiva</a:t>
            </a:r>
            <a:r>
              <a:rPr lang="en-US" dirty="0"/>
              <a:t> para </a:t>
            </a:r>
            <a:r>
              <a:rPr lang="en-US" dirty="0" err="1"/>
              <a:t>gerar</a:t>
            </a:r>
            <a:r>
              <a:rPr lang="en-US" dirty="0"/>
              <a:t> </a:t>
            </a:r>
            <a:r>
              <a:rPr lang="en-US" dirty="0" err="1"/>
              <a:t>hipóteses</a:t>
            </a:r>
            <a:r>
              <a:rPr lang="en-US" dirty="0"/>
              <a:t>: Lugar</a:t>
            </a:r>
          </a:p>
        </p:txBody>
      </p:sp>
      <p:sp>
        <p:nvSpPr>
          <p:cNvPr id="3" name="Rectangle 2">
            <a:extLst>
              <a:ext uri="{FF2B5EF4-FFF2-40B4-BE49-F238E27FC236}">
                <a16:creationId xmlns:a16="http://schemas.microsoft.com/office/drawing/2014/main" id="{5428C419-0709-FB0B-E9D6-DE3BF2287DF2}"/>
              </a:ext>
            </a:extLst>
          </p:cNvPr>
          <p:cNvSpPr>
            <a:spLocks noChangeArrowheads="1"/>
          </p:cNvSpPr>
          <p:nvPr/>
        </p:nvSpPr>
        <p:spPr bwMode="auto">
          <a:xfrm>
            <a:off x="5866040" y="2054355"/>
            <a:ext cx="300037"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Tree>
    <p:extLst>
      <p:ext uri="{BB962C8B-B14F-4D97-AF65-F5344CB8AC3E}">
        <p14:creationId xmlns:p14="http://schemas.microsoft.com/office/powerpoint/2010/main" val="38619814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71E0E63-3CBC-B648-BB4F-44252BBF3429}"/>
              </a:ext>
            </a:extLst>
          </p:cNvPr>
          <p:cNvSpPr>
            <a:spLocks noChangeArrowheads="1"/>
          </p:cNvSpPr>
          <p:nvPr/>
        </p:nvSpPr>
        <p:spPr bwMode="auto">
          <a:xfrm>
            <a:off x="5033963" y="1516064"/>
            <a:ext cx="46488" cy="20005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9" name="Rectangle 8">
            <a:extLst>
              <a:ext uri="{FF2B5EF4-FFF2-40B4-BE49-F238E27FC236}">
                <a16:creationId xmlns:a16="http://schemas.microsoft.com/office/drawing/2014/main" id="{DAD4D3BE-575D-D845-8253-47D3B7C74CE5}"/>
              </a:ext>
            </a:extLst>
          </p:cNvPr>
          <p:cNvSpPr>
            <a:spLocks noChangeArrowheads="1"/>
          </p:cNvSpPr>
          <p:nvPr/>
        </p:nvSpPr>
        <p:spPr bwMode="auto">
          <a:xfrm>
            <a:off x="7383463" y="1516064"/>
            <a:ext cx="46488" cy="20005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10" name="Rectangle 9">
            <a:extLst>
              <a:ext uri="{FF2B5EF4-FFF2-40B4-BE49-F238E27FC236}">
                <a16:creationId xmlns:a16="http://schemas.microsoft.com/office/drawing/2014/main" id="{75D6D4BD-B7C3-1D4B-8BEE-DD4FFB88477B}"/>
              </a:ext>
            </a:extLst>
          </p:cNvPr>
          <p:cNvSpPr>
            <a:spLocks noChangeArrowheads="1"/>
          </p:cNvSpPr>
          <p:nvPr/>
        </p:nvSpPr>
        <p:spPr bwMode="auto">
          <a:xfrm>
            <a:off x="3652838" y="1811338"/>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1" name="Rectangle 10">
            <a:extLst>
              <a:ext uri="{FF2B5EF4-FFF2-40B4-BE49-F238E27FC236}">
                <a16:creationId xmlns:a16="http://schemas.microsoft.com/office/drawing/2014/main" id="{73357AA0-EBA9-EF43-933B-85AF051A53F7}"/>
              </a:ext>
            </a:extLst>
          </p:cNvPr>
          <p:cNvSpPr>
            <a:spLocks noChangeArrowheads="1"/>
          </p:cNvSpPr>
          <p:nvPr/>
        </p:nvSpPr>
        <p:spPr bwMode="auto">
          <a:xfrm>
            <a:off x="3652838" y="2051050"/>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2" name="Rectangle 11">
            <a:extLst>
              <a:ext uri="{FF2B5EF4-FFF2-40B4-BE49-F238E27FC236}">
                <a16:creationId xmlns:a16="http://schemas.microsoft.com/office/drawing/2014/main" id="{929D5BC0-7741-2F45-8DC9-F2CBF2C18FD7}"/>
              </a:ext>
            </a:extLst>
          </p:cNvPr>
          <p:cNvSpPr>
            <a:spLocks noChangeArrowheads="1"/>
          </p:cNvSpPr>
          <p:nvPr/>
        </p:nvSpPr>
        <p:spPr bwMode="auto">
          <a:xfrm>
            <a:off x="3652838" y="2290763"/>
            <a:ext cx="227012" cy="241300"/>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3" name="Rectangle 12">
            <a:extLst>
              <a:ext uri="{FF2B5EF4-FFF2-40B4-BE49-F238E27FC236}">
                <a16:creationId xmlns:a16="http://schemas.microsoft.com/office/drawing/2014/main" id="{2D1CC0CB-A868-D64B-9E69-87A0FBE23407}"/>
              </a:ext>
            </a:extLst>
          </p:cNvPr>
          <p:cNvSpPr>
            <a:spLocks noChangeArrowheads="1"/>
          </p:cNvSpPr>
          <p:nvPr/>
        </p:nvSpPr>
        <p:spPr bwMode="auto">
          <a:xfrm>
            <a:off x="4103689" y="3251201"/>
            <a:ext cx="225425"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4" name="Rectangle 13">
            <a:extLst>
              <a:ext uri="{FF2B5EF4-FFF2-40B4-BE49-F238E27FC236}">
                <a16:creationId xmlns:a16="http://schemas.microsoft.com/office/drawing/2014/main" id="{E4EA2074-E776-EE49-89B0-7BFE0D2B2F3F}"/>
              </a:ext>
            </a:extLst>
          </p:cNvPr>
          <p:cNvSpPr>
            <a:spLocks noChangeArrowheads="1"/>
          </p:cNvSpPr>
          <p:nvPr/>
        </p:nvSpPr>
        <p:spPr bwMode="auto">
          <a:xfrm>
            <a:off x="4103689"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5" name="Rectangle 14">
            <a:extLst>
              <a:ext uri="{FF2B5EF4-FFF2-40B4-BE49-F238E27FC236}">
                <a16:creationId xmlns:a16="http://schemas.microsoft.com/office/drawing/2014/main" id="{4D79CC38-4757-E742-A288-8E2E79AF8341}"/>
              </a:ext>
            </a:extLst>
          </p:cNvPr>
          <p:cNvSpPr>
            <a:spLocks noChangeArrowheads="1"/>
          </p:cNvSpPr>
          <p:nvPr/>
        </p:nvSpPr>
        <p:spPr bwMode="auto">
          <a:xfrm>
            <a:off x="3652838" y="3489325"/>
            <a:ext cx="227012"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6" name="Rectangle 15">
            <a:extLst>
              <a:ext uri="{FF2B5EF4-FFF2-40B4-BE49-F238E27FC236}">
                <a16:creationId xmlns:a16="http://schemas.microsoft.com/office/drawing/2014/main" id="{67FF5760-E767-B544-921A-09E7AD154224}"/>
              </a:ext>
            </a:extLst>
          </p:cNvPr>
          <p:cNvSpPr>
            <a:spLocks noChangeArrowheads="1"/>
          </p:cNvSpPr>
          <p:nvPr/>
        </p:nvSpPr>
        <p:spPr bwMode="auto">
          <a:xfrm>
            <a:off x="3652838" y="3251201"/>
            <a:ext cx="227012"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7" name="Rectangle 16">
            <a:extLst>
              <a:ext uri="{FF2B5EF4-FFF2-40B4-BE49-F238E27FC236}">
                <a16:creationId xmlns:a16="http://schemas.microsoft.com/office/drawing/2014/main" id="{1E6CA445-2838-7244-A596-EFB80525EF5C}"/>
              </a:ext>
            </a:extLst>
          </p:cNvPr>
          <p:cNvSpPr>
            <a:spLocks noChangeArrowheads="1"/>
          </p:cNvSpPr>
          <p:nvPr/>
        </p:nvSpPr>
        <p:spPr bwMode="auto">
          <a:xfrm>
            <a:off x="3652838" y="3011488"/>
            <a:ext cx="227012" cy="239712"/>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8" name="Rectangle 17">
            <a:extLst>
              <a:ext uri="{FF2B5EF4-FFF2-40B4-BE49-F238E27FC236}">
                <a16:creationId xmlns:a16="http://schemas.microsoft.com/office/drawing/2014/main" id="{4B6A8D73-4D49-1545-80AA-2B373E44A84A}"/>
              </a:ext>
            </a:extLst>
          </p:cNvPr>
          <p:cNvSpPr>
            <a:spLocks noChangeArrowheads="1"/>
          </p:cNvSpPr>
          <p:nvPr/>
        </p:nvSpPr>
        <p:spPr bwMode="auto">
          <a:xfrm>
            <a:off x="3652838" y="2771776"/>
            <a:ext cx="227012"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9" name="Rectangle 18">
            <a:extLst>
              <a:ext uri="{FF2B5EF4-FFF2-40B4-BE49-F238E27FC236}">
                <a16:creationId xmlns:a16="http://schemas.microsoft.com/office/drawing/2014/main" id="{7D4129DB-C4A9-AE46-ACB1-4BE7529AF1D5}"/>
              </a:ext>
            </a:extLst>
          </p:cNvPr>
          <p:cNvSpPr>
            <a:spLocks noChangeArrowheads="1"/>
          </p:cNvSpPr>
          <p:nvPr/>
        </p:nvSpPr>
        <p:spPr bwMode="auto">
          <a:xfrm>
            <a:off x="3652838" y="2530475"/>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0" name="Rectangle 19">
            <a:extLst>
              <a:ext uri="{FF2B5EF4-FFF2-40B4-BE49-F238E27FC236}">
                <a16:creationId xmlns:a16="http://schemas.microsoft.com/office/drawing/2014/main" id="{E81F9807-38B7-DD45-834E-25EB9090D032}"/>
              </a:ext>
            </a:extLst>
          </p:cNvPr>
          <p:cNvSpPr>
            <a:spLocks noChangeArrowheads="1"/>
          </p:cNvSpPr>
          <p:nvPr/>
        </p:nvSpPr>
        <p:spPr bwMode="auto">
          <a:xfrm>
            <a:off x="4103689" y="229076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1" name="Rectangle 20">
            <a:extLst>
              <a:ext uri="{FF2B5EF4-FFF2-40B4-BE49-F238E27FC236}">
                <a16:creationId xmlns:a16="http://schemas.microsoft.com/office/drawing/2014/main" id="{F91CF618-6D34-7644-B39E-B1499D2CCAB3}"/>
              </a:ext>
            </a:extLst>
          </p:cNvPr>
          <p:cNvSpPr>
            <a:spLocks noChangeArrowheads="1"/>
          </p:cNvSpPr>
          <p:nvPr/>
        </p:nvSpPr>
        <p:spPr bwMode="auto">
          <a:xfrm>
            <a:off x="4103689" y="2530475"/>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2" name="Rectangle 21">
            <a:extLst>
              <a:ext uri="{FF2B5EF4-FFF2-40B4-BE49-F238E27FC236}">
                <a16:creationId xmlns:a16="http://schemas.microsoft.com/office/drawing/2014/main" id="{299A2076-24D1-4F4F-B5FF-1C9495A8F213}"/>
              </a:ext>
            </a:extLst>
          </p:cNvPr>
          <p:cNvSpPr>
            <a:spLocks noChangeArrowheads="1"/>
          </p:cNvSpPr>
          <p:nvPr/>
        </p:nvSpPr>
        <p:spPr bwMode="auto">
          <a:xfrm>
            <a:off x="4103689" y="2771776"/>
            <a:ext cx="225425"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3" name="Rectangle 22">
            <a:extLst>
              <a:ext uri="{FF2B5EF4-FFF2-40B4-BE49-F238E27FC236}">
                <a16:creationId xmlns:a16="http://schemas.microsoft.com/office/drawing/2014/main" id="{6AF909F5-7984-6D4F-8B4F-B82A9F80C5AF}"/>
              </a:ext>
            </a:extLst>
          </p:cNvPr>
          <p:cNvSpPr>
            <a:spLocks noChangeArrowheads="1"/>
          </p:cNvSpPr>
          <p:nvPr/>
        </p:nvSpPr>
        <p:spPr bwMode="auto">
          <a:xfrm>
            <a:off x="4554539" y="3489325"/>
            <a:ext cx="225425"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4" name="Rectangle 23">
            <a:extLst>
              <a:ext uri="{FF2B5EF4-FFF2-40B4-BE49-F238E27FC236}">
                <a16:creationId xmlns:a16="http://schemas.microsoft.com/office/drawing/2014/main" id="{D7D1229F-2900-7B4F-9EBB-D24735551F56}"/>
              </a:ext>
            </a:extLst>
          </p:cNvPr>
          <p:cNvSpPr>
            <a:spLocks noChangeArrowheads="1"/>
          </p:cNvSpPr>
          <p:nvPr/>
        </p:nvSpPr>
        <p:spPr bwMode="auto">
          <a:xfrm>
            <a:off x="4327526" y="3489325"/>
            <a:ext cx="227013"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5" name="Rectangle 24">
            <a:extLst>
              <a:ext uri="{FF2B5EF4-FFF2-40B4-BE49-F238E27FC236}">
                <a16:creationId xmlns:a16="http://schemas.microsoft.com/office/drawing/2014/main" id="{4420DE05-CAE5-5544-B18B-3E824D68CBC7}"/>
              </a:ext>
            </a:extLst>
          </p:cNvPr>
          <p:cNvSpPr>
            <a:spLocks noChangeArrowheads="1"/>
          </p:cNvSpPr>
          <p:nvPr/>
        </p:nvSpPr>
        <p:spPr bwMode="auto">
          <a:xfrm>
            <a:off x="4103689" y="3011488"/>
            <a:ext cx="225425" cy="239712"/>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6" name="Rectangle 25">
            <a:extLst>
              <a:ext uri="{FF2B5EF4-FFF2-40B4-BE49-F238E27FC236}">
                <a16:creationId xmlns:a16="http://schemas.microsoft.com/office/drawing/2014/main" id="{788EB77F-4612-9C49-A95B-030FDC7190EB}"/>
              </a:ext>
            </a:extLst>
          </p:cNvPr>
          <p:cNvSpPr>
            <a:spLocks noChangeArrowheads="1"/>
          </p:cNvSpPr>
          <p:nvPr/>
        </p:nvSpPr>
        <p:spPr bwMode="auto">
          <a:xfrm>
            <a:off x="6880226" y="3489325"/>
            <a:ext cx="225425"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7" name="Rectangle 26">
            <a:extLst>
              <a:ext uri="{FF2B5EF4-FFF2-40B4-BE49-F238E27FC236}">
                <a16:creationId xmlns:a16="http://schemas.microsoft.com/office/drawing/2014/main" id="{FCD512B8-775B-FB48-8BF5-25270E307C79}"/>
              </a:ext>
            </a:extLst>
          </p:cNvPr>
          <p:cNvSpPr>
            <a:spLocks noChangeArrowheads="1"/>
          </p:cNvSpPr>
          <p:nvPr/>
        </p:nvSpPr>
        <p:spPr bwMode="auto">
          <a:xfrm>
            <a:off x="6654801" y="3489325"/>
            <a:ext cx="227013"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28" name="Rectangle 27">
            <a:extLst>
              <a:ext uri="{FF2B5EF4-FFF2-40B4-BE49-F238E27FC236}">
                <a16:creationId xmlns:a16="http://schemas.microsoft.com/office/drawing/2014/main" id="{BF0DA067-6BE1-2F48-BACB-00D6A86B9C21}"/>
              </a:ext>
            </a:extLst>
          </p:cNvPr>
          <p:cNvSpPr>
            <a:spLocks noChangeArrowheads="1"/>
          </p:cNvSpPr>
          <p:nvPr/>
        </p:nvSpPr>
        <p:spPr bwMode="auto">
          <a:xfrm>
            <a:off x="5454650" y="2182945"/>
            <a:ext cx="482600" cy="1549269"/>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0" name="Rectangle 29">
            <a:extLst>
              <a:ext uri="{FF2B5EF4-FFF2-40B4-BE49-F238E27FC236}">
                <a16:creationId xmlns:a16="http://schemas.microsoft.com/office/drawing/2014/main" id="{0EC35225-6916-E541-A73C-89F8BABF78D3}"/>
              </a:ext>
            </a:extLst>
          </p:cNvPr>
          <p:cNvSpPr>
            <a:spLocks noChangeArrowheads="1"/>
          </p:cNvSpPr>
          <p:nvPr/>
        </p:nvSpPr>
        <p:spPr bwMode="auto">
          <a:xfrm>
            <a:off x="5227638" y="3489325"/>
            <a:ext cx="227012"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1" name="Rectangle 30">
            <a:extLst>
              <a:ext uri="{FF2B5EF4-FFF2-40B4-BE49-F238E27FC236}">
                <a16:creationId xmlns:a16="http://schemas.microsoft.com/office/drawing/2014/main" id="{A7A88F58-A040-2749-979B-B7484E4CC31B}"/>
              </a:ext>
            </a:extLst>
          </p:cNvPr>
          <p:cNvSpPr>
            <a:spLocks noChangeArrowheads="1"/>
          </p:cNvSpPr>
          <p:nvPr/>
        </p:nvSpPr>
        <p:spPr bwMode="auto">
          <a:xfrm>
            <a:off x="5003801"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2" name="Rectangle 31">
            <a:extLst>
              <a:ext uri="{FF2B5EF4-FFF2-40B4-BE49-F238E27FC236}">
                <a16:creationId xmlns:a16="http://schemas.microsoft.com/office/drawing/2014/main" id="{EDDA733C-05B0-524C-B111-1A2D94A6EE02}"/>
              </a:ext>
            </a:extLst>
          </p:cNvPr>
          <p:cNvSpPr>
            <a:spLocks noChangeArrowheads="1"/>
          </p:cNvSpPr>
          <p:nvPr/>
        </p:nvSpPr>
        <p:spPr bwMode="auto">
          <a:xfrm>
            <a:off x="4778376"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3" name="Rectangle 32">
            <a:extLst>
              <a:ext uri="{FF2B5EF4-FFF2-40B4-BE49-F238E27FC236}">
                <a16:creationId xmlns:a16="http://schemas.microsoft.com/office/drawing/2014/main" id="{993FD9DB-02BA-E349-B634-E0C0C745B793}"/>
              </a:ext>
            </a:extLst>
          </p:cNvPr>
          <p:cNvSpPr>
            <a:spLocks noChangeArrowheads="1"/>
          </p:cNvSpPr>
          <p:nvPr/>
        </p:nvSpPr>
        <p:spPr bwMode="auto">
          <a:xfrm rot="16200000">
            <a:off x="5620157" y="2714688"/>
            <a:ext cx="1535511" cy="507479"/>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a:ln>
                  <a:noFill/>
                </a:ln>
                <a:solidFill>
                  <a:prstClr val="black"/>
                </a:solidFill>
                <a:effectLst/>
                <a:uLnTx/>
                <a:uFillTx/>
                <a:latin typeface="Arial  "/>
                <a:ea typeface="+mn-ea"/>
                <a:cs typeface="+mn-cs"/>
              </a:rPr>
              <a:t>Armazenamento</a:t>
            </a:r>
            <a:r>
              <a:rPr kumimoji="0" lang="en-US" sz="1400" b="0" i="0" u="none" strike="noStrike" kern="1200" cap="none" spc="0" normalizeH="0" baseline="0" noProof="0" dirty="0">
                <a:ln>
                  <a:noFill/>
                </a:ln>
                <a:solidFill>
                  <a:prstClr val="black"/>
                </a:solidFill>
                <a:effectLst/>
                <a:uLnTx/>
                <a:uFillTx/>
                <a:latin typeface="Arial  "/>
                <a:ea typeface="+mn-ea"/>
                <a:cs typeface="+mn-cs"/>
              </a:rPr>
              <a:t>/ </a:t>
            </a:r>
            <a:r>
              <a:rPr kumimoji="0" lang="en-US" sz="1400" b="0" i="0" u="none" strike="noStrike" kern="1200" cap="none" spc="0" normalizeH="0" baseline="0" noProof="0" dirty="0" err="1">
                <a:ln>
                  <a:noFill/>
                </a:ln>
                <a:solidFill>
                  <a:prstClr val="black"/>
                </a:solidFill>
                <a:effectLst/>
                <a:uLnTx/>
                <a:uFillTx/>
                <a:latin typeface="Arial  "/>
                <a:ea typeface="+mn-ea"/>
                <a:cs typeface="+mn-cs"/>
              </a:rPr>
              <a:t>Laboratório</a:t>
            </a:r>
            <a:endParaRPr kumimoji="0" lang="en-US" sz="1400" b="0" i="0" u="none" strike="noStrike" kern="1200" cap="none" spc="0" normalizeH="0" baseline="0" noProof="0" dirty="0">
              <a:ln>
                <a:noFill/>
              </a:ln>
              <a:solidFill>
                <a:prstClr val="black"/>
              </a:solidFill>
              <a:effectLst/>
              <a:uLnTx/>
              <a:uFillTx/>
              <a:latin typeface="Arial  "/>
              <a:ea typeface="+mn-ea"/>
              <a:cs typeface="+mn-cs"/>
            </a:endParaRPr>
          </a:p>
        </p:txBody>
      </p:sp>
      <p:sp>
        <p:nvSpPr>
          <p:cNvPr id="37" name="Rectangle 36">
            <a:extLst>
              <a:ext uri="{FF2B5EF4-FFF2-40B4-BE49-F238E27FC236}">
                <a16:creationId xmlns:a16="http://schemas.microsoft.com/office/drawing/2014/main" id="{AFE98ABF-2582-4E4B-846D-F8CC5DF59FA7}"/>
              </a:ext>
            </a:extLst>
          </p:cNvPr>
          <p:cNvSpPr>
            <a:spLocks noChangeArrowheads="1"/>
          </p:cNvSpPr>
          <p:nvPr/>
        </p:nvSpPr>
        <p:spPr bwMode="auto">
          <a:xfrm>
            <a:off x="7780339" y="3251201"/>
            <a:ext cx="225425" cy="239713"/>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8" name="Rectangle 37">
            <a:extLst>
              <a:ext uri="{FF2B5EF4-FFF2-40B4-BE49-F238E27FC236}">
                <a16:creationId xmlns:a16="http://schemas.microsoft.com/office/drawing/2014/main" id="{76E66811-8B78-3D4A-B6FE-B8AFC775CD4E}"/>
              </a:ext>
            </a:extLst>
          </p:cNvPr>
          <p:cNvSpPr>
            <a:spLocks noChangeArrowheads="1"/>
          </p:cNvSpPr>
          <p:nvPr/>
        </p:nvSpPr>
        <p:spPr bwMode="auto">
          <a:xfrm>
            <a:off x="7780339" y="3011488"/>
            <a:ext cx="225425" cy="239712"/>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9" name="Rectangle 38">
            <a:extLst>
              <a:ext uri="{FF2B5EF4-FFF2-40B4-BE49-F238E27FC236}">
                <a16:creationId xmlns:a16="http://schemas.microsoft.com/office/drawing/2014/main" id="{03344D62-3637-1245-A7F0-C22ADC576B59}"/>
              </a:ext>
            </a:extLst>
          </p:cNvPr>
          <p:cNvSpPr>
            <a:spLocks noChangeArrowheads="1"/>
          </p:cNvSpPr>
          <p:nvPr/>
        </p:nvSpPr>
        <p:spPr bwMode="auto">
          <a:xfrm>
            <a:off x="7780339"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0" name="Rectangle 39">
            <a:extLst>
              <a:ext uri="{FF2B5EF4-FFF2-40B4-BE49-F238E27FC236}">
                <a16:creationId xmlns:a16="http://schemas.microsoft.com/office/drawing/2014/main" id="{2F1A50E1-44D1-ED48-9E8C-8D751738F09E}"/>
              </a:ext>
            </a:extLst>
          </p:cNvPr>
          <p:cNvSpPr>
            <a:spLocks noChangeArrowheads="1"/>
          </p:cNvSpPr>
          <p:nvPr/>
        </p:nvSpPr>
        <p:spPr bwMode="auto">
          <a:xfrm>
            <a:off x="7554913" y="3489325"/>
            <a:ext cx="227012" cy="24288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1" name="Rectangle 40">
            <a:extLst>
              <a:ext uri="{FF2B5EF4-FFF2-40B4-BE49-F238E27FC236}">
                <a16:creationId xmlns:a16="http://schemas.microsoft.com/office/drawing/2014/main" id="{BD700B31-6850-214C-A279-F7FD6B6AB3DB}"/>
              </a:ext>
            </a:extLst>
          </p:cNvPr>
          <p:cNvSpPr>
            <a:spLocks noChangeArrowheads="1"/>
          </p:cNvSpPr>
          <p:nvPr/>
        </p:nvSpPr>
        <p:spPr bwMode="auto">
          <a:xfrm>
            <a:off x="7329489"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2" name="Rectangle 41">
            <a:extLst>
              <a:ext uri="{FF2B5EF4-FFF2-40B4-BE49-F238E27FC236}">
                <a16:creationId xmlns:a16="http://schemas.microsoft.com/office/drawing/2014/main" id="{486C28EC-A893-F546-BCB0-D3DD1F938FA6}"/>
              </a:ext>
            </a:extLst>
          </p:cNvPr>
          <p:cNvSpPr>
            <a:spLocks noChangeArrowheads="1"/>
          </p:cNvSpPr>
          <p:nvPr/>
        </p:nvSpPr>
        <p:spPr bwMode="auto">
          <a:xfrm>
            <a:off x="7105651" y="3489325"/>
            <a:ext cx="225425" cy="24288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4" name="Rectangle 43">
            <a:extLst>
              <a:ext uri="{FF2B5EF4-FFF2-40B4-BE49-F238E27FC236}">
                <a16:creationId xmlns:a16="http://schemas.microsoft.com/office/drawing/2014/main" id="{C74BB495-12DB-074E-BF73-88B7EE17065D}"/>
              </a:ext>
            </a:extLst>
          </p:cNvPr>
          <p:cNvSpPr>
            <a:spLocks noChangeArrowheads="1"/>
          </p:cNvSpPr>
          <p:nvPr/>
        </p:nvSpPr>
        <p:spPr bwMode="auto">
          <a:xfrm>
            <a:off x="8229601" y="2290763"/>
            <a:ext cx="227013" cy="241300"/>
          </a:xfrm>
          <a:prstGeom prst="rect">
            <a:avLst/>
          </a:prstGeom>
          <a:solidFill>
            <a:srgbClr val="FF0000"/>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5" name="Rectangle 44">
            <a:extLst>
              <a:ext uri="{FF2B5EF4-FFF2-40B4-BE49-F238E27FC236}">
                <a16:creationId xmlns:a16="http://schemas.microsoft.com/office/drawing/2014/main" id="{4B018E0D-ABA9-B24E-9796-ACD1C67A6329}"/>
              </a:ext>
            </a:extLst>
          </p:cNvPr>
          <p:cNvSpPr>
            <a:spLocks noChangeArrowheads="1"/>
          </p:cNvSpPr>
          <p:nvPr/>
        </p:nvSpPr>
        <p:spPr bwMode="auto">
          <a:xfrm>
            <a:off x="7780339" y="229076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6" name="Rectangle 45">
            <a:extLst>
              <a:ext uri="{FF2B5EF4-FFF2-40B4-BE49-F238E27FC236}">
                <a16:creationId xmlns:a16="http://schemas.microsoft.com/office/drawing/2014/main" id="{ADB3F6D1-3914-354D-B0F9-864AB20FD450}"/>
              </a:ext>
            </a:extLst>
          </p:cNvPr>
          <p:cNvSpPr>
            <a:spLocks noChangeArrowheads="1"/>
          </p:cNvSpPr>
          <p:nvPr/>
        </p:nvSpPr>
        <p:spPr bwMode="auto">
          <a:xfrm>
            <a:off x="7780339" y="2530475"/>
            <a:ext cx="225425" cy="241300"/>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7" name="Rectangle 46">
            <a:extLst>
              <a:ext uri="{FF2B5EF4-FFF2-40B4-BE49-F238E27FC236}">
                <a16:creationId xmlns:a16="http://schemas.microsoft.com/office/drawing/2014/main" id="{6AEF1F5B-4C89-B149-B382-607515938015}"/>
              </a:ext>
            </a:extLst>
          </p:cNvPr>
          <p:cNvSpPr>
            <a:spLocks noChangeArrowheads="1"/>
          </p:cNvSpPr>
          <p:nvPr/>
        </p:nvSpPr>
        <p:spPr bwMode="auto">
          <a:xfrm>
            <a:off x="7780339" y="2771776"/>
            <a:ext cx="225425" cy="239713"/>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8" name="Rectangle 47">
            <a:extLst>
              <a:ext uri="{FF2B5EF4-FFF2-40B4-BE49-F238E27FC236}">
                <a16:creationId xmlns:a16="http://schemas.microsoft.com/office/drawing/2014/main" id="{7131D60C-61C1-A54B-BB3A-76E716FAFD49}"/>
              </a:ext>
            </a:extLst>
          </p:cNvPr>
          <p:cNvSpPr>
            <a:spLocks noChangeArrowheads="1"/>
          </p:cNvSpPr>
          <p:nvPr/>
        </p:nvSpPr>
        <p:spPr bwMode="auto">
          <a:xfrm>
            <a:off x="4103689" y="1811338"/>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49" name="Rectangle 48">
            <a:extLst>
              <a:ext uri="{FF2B5EF4-FFF2-40B4-BE49-F238E27FC236}">
                <a16:creationId xmlns:a16="http://schemas.microsoft.com/office/drawing/2014/main" id="{0BF9E3A9-593A-0441-8D56-D31A1CAD7288}"/>
              </a:ext>
            </a:extLst>
          </p:cNvPr>
          <p:cNvSpPr>
            <a:spLocks noChangeArrowheads="1"/>
          </p:cNvSpPr>
          <p:nvPr/>
        </p:nvSpPr>
        <p:spPr bwMode="auto">
          <a:xfrm>
            <a:off x="4103689" y="2051050"/>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0" name="Rectangle 49">
            <a:extLst>
              <a:ext uri="{FF2B5EF4-FFF2-40B4-BE49-F238E27FC236}">
                <a16:creationId xmlns:a16="http://schemas.microsoft.com/office/drawing/2014/main" id="{0A2D9D0D-FAC7-1B44-8F12-FBB588405153}"/>
              </a:ext>
            </a:extLst>
          </p:cNvPr>
          <p:cNvSpPr>
            <a:spLocks noChangeArrowheads="1"/>
          </p:cNvSpPr>
          <p:nvPr/>
        </p:nvSpPr>
        <p:spPr bwMode="auto">
          <a:xfrm>
            <a:off x="8229601" y="3489325"/>
            <a:ext cx="227013" cy="242888"/>
          </a:xfrm>
          <a:prstGeom prst="rect">
            <a:avLst/>
          </a:prstGeom>
          <a:no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1" name="Rectangle 50">
            <a:extLst>
              <a:ext uri="{FF2B5EF4-FFF2-40B4-BE49-F238E27FC236}">
                <a16:creationId xmlns:a16="http://schemas.microsoft.com/office/drawing/2014/main" id="{22BE289E-0F44-6443-8F07-4CEA81366C1A}"/>
              </a:ext>
            </a:extLst>
          </p:cNvPr>
          <p:cNvSpPr>
            <a:spLocks noChangeArrowheads="1"/>
          </p:cNvSpPr>
          <p:nvPr/>
        </p:nvSpPr>
        <p:spPr bwMode="auto">
          <a:xfrm>
            <a:off x="8229601" y="3251201"/>
            <a:ext cx="227013" cy="239713"/>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2" name="Rectangle 51">
            <a:extLst>
              <a:ext uri="{FF2B5EF4-FFF2-40B4-BE49-F238E27FC236}">
                <a16:creationId xmlns:a16="http://schemas.microsoft.com/office/drawing/2014/main" id="{E0F99DAD-119E-F94A-B112-2D35C812AA41}"/>
              </a:ext>
            </a:extLst>
          </p:cNvPr>
          <p:cNvSpPr>
            <a:spLocks noChangeArrowheads="1"/>
          </p:cNvSpPr>
          <p:nvPr/>
        </p:nvSpPr>
        <p:spPr bwMode="auto">
          <a:xfrm>
            <a:off x="8229601" y="3011488"/>
            <a:ext cx="227013" cy="239712"/>
          </a:xfrm>
          <a:prstGeom prst="rect">
            <a:avLst/>
          </a:prstGeom>
          <a:no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3" name="Rectangle 52">
            <a:extLst>
              <a:ext uri="{FF2B5EF4-FFF2-40B4-BE49-F238E27FC236}">
                <a16:creationId xmlns:a16="http://schemas.microsoft.com/office/drawing/2014/main" id="{FFC5E538-FB8A-C347-9410-D6F2789107B1}"/>
              </a:ext>
            </a:extLst>
          </p:cNvPr>
          <p:cNvSpPr>
            <a:spLocks noChangeArrowheads="1"/>
          </p:cNvSpPr>
          <p:nvPr/>
        </p:nvSpPr>
        <p:spPr bwMode="auto">
          <a:xfrm>
            <a:off x="8229601" y="2771776"/>
            <a:ext cx="227013" cy="2397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4" name="Rectangle 53">
            <a:extLst>
              <a:ext uri="{FF2B5EF4-FFF2-40B4-BE49-F238E27FC236}">
                <a16:creationId xmlns:a16="http://schemas.microsoft.com/office/drawing/2014/main" id="{3A50C53B-8F77-9446-873C-05260FD22ED9}"/>
              </a:ext>
            </a:extLst>
          </p:cNvPr>
          <p:cNvSpPr>
            <a:spLocks noChangeArrowheads="1"/>
          </p:cNvSpPr>
          <p:nvPr/>
        </p:nvSpPr>
        <p:spPr bwMode="auto">
          <a:xfrm>
            <a:off x="4554539" y="4049713"/>
            <a:ext cx="225425" cy="241300"/>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5" name="Rectangle 54">
            <a:extLst>
              <a:ext uri="{FF2B5EF4-FFF2-40B4-BE49-F238E27FC236}">
                <a16:creationId xmlns:a16="http://schemas.microsoft.com/office/drawing/2014/main" id="{67973B13-1D3C-5445-B93B-538825EAF2CA}"/>
              </a:ext>
            </a:extLst>
          </p:cNvPr>
          <p:cNvSpPr>
            <a:spLocks noChangeArrowheads="1"/>
          </p:cNvSpPr>
          <p:nvPr/>
        </p:nvSpPr>
        <p:spPr bwMode="auto">
          <a:xfrm>
            <a:off x="4327526" y="4049713"/>
            <a:ext cx="227013"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6" name="Rectangle 55">
            <a:extLst>
              <a:ext uri="{FF2B5EF4-FFF2-40B4-BE49-F238E27FC236}">
                <a16:creationId xmlns:a16="http://schemas.microsoft.com/office/drawing/2014/main" id="{1453B168-F7BC-BB4F-AF7A-E59D26D62B3B}"/>
              </a:ext>
            </a:extLst>
          </p:cNvPr>
          <p:cNvSpPr>
            <a:spLocks noChangeArrowheads="1"/>
          </p:cNvSpPr>
          <p:nvPr/>
        </p:nvSpPr>
        <p:spPr bwMode="auto">
          <a:xfrm>
            <a:off x="6654801" y="4049713"/>
            <a:ext cx="227013" cy="241300"/>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7" name="Rectangle 56">
            <a:extLst>
              <a:ext uri="{FF2B5EF4-FFF2-40B4-BE49-F238E27FC236}">
                <a16:creationId xmlns:a16="http://schemas.microsoft.com/office/drawing/2014/main" id="{E93AA420-9400-A145-A0FB-7F6736A899EA}"/>
              </a:ext>
            </a:extLst>
          </p:cNvPr>
          <p:cNvSpPr>
            <a:spLocks noChangeArrowheads="1"/>
          </p:cNvSpPr>
          <p:nvPr/>
        </p:nvSpPr>
        <p:spPr bwMode="auto">
          <a:xfrm>
            <a:off x="5454651"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8" name="Rectangle 57">
            <a:extLst>
              <a:ext uri="{FF2B5EF4-FFF2-40B4-BE49-F238E27FC236}">
                <a16:creationId xmlns:a16="http://schemas.microsoft.com/office/drawing/2014/main" id="{910E1873-36F7-0A45-9403-F4CECEA41D6A}"/>
              </a:ext>
            </a:extLst>
          </p:cNvPr>
          <p:cNvSpPr>
            <a:spLocks noChangeArrowheads="1"/>
          </p:cNvSpPr>
          <p:nvPr/>
        </p:nvSpPr>
        <p:spPr bwMode="auto">
          <a:xfrm>
            <a:off x="5227638" y="4049713"/>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59" name="Rectangle 58">
            <a:extLst>
              <a:ext uri="{FF2B5EF4-FFF2-40B4-BE49-F238E27FC236}">
                <a16:creationId xmlns:a16="http://schemas.microsoft.com/office/drawing/2014/main" id="{9609D972-87DD-C945-A923-6F96598C47AD}"/>
              </a:ext>
            </a:extLst>
          </p:cNvPr>
          <p:cNvSpPr>
            <a:spLocks noChangeArrowheads="1"/>
          </p:cNvSpPr>
          <p:nvPr/>
        </p:nvSpPr>
        <p:spPr bwMode="auto">
          <a:xfrm>
            <a:off x="5003801"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0" name="Rectangle 59">
            <a:extLst>
              <a:ext uri="{FF2B5EF4-FFF2-40B4-BE49-F238E27FC236}">
                <a16:creationId xmlns:a16="http://schemas.microsoft.com/office/drawing/2014/main" id="{A63F360B-EAF7-984C-BAB3-8E9DB1C7D03C}"/>
              </a:ext>
            </a:extLst>
          </p:cNvPr>
          <p:cNvSpPr>
            <a:spLocks noChangeArrowheads="1"/>
          </p:cNvSpPr>
          <p:nvPr/>
        </p:nvSpPr>
        <p:spPr bwMode="auto">
          <a:xfrm>
            <a:off x="4778376"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1" name="Rectangle 60">
            <a:extLst>
              <a:ext uri="{FF2B5EF4-FFF2-40B4-BE49-F238E27FC236}">
                <a16:creationId xmlns:a16="http://schemas.microsoft.com/office/drawing/2014/main" id="{4350425D-645E-F647-90E7-6E13DAC934BC}"/>
              </a:ext>
            </a:extLst>
          </p:cNvPr>
          <p:cNvSpPr>
            <a:spLocks noChangeArrowheads="1"/>
          </p:cNvSpPr>
          <p:nvPr/>
        </p:nvSpPr>
        <p:spPr bwMode="auto">
          <a:xfrm>
            <a:off x="6880226"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2" name="Rectangle 61">
            <a:extLst>
              <a:ext uri="{FF2B5EF4-FFF2-40B4-BE49-F238E27FC236}">
                <a16:creationId xmlns:a16="http://schemas.microsoft.com/office/drawing/2014/main" id="{27A4AD9C-0085-8940-AF11-D5ADAAB73BC5}"/>
              </a:ext>
            </a:extLst>
          </p:cNvPr>
          <p:cNvSpPr>
            <a:spLocks noChangeArrowheads="1"/>
          </p:cNvSpPr>
          <p:nvPr/>
        </p:nvSpPr>
        <p:spPr bwMode="auto">
          <a:xfrm>
            <a:off x="5978525" y="4051301"/>
            <a:ext cx="457200" cy="48101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4" name="Rectangle 63">
            <a:extLst>
              <a:ext uri="{FF2B5EF4-FFF2-40B4-BE49-F238E27FC236}">
                <a16:creationId xmlns:a16="http://schemas.microsoft.com/office/drawing/2014/main" id="{80294CCF-8C1E-6843-A8A4-0EA65F6CE6BA}"/>
              </a:ext>
            </a:extLst>
          </p:cNvPr>
          <p:cNvSpPr>
            <a:spLocks noChangeArrowheads="1"/>
          </p:cNvSpPr>
          <p:nvPr/>
        </p:nvSpPr>
        <p:spPr bwMode="auto">
          <a:xfrm>
            <a:off x="1694996" y="3649662"/>
            <a:ext cx="1957844" cy="633096"/>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Armazenamento</a:t>
            </a:r>
            <a:r>
              <a:rPr kumimoji="0" lang="en-US" sz="1800" b="0" i="0" u="none" strike="noStrike" kern="1200" cap="none" spc="0" normalizeH="0" baseline="0" noProof="0" dirty="0">
                <a:ln>
                  <a:noFill/>
                </a:ln>
                <a:solidFill>
                  <a:prstClr val="black"/>
                </a:solidFill>
                <a:effectLst/>
                <a:uLnTx/>
                <a:uFillTx/>
                <a:latin typeface="Arial  "/>
                <a:ea typeface="+mn-ea"/>
                <a:cs typeface="+mn-cs"/>
              </a:rPr>
              <a:t> </a:t>
            </a:r>
            <a:r>
              <a:rPr kumimoji="0" lang="en-US" sz="1800" b="0" i="0" u="none" strike="noStrike" kern="1200" cap="none" spc="0" normalizeH="0" baseline="0" noProof="0" dirty="0" err="1">
                <a:ln>
                  <a:noFill/>
                </a:ln>
                <a:solidFill>
                  <a:prstClr val="black"/>
                </a:solidFill>
                <a:effectLst/>
                <a:uLnTx/>
                <a:uFillTx/>
                <a:latin typeface="Arial  "/>
                <a:ea typeface="+mn-ea"/>
                <a:cs typeface="+mn-cs"/>
              </a:rPr>
              <a:t>refrigerado</a:t>
            </a: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65" name="Rectangle 64">
            <a:extLst>
              <a:ext uri="{FF2B5EF4-FFF2-40B4-BE49-F238E27FC236}">
                <a16:creationId xmlns:a16="http://schemas.microsoft.com/office/drawing/2014/main" id="{7D214913-234E-A545-AB9D-F90A33E7E12A}"/>
              </a:ext>
            </a:extLst>
          </p:cNvPr>
          <p:cNvSpPr>
            <a:spLocks noChangeArrowheads="1"/>
          </p:cNvSpPr>
          <p:nvPr/>
        </p:nvSpPr>
        <p:spPr bwMode="auto">
          <a:xfrm>
            <a:off x="1694996" y="4243388"/>
            <a:ext cx="1957843" cy="40163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Equipamento</a:t>
            </a: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66" name="Rectangle 65">
            <a:extLst>
              <a:ext uri="{FF2B5EF4-FFF2-40B4-BE49-F238E27FC236}">
                <a16:creationId xmlns:a16="http://schemas.microsoft.com/office/drawing/2014/main" id="{97B29218-458B-1847-B989-FBF2C4796995}"/>
              </a:ext>
            </a:extLst>
          </p:cNvPr>
          <p:cNvSpPr>
            <a:spLocks noChangeArrowheads="1"/>
          </p:cNvSpPr>
          <p:nvPr/>
        </p:nvSpPr>
        <p:spPr bwMode="auto">
          <a:xfrm>
            <a:off x="3652838" y="4610100"/>
            <a:ext cx="227012"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7" name="Rectangle 66">
            <a:extLst>
              <a:ext uri="{FF2B5EF4-FFF2-40B4-BE49-F238E27FC236}">
                <a16:creationId xmlns:a16="http://schemas.microsoft.com/office/drawing/2014/main" id="{D4FA001D-42C1-D247-A42C-BCA102107309}"/>
              </a:ext>
            </a:extLst>
          </p:cNvPr>
          <p:cNvSpPr>
            <a:spLocks noChangeArrowheads="1"/>
          </p:cNvSpPr>
          <p:nvPr/>
        </p:nvSpPr>
        <p:spPr bwMode="auto">
          <a:xfrm>
            <a:off x="7554913" y="4049713"/>
            <a:ext cx="227012"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8" name="Rectangle 67">
            <a:extLst>
              <a:ext uri="{FF2B5EF4-FFF2-40B4-BE49-F238E27FC236}">
                <a16:creationId xmlns:a16="http://schemas.microsoft.com/office/drawing/2014/main" id="{4D40CCE3-35DA-0B4E-93B8-E0F721F75DAA}"/>
              </a:ext>
            </a:extLst>
          </p:cNvPr>
          <p:cNvSpPr>
            <a:spLocks noChangeArrowheads="1"/>
          </p:cNvSpPr>
          <p:nvPr/>
        </p:nvSpPr>
        <p:spPr bwMode="auto">
          <a:xfrm>
            <a:off x="7329489"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69" name="Rectangle 68">
            <a:extLst>
              <a:ext uri="{FF2B5EF4-FFF2-40B4-BE49-F238E27FC236}">
                <a16:creationId xmlns:a16="http://schemas.microsoft.com/office/drawing/2014/main" id="{05B9BA8D-9B56-6147-A2BB-8B307427FE3D}"/>
              </a:ext>
            </a:extLst>
          </p:cNvPr>
          <p:cNvSpPr>
            <a:spLocks noChangeArrowheads="1"/>
          </p:cNvSpPr>
          <p:nvPr/>
        </p:nvSpPr>
        <p:spPr bwMode="auto">
          <a:xfrm>
            <a:off x="7105651"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0" name="Rectangle 69">
            <a:extLst>
              <a:ext uri="{FF2B5EF4-FFF2-40B4-BE49-F238E27FC236}">
                <a16:creationId xmlns:a16="http://schemas.microsoft.com/office/drawing/2014/main" id="{00E48BE8-603C-5145-BA45-507BA23726D6}"/>
              </a:ext>
            </a:extLst>
          </p:cNvPr>
          <p:cNvSpPr>
            <a:spLocks noChangeArrowheads="1"/>
          </p:cNvSpPr>
          <p:nvPr/>
        </p:nvSpPr>
        <p:spPr bwMode="auto">
          <a:xfrm>
            <a:off x="4103689" y="5010150"/>
            <a:ext cx="225425" cy="401638"/>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1" name="Rectangle 70">
            <a:extLst>
              <a:ext uri="{FF2B5EF4-FFF2-40B4-BE49-F238E27FC236}">
                <a16:creationId xmlns:a16="http://schemas.microsoft.com/office/drawing/2014/main" id="{E00D6D1E-4455-FB4B-9CAC-F92401316708}"/>
              </a:ext>
            </a:extLst>
          </p:cNvPr>
          <p:cNvSpPr>
            <a:spLocks noChangeArrowheads="1"/>
          </p:cNvSpPr>
          <p:nvPr/>
        </p:nvSpPr>
        <p:spPr bwMode="auto">
          <a:xfrm>
            <a:off x="4103689" y="4610100"/>
            <a:ext cx="225425"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2" name="Rectangle 71">
            <a:extLst>
              <a:ext uri="{FF2B5EF4-FFF2-40B4-BE49-F238E27FC236}">
                <a16:creationId xmlns:a16="http://schemas.microsoft.com/office/drawing/2014/main" id="{2AB21C0D-5770-C94A-9DDA-A89A9AB50413}"/>
              </a:ext>
            </a:extLst>
          </p:cNvPr>
          <p:cNvSpPr>
            <a:spLocks noChangeArrowheads="1"/>
          </p:cNvSpPr>
          <p:nvPr/>
        </p:nvSpPr>
        <p:spPr bwMode="auto">
          <a:xfrm>
            <a:off x="3652838" y="5010150"/>
            <a:ext cx="227012" cy="40163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3" name="Rectangle 72">
            <a:extLst>
              <a:ext uri="{FF2B5EF4-FFF2-40B4-BE49-F238E27FC236}">
                <a16:creationId xmlns:a16="http://schemas.microsoft.com/office/drawing/2014/main" id="{82F6114D-AFA7-6245-B2F7-6E1A8FB9E194}"/>
              </a:ext>
            </a:extLst>
          </p:cNvPr>
          <p:cNvSpPr>
            <a:spLocks noChangeArrowheads="1"/>
          </p:cNvSpPr>
          <p:nvPr/>
        </p:nvSpPr>
        <p:spPr bwMode="auto">
          <a:xfrm>
            <a:off x="7780339" y="5010150"/>
            <a:ext cx="225425" cy="401638"/>
          </a:xfrm>
          <a:prstGeom prst="rect">
            <a:avLst/>
          </a:prstGeom>
          <a:solidFill>
            <a:srgbClr val="FFFFFF"/>
          </a:solidFill>
          <a:ln w="39751">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4" name="Rectangle 73">
            <a:extLst>
              <a:ext uri="{FF2B5EF4-FFF2-40B4-BE49-F238E27FC236}">
                <a16:creationId xmlns:a16="http://schemas.microsoft.com/office/drawing/2014/main" id="{8F7FCB4F-CCC6-254B-804D-4EF9088B8CCB}"/>
              </a:ext>
            </a:extLst>
          </p:cNvPr>
          <p:cNvSpPr>
            <a:spLocks noChangeArrowheads="1"/>
          </p:cNvSpPr>
          <p:nvPr/>
        </p:nvSpPr>
        <p:spPr bwMode="auto">
          <a:xfrm>
            <a:off x="7780339" y="4610100"/>
            <a:ext cx="225425" cy="400050"/>
          </a:xfrm>
          <a:prstGeom prst="rect">
            <a:avLst/>
          </a:prstGeom>
          <a:solidFill>
            <a:srgbClr val="FF0000"/>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5" name="Rectangle 74">
            <a:extLst>
              <a:ext uri="{FF2B5EF4-FFF2-40B4-BE49-F238E27FC236}">
                <a16:creationId xmlns:a16="http://schemas.microsoft.com/office/drawing/2014/main" id="{99787C31-96E0-6646-B38E-AB9999F62CE8}"/>
              </a:ext>
            </a:extLst>
          </p:cNvPr>
          <p:cNvSpPr>
            <a:spLocks noChangeArrowheads="1"/>
          </p:cNvSpPr>
          <p:nvPr/>
        </p:nvSpPr>
        <p:spPr bwMode="auto">
          <a:xfrm>
            <a:off x="8229601" y="5010150"/>
            <a:ext cx="227013" cy="401638"/>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6" name="Rectangle 75">
            <a:extLst>
              <a:ext uri="{FF2B5EF4-FFF2-40B4-BE49-F238E27FC236}">
                <a16:creationId xmlns:a16="http://schemas.microsoft.com/office/drawing/2014/main" id="{F4CC4C19-FE42-0D41-B8AB-015E9679C091}"/>
              </a:ext>
            </a:extLst>
          </p:cNvPr>
          <p:cNvSpPr>
            <a:spLocks noChangeArrowheads="1"/>
          </p:cNvSpPr>
          <p:nvPr/>
        </p:nvSpPr>
        <p:spPr bwMode="auto">
          <a:xfrm>
            <a:off x="8229601" y="4610100"/>
            <a:ext cx="227013" cy="40005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7" name="Line 76">
            <a:extLst>
              <a:ext uri="{FF2B5EF4-FFF2-40B4-BE49-F238E27FC236}">
                <a16:creationId xmlns:a16="http://schemas.microsoft.com/office/drawing/2014/main" id="{63E94561-33F0-1043-A45A-3B5079262F88}"/>
              </a:ext>
            </a:extLst>
          </p:cNvPr>
          <p:cNvSpPr>
            <a:spLocks noChangeShapeType="1"/>
          </p:cNvSpPr>
          <p:nvPr/>
        </p:nvSpPr>
        <p:spPr bwMode="auto">
          <a:xfrm>
            <a:off x="5903914" y="2646363"/>
            <a:ext cx="1587" cy="0"/>
          </a:xfrm>
          <a:prstGeom prst="line">
            <a:avLst/>
          </a:prstGeom>
          <a:noFill/>
          <a:ln w="9525">
            <a:solidFill>
              <a:srgbClr val="000000"/>
            </a:solidFill>
            <a:round/>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8" name="Rectangle 77">
            <a:extLst>
              <a:ext uri="{FF2B5EF4-FFF2-40B4-BE49-F238E27FC236}">
                <a16:creationId xmlns:a16="http://schemas.microsoft.com/office/drawing/2014/main" id="{B9AAC780-784E-3B4B-8DB0-EE7C0B8A73F4}"/>
              </a:ext>
            </a:extLst>
          </p:cNvPr>
          <p:cNvSpPr>
            <a:spLocks noChangeArrowheads="1"/>
          </p:cNvSpPr>
          <p:nvPr/>
        </p:nvSpPr>
        <p:spPr bwMode="auto">
          <a:xfrm>
            <a:off x="5866040" y="2054355"/>
            <a:ext cx="300037"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79" name="Rectangle 78">
            <a:extLst>
              <a:ext uri="{FF2B5EF4-FFF2-40B4-BE49-F238E27FC236}">
                <a16:creationId xmlns:a16="http://schemas.microsoft.com/office/drawing/2014/main" id="{AB70D07E-EA36-234C-ABF6-09965F366C24}"/>
              </a:ext>
            </a:extLst>
          </p:cNvPr>
          <p:cNvSpPr>
            <a:spLocks noChangeArrowheads="1"/>
          </p:cNvSpPr>
          <p:nvPr/>
        </p:nvSpPr>
        <p:spPr bwMode="auto">
          <a:xfrm>
            <a:off x="3884614" y="5400675"/>
            <a:ext cx="225425"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0" name="Rectangle 79">
            <a:extLst>
              <a:ext uri="{FF2B5EF4-FFF2-40B4-BE49-F238E27FC236}">
                <a16:creationId xmlns:a16="http://schemas.microsoft.com/office/drawing/2014/main" id="{4C5FD423-7CB9-DA43-B997-88398BB1DE31}"/>
              </a:ext>
            </a:extLst>
          </p:cNvPr>
          <p:cNvSpPr>
            <a:spLocks noChangeArrowheads="1"/>
          </p:cNvSpPr>
          <p:nvPr/>
        </p:nvSpPr>
        <p:spPr bwMode="auto">
          <a:xfrm>
            <a:off x="8015289" y="5400675"/>
            <a:ext cx="225425"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1" name="Rectangle 80">
            <a:extLst>
              <a:ext uri="{FF2B5EF4-FFF2-40B4-BE49-F238E27FC236}">
                <a16:creationId xmlns:a16="http://schemas.microsoft.com/office/drawing/2014/main" id="{2FCC70B9-CC6E-724D-BE81-FDADFF4CC9FE}"/>
              </a:ext>
            </a:extLst>
          </p:cNvPr>
          <p:cNvSpPr>
            <a:spLocks noChangeArrowheads="1"/>
          </p:cNvSpPr>
          <p:nvPr/>
        </p:nvSpPr>
        <p:spPr bwMode="auto">
          <a:xfrm>
            <a:off x="3890964" y="1801814"/>
            <a:ext cx="223837" cy="26987"/>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2" name="Rectangle 81">
            <a:extLst>
              <a:ext uri="{FF2B5EF4-FFF2-40B4-BE49-F238E27FC236}">
                <a16:creationId xmlns:a16="http://schemas.microsoft.com/office/drawing/2014/main" id="{87F49EEC-8963-B74B-A6BC-A7E2DB40DD6F}"/>
              </a:ext>
            </a:extLst>
          </p:cNvPr>
          <p:cNvSpPr>
            <a:spLocks noChangeArrowheads="1"/>
          </p:cNvSpPr>
          <p:nvPr/>
        </p:nvSpPr>
        <p:spPr bwMode="auto">
          <a:xfrm>
            <a:off x="8021639" y="2276475"/>
            <a:ext cx="225425" cy="26988"/>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3" name="Rectangle 82">
            <a:extLst>
              <a:ext uri="{FF2B5EF4-FFF2-40B4-BE49-F238E27FC236}">
                <a16:creationId xmlns:a16="http://schemas.microsoft.com/office/drawing/2014/main" id="{4DBA0E2C-EA7B-1C4C-83C7-1AAF44DAEA06}"/>
              </a:ext>
            </a:extLst>
          </p:cNvPr>
          <p:cNvSpPr>
            <a:spLocks noChangeArrowheads="1"/>
          </p:cNvSpPr>
          <p:nvPr/>
        </p:nvSpPr>
        <p:spPr bwMode="auto">
          <a:xfrm>
            <a:off x="4314826" y="4287839"/>
            <a:ext cx="23813" cy="320675"/>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4" name="Freeform 83">
            <a:extLst>
              <a:ext uri="{FF2B5EF4-FFF2-40B4-BE49-F238E27FC236}">
                <a16:creationId xmlns:a16="http://schemas.microsoft.com/office/drawing/2014/main" id="{1C73755E-B39E-524B-B7D7-6934E3812ED8}"/>
              </a:ext>
            </a:extLst>
          </p:cNvPr>
          <p:cNvSpPr>
            <a:spLocks/>
          </p:cNvSpPr>
          <p:nvPr/>
        </p:nvSpPr>
        <p:spPr bwMode="auto">
          <a:xfrm>
            <a:off x="5670550" y="5381626"/>
            <a:ext cx="757238" cy="28575"/>
          </a:xfrm>
          <a:custGeom>
            <a:avLst/>
            <a:gdLst>
              <a:gd name="T0" fmla="*/ 0 w 759"/>
              <a:gd name="T1" fmla="*/ 0 h 27"/>
              <a:gd name="T2" fmla="*/ 0 w 759"/>
              <a:gd name="T3" fmla="*/ 25 h 27"/>
              <a:gd name="T4" fmla="*/ 759 w 759"/>
              <a:gd name="T5" fmla="*/ 27 h 27"/>
              <a:gd name="T6" fmla="*/ 759 w 759"/>
              <a:gd name="T7" fmla="*/ 2 h 27"/>
              <a:gd name="T8" fmla="*/ 0 w 759"/>
              <a:gd name="T9" fmla="*/ 0 h 27"/>
            </a:gdLst>
            <a:ahLst/>
            <a:cxnLst>
              <a:cxn ang="0">
                <a:pos x="T0" y="T1"/>
              </a:cxn>
              <a:cxn ang="0">
                <a:pos x="T2" y="T3"/>
              </a:cxn>
              <a:cxn ang="0">
                <a:pos x="T4" y="T5"/>
              </a:cxn>
              <a:cxn ang="0">
                <a:pos x="T6" y="T7"/>
              </a:cxn>
              <a:cxn ang="0">
                <a:pos x="T8" y="T9"/>
              </a:cxn>
            </a:cxnLst>
            <a:rect l="0" t="0" r="r" b="b"/>
            <a:pathLst>
              <a:path w="759" h="27">
                <a:moveTo>
                  <a:pt x="0" y="0"/>
                </a:moveTo>
                <a:lnTo>
                  <a:pt x="0" y="25"/>
                </a:lnTo>
                <a:lnTo>
                  <a:pt x="759" y="27"/>
                </a:lnTo>
                <a:lnTo>
                  <a:pt x="759" y="2"/>
                </a:lnTo>
                <a:lnTo>
                  <a:pt x="0" y="0"/>
                </a:lnTo>
                <a:close/>
              </a:path>
            </a:pathLst>
          </a:cu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5" name="Rectangle 84">
            <a:extLst>
              <a:ext uri="{FF2B5EF4-FFF2-40B4-BE49-F238E27FC236}">
                <a16:creationId xmlns:a16="http://schemas.microsoft.com/office/drawing/2014/main" id="{AC69EE39-FE6B-F04F-BF20-7C0187A3CC7D}"/>
              </a:ext>
            </a:extLst>
          </p:cNvPr>
          <p:cNvSpPr>
            <a:spLocks noChangeArrowheads="1"/>
          </p:cNvSpPr>
          <p:nvPr/>
        </p:nvSpPr>
        <p:spPr bwMode="auto">
          <a:xfrm>
            <a:off x="7767638" y="4244975"/>
            <a:ext cx="25400" cy="400050"/>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6" name="Rectangle 85">
            <a:extLst>
              <a:ext uri="{FF2B5EF4-FFF2-40B4-BE49-F238E27FC236}">
                <a16:creationId xmlns:a16="http://schemas.microsoft.com/office/drawing/2014/main" id="{A8E9D8C7-B96B-B54F-8504-3FDAD8DCCB86}"/>
              </a:ext>
            </a:extLst>
          </p:cNvPr>
          <p:cNvSpPr>
            <a:spLocks noChangeArrowheads="1"/>
          </p:cNvSpPr>
          <p:nvPr/>
        </p:nvSpPr>
        <p:spPr bwMode="auto">
          <a:xfrm>
            <a:off x="6435726" y="4049713"/>
            <a:ext cx="225425"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7" name="Rectangle 86">
            <a:extLst>
              <a:ext uri="{FF2B5EF4-FFF2-40B4-BE49-F238E27FC236}">
                <a16:creationId xmlns:a16="http://schemas.microsoft.com/office/drawing/2014/main" id="{B5C00E8B-FD8B-E246-B996-0E82564E0C7D}"/>
              </a:ext>
            </a:extLst>
          </p:cNvPr>
          <p:cNvSpPr>
            <a:spLocks noChangeArrowheads="1"/>
          </p:cNvSpPr>
          <p:nvPr/>
        </p:nvSpPr>
        <p:spPr bwMode="auto">
          <a:xfrm>
            <a:off x="5978526" y="4537076"/>
            <a:ext cx="460375" cy="479425"/>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88" name="Freeform 87">
            <a:extLst>
              <a:ext uri="{FF2B5EF4-FFF2-40B4-BE49-F238E27FC236}">
                <a16:creationId xmlns:a16="http://schemas.microsoft.com/office/drawing/2014/main" id="{93D07206-0B18-194B-BF5F-300925752BA7}"/>
              </a:ext>
            </a:extLst>
          </p:cNvPr>
          <p:cNvSpPr>
            <a:spLocks/>
          </p:cNvSpPr>
          <p:nvPr/>
        </p:nvSpPr>
        <p:spPr bwMode="auto">
          <a:xfrm>
            <a:off x="5664201" y="4311651"/>
            <a:ext cx="28575" cy="1089025"/>
          </a:xfrm>
          <a:custGeom>
            <a:avLst/>
            <a:gdLst>
              <a:gd name="T0" fmla="*/ 27 w 29"/>
              <a:gd name="T1" fmla="*/ 0 h 1023"/>
              <a:gd name="T2" fmla="*/ 0 w 29"/>
              <a:gd name="T3" fmla="*/ 0 h 1023"/>
              <a:gd name="T4" fmla="*/ 2 w 29"/>
              <a:gd name="T5" fmla="*/ 1023 h 1023"/>
              <a:gd name="T6" fmla="*/ 29 w 29"/>
              <a:gd name="T7" fmla="*/ 1023 h 1023"/>
              <a:gd name="T8" fmla="*/ 27 w 29"/>
              <a:gd name="T9" fmla="*/ 0 h 1023"/>
            </a:gdLst>
            <a:ahLst/>
            <a:cxnLst>
              <a:cxn ang="0">
                <a:pos x="T0" y="T1"/>
              </a:cxn>
              <a:cxn ang="0">
                <a:pos x="T2" y="T3"/>
              </a:cxn>
              <a:cxn ang="0">
                <a:pos x="T4" y="T5"/>
              </a:cxn>
              <a:cxn ang="0">
                <a:pos x="T6" y="T7"/>
              </a:cxn>
              <a:cxn ang="0">
                <a:pos x="T8" y="T9"/>
              </a:cxn>
            </a:cxnLst>
            <a:rect l="0" t="0" r="r" b="b"/>
            <a:pathLst>
              <a:path w="29" h="1023">
                <a:moveTo>
                  <a:pt x="27" y="0"/>
                </a:moveTo>
                <a:lnTo>
                  <a:pt x="0" y="0"/>
                </a:lnTo>
                <a:lnTo>
                  <a:pt x="2" y="1023"/>
                </a:lnTo>
                <a:lnTo>
                  <a:pt x="29" y="1023"/>
                </a:lnTo>
                <a:lnTo>
                  <a:pt x="27" y="0"/>
                </a:lnTo>
                <a:close/>
              </a:path>
            </a:pathLst>
          </a:cu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91" name="Rectangle 90">
            <a:extLst>
              <a:ext uri="{FF2B5EF4-FFF2-40B4-BE49-F238E27FC236}">
                <a16:creationId xmlns:a16="http://schemas.microsoft.com/office/drawing/2014/main" id="{E2445C6A-6979-234F-91BE-0FB71D2BCC29}"/>
              </a:ext>
            </a:extLst>
          </p:cNvPr>
          <p:cNvSpPr>
            <a:spLocks noChangeArrowheads="1"/>
          </p:cNvSpPr>
          <p:nvPr/>
        </p:nvSpPr>
        <p:spPr bwMode="auto">
          <a:xfrm>
            <a:off x="6626226" y="5480051"/>
            <a:ext cx="74613" cy="320675"/>
          </a:xfrm>
          <a:prstGeom prst="rect">
            <a:avLst/>
          </a:prstGeom>
          <a:noFill/>
          <a:ln>
            <a:noFill/>
          </a:ln>
        </p:spPr>
        <p:txBody>
          <a:bodyPr wrap="none" lIns="0" tIns="0" rIns="0" bIns="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100" b="1" i="0" u="none" strike="noStrike" kern="1200" cap="none" spc="0" normalizeH="0" baseline="0" noProof="0">
                <a:ln>
                  <a:noFill/>
                </a:ln>
                <a:solidFill>
                  <a:prstClr val="black"/>
                </a:solidFill>
                <a:effectLst/>
                <a:uLnTx/>
                <a:uFillTx/>
                <a:latin typeface="Arial  "/>
                <a:ea typeface="+mn-ea"/>
                <a:cs typeface="Arial" charset="0"/>
              </a:rPr>
              <a:t> </a:t>
            </a:r>
            <a:endParaRPr kumimoji="0" lang="en-US" sz="1800" b="0" i="0" u="none" strike="noStrike" kern="1200" cap="none" spc="0" normalizeH="0" baseline="0" noProof="0">
              <a:ln>
                <a:noFill/>
              </a:ln>
              <a:solidFill>
                <a:prstClr val="black"/>
              </a:solidFill>
              <a:effectLst/>
              <a:uLnTx/>
              <a:uFillTx/>
              <a:latin typeface="Arial  "/>
              <a:ea typeface="+mn-ea"/>
              <a:cs typeface="Arial" charset="0"/>
            </a:endParaRPr>
          </a:p>
        </p:txBody>
      </p:sp>
      <p:sp>
        <p:nvSpPr>
          <p:cNvPr id="96" name="Rectangle 95">
            <a:extLst>
              <a:ext uri="{FF2B5EF4-FFF2-40B4-BE49-F238E27FC236}">
                <a16:creationId xmlns:a16="http://schemas.microsoft.com/office/drawing/2014/main" id="{61764E86-D381-5F42-A40E-B0C9A8972181}"/>
              </a:ext>
            </a:extLst>
          </p:cNvPr>
          <p:cNvSpPr>
            <a:spLocks noChangeArrowheads="1"/>
          </p:cNvSpPr>
          <p:nvPr/>
        </p:nvSpPr>
        <p:spPr bwMode="auto">
          <a:xfrm>
            <a:off x="6192838" y="4040189"/>
            <a:ext cx="25400" cy="979487"/>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97" name="Rectangle 96">
            <a:extLst>
              <a:ext uri="{FF2B5EF4-FFF2-40B4-BE49-F238E27FC236}">
                <a16:creationId xmlns:a16="http://schemas.microsoft.com/office/drawing/2014/main" id="{416D074A-648E-964D-9573-263A02ABD999}"/>
              </a:ext>
            </a:extLst>
          </p:cNvPr>
          <p:cNvSpPr>
            <a:spLocks noChangeArrowheads="1"/>
          </p:cNvSpPr>
          <p:nvPr/>
        </p:nvSpPr>
        <p:spPr bwMode="auto">
          <a:xfrm>
            <a:off x="6427788" y="5003800"/>
            <a:ext cx="25400" cy="400050"/>
          </a:xfrm>
          <a:prstGeom prst="rect">
            <a:avLst/>
          </a:prstGeom>
          <a:solidFill>
            <a:srgbClr val="000000"/>
          </a:solidFill>
          <a:ln>
            <a:noFill/>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99" name="Oval 105">
            <a:extLst>
              <a:ext uri="{FF2B5EF4-FFF2-40B4-BE49-F238E27FC236}">
                <a16:creationId xmlns:a16="http://schemas.microsoft.com/office/drawing/2014/main" id="{80D05E28-B439-D64D-8D0A-55AA3B8C6069}"/>
              </a:ext>
            </a:extLst>
          </p:cNvPr>
          <p:cNvSpPr>
            <a:spLocks noChangeArrowheads="1"/>
          </p:cNvSpPr>
          <p:nvPr/>
        </p:nvSpPr>
        <p:spPr bwMode="auto">
          <a:xfrm>
            <a:off x="6663531" y="3995451"/>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0" name="Oval 106">
            <a:extLst>
              <a:ext uri="{FF2B5EF4-FFF2-40B4-BE49-F238E27FC236}">
                <a16:creationId xmlns:a16="http://schemas.microsoft.com/office/drawing/2014/main" id="{78D6ACC1-18BD-194D-9074-5B4F04B6CAB8}"/>
              </a:ext>
            </a:extLst>
          </p:cNvPr>
          <p:cNvSpPr>
            <a:spLocks noChangeArrowheads="1"/>
          </p:cNvSpPr>
          <p:nvPr/>
        </p:nvSpPr>
        <p:spPr bwMode="auto">
          <a:xfrm>
            <a:off x="8229600" y="31834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1" name="Oval 107">
            <a:extLst>
              <a:ext uri="{FF2B5EF4-FFF2-40B4-BE49-F238E27FC236}">
                <a16:creationId xmlns:a16="http://schemas.microsoft.com/office/drawing/2014/main" id="{8DC216DF-389F-4F48-8C09-D4294562250E}"/>
              </a:ext>
            </a:extLst>
          </p:cNvPr>
          <p:cNvSpPr>
            <a:spLocks noChangeArrowheads="1"/>
          </p:cNvSpPr>
          <p:nvPr/>
        </p:nvSpPr>
        <p:spPr bwMode="auto">
          <a:xfrm>
            <a:off x="4114800" y="5074094"/>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2" name="Oval 108">
            <a:extLst>
              <a:ext uri="{FF2B5EF4-FFF2-40B4-BE49-F238E27FC236}">
                <a16:creationId xmlns:a16="http://schemas.microsoft.com/office/drawing/2014/main" id="{65094457-252F-4744-A4FD-B83F4C3B7863}"/>
              </a:ext>
            </a:extLst>
          </p:cNvPr>
          <p:cNvSpPr>
            <a:spLocks noChangeArrowheads="1"/>
          </p:cNvSpPr>
          <p:nvPr/>
        </p:nvSpPr>
        <p:spPr bwMode="auto">
          <a:xfrm>
            <a:off x="7802594" y="4683632"/>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3" name="Oval 109">
            <a:extLst>
              <a:ext uri="{FF2B5EF4-FFF2-40B4-BE49-F238E27FC236}">
                <a16:creationId xmlns:a16="http://schemas.microsoft.com/office/drawing/2014/main" id="{04C10ECE-4654-684B-B6D8-87D91C102866}"/>
              </a:ext>
            </a:extLst>
          </p:cNvPr>
          <p:cNvSpPr>
            <a:spLocks noChangeArrowheads="1"/>
          </p:cNvSpPr>
          <p:nvPr/>
        </p:nvSpPr>
        <p:spPr bwMode="auto">
          <a:xfrm>
            <a:off x="4571206" y="3986403"/>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4" name="Oval 110">
            <a:extLst>
              <a:ext uri="{FF2B5EF4-FFF2-40B4-BE49-F238E27FC236}">
                <a16:creationId xmlns:a16="http://schemas.microsoft.com/office/drawing/2014/main" id="{447963BA-18AE-F142-A0AB-2DBE926527C2}"/>
              </a:ext>
            </a:extLst>
          </p:cNvPr>
          <p:cNvSpPr>
            <a:spLocks noChangeArrowheads="1"/>
          </p:cNvSpPr>
          <p:nvPr/>
        </p:nvSpPr>
        <p:spPr bwMode="auto">
          <a:xfrm>
            <a:off x="3660775" y="219919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5" name="Oval 111">
            <a:extLst>
              <a:ext uri="{FF2B5EF4-FFF2-40B4-BE49-F238E27FC236}">
                <a16:creationId xmlns:a16="http://schemas.microsoft.com/office/drawing/2014/main" id="{4F356E28-C9A9-B943-82A0-7792484AE125}"/>
              </a:ext>
            </a:extLst>
          </p:cNvPr>
          <p:cNvSpPr>
            <a:spLocks noChangeArrowheads="1"/>
          </p:cNvSpPr>
          <p:nvPr/>
        </p:nvSpPr>
        <p:spPr bwMode="auto">
          <a:xfrm>
            <a:off x="8229600" y="2192845"/>
            <a:ext cx="90" cy="389513"/>
          </a:xfrm>
          <a:prstGeom prst="ellipse">
            <a:avLst/>
          </a:prstGeom>
          <a:solidFill>
            <a:srgbClr val="FF0000"/>
          </a:solidFill>
          <a:ln w="9525" algn="ctr">
            <a:solidFill>
              <a:schemeClr val="bg2"/>
            </a:solidFill>
            <a:round/>
            <a:headEnd/>
            <a:tailEnd/>
          </a:ln>
          <a:effectLst/>
        </p:spPr>
        <p:txBody>
          <a:bodyPr wrap="none" lIns="0" tIns="0" rIns="0" bIns="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106" name="Rectangle 89">
            <a:extLst>
              <a:ext uri="{FF2B5EF4-FFF2-40B4-BE49-F238E27FC236}">
                <a16:creationId xmlns:a16="http://schemas.microsoft.com/office/drawing/2014/main" id="{8F0659F3-B57D-5343-8CAB-952BEB1876EC}"/>
              </a:ext>
            </a:extLst>
          </p:cNvPr>
          <p:cNvSpPr>
            <a:spLocks noChangeArrowheads="1"/>
          </p:cNvSpPr>
          <p:nvPr/>
        </p:nvSpPr>
        <p:spPr bwMode="auto">
          <a:xfrm>
            <a:off x="5148779" y="5480051"/>
            <a:ext cx="1809791" cy="323165"/>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non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2100" b="1" i="0" u="none" strike="noStrike" kern="1200" cap="none" spc="0" normalizeH="0" baseline="0" noProof="0">
                <a:ln>
                  <a:noFill/>
                </a:ln>
                <a:solidFill>
                  <a:srgbClr val="000000"/>
                </a:solidFill>
                <a:effectLst/>
                <a:uLnTx/>
                <a:uFillTx/>
                <a:latin typeface="Arial  "/>
                <a:ea typeface="+mn-ea"/>
                <a:cs typeface="Arial" panose="020B0604020202020204" pitchFamily="34" charset="0"/>
              </a:rPr>
              <a:t>Entrada principal</a:t>
            </a:r>
            <a:endParaRPr kumimoji="0" lang="en-US" altLang="en-US" sz="2800" b="0" i="0" u="none" strike="noStrike" kern="1200" cap="none" spc="0" normalizeH="0" baseline="0" noProof="0">
              <a:ln>
                <a:noFill/>
              </a:ln>
              <a:solidFill>
                <a:prstClr val="black"/>
              </a:solidFill>
              <a:effectLst/>
              <a:uLnTx/>
              <a:uFillTx/>
              <a:latin typeface="Arial  "/>
              <a:ea typeface="+mn-ea"/>
              <a:cs typeface="Arial" panose="020B0604020202020204" pitchFamily="34" charset="0"/>
            </a:endParaRPr>
          </a:p>
        </p:txBody>
      </p:sp>
      <p:sp>
        <p:nvSpPr>
          <p:cNvPr id="107" name="TextBox 106">
            <a:extLst>
              <a:ext uri="{FF2B5EF4-FFF2-40B4-BE49-F238E27FC236}">
                <a16:creationId xmlns:a16="http://schemas.microsoft.com/office/drawing/2014/main" id="{2FB16DAD-58F8-4106-A121-85CE13F07C70}"/>
              </a:ext>
            </a:extLst>
          </p:cNvPr>
          <p:cNvSpPr txBox="1"/>
          <p:nvPr/>
        </p:nvSpPr>
        <p:spPr>
          <a:xfrm rot="16200000">
            <a:off x="5109403" y="3081103"/>
            <a:ext cx="1109599" cy="307777"/>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
                <a:ea typeface="+mn-ea"/>
                <a:cs typeface="+mn-cs"/>
              </a:rPr>
              <a:t>Sala de </a:t>
            </a:r>
            <a:r>
              <a:rPr kumimoji="0" lang="en-US" sz="1400" b="0" i="0" u="none" strike="noStrike" kern="1200" cap="none" spc="0" normalizeH="0" baseline="0" noProof="0" dirty="0" err="1">
                <a:ln>
                  <a:noFill/>
                </a:ln>
                <a:solidFill>
                  <a:prstClr val="black"/>
                </a:solidFill>
                <a:effectLst/>
                <a:uLnTx/>
                <a:uFillTx/>
                <a:latin typeface="Arial  "/>
                <a:ea typeface="+mn-ea"/>
                <a:cs typeface="+mn-cs"/>
              </a:rPr>
              <a:t>descanso</a:t>
            </a:r>
            <a:endParaRPr kumimoji="0" lang="en-US" sz="1400" b="0" i="0" u="none" strike="noStrike" kern="1200" cap="none" spc="0" normalizeH="0" baseline="0" noProof="0" dirty="0">
              <a:ln>
                <a:noFill/>
              </a:ln>
              <a:solidFill>
                <a:prstClr val="black"/>
              </a:solidFill>
              <a:effectLst/>
              <a:uLnTx/>
              <a:uFillTx/>
              <a:latin typeface="Arial  "/>
              <a:ea typeface="+mn-ea"/>
              <a:cs typeface="+mn-cs"/>
            </a:endParaRPr>
          </a:p>
        </p:txBody>
      </p:sp>
      <p:sp>
        <p:nvSpPr>
          <p:cNvPr id="2" name="Rectangle 1">
            <a:extLst>
              <a:ext uri="{FF2B5EF4-FFF2-40B4-BE49-F238E27FC236}">
                <a16:creationId xmlns:a16="http://schemas.microsoft.com/office/drawing/2014/main" id="{A5950FBD-6618-4B43-A1AC-EE068BE1AD45}"/>
              </a:ext>
            </a:extLst>
          </p:cNvPr>
          <p:cNvSpPr>
            <a:spLocks noChangeArrowheads="1"/>
          </p:cNvSpPr>
          <p:nvPr/>
        </p:nvSpPr>
        <p:spPr bwMode="auto">
          <a:xfrm>
            <a:off x="8229601" y="2530475"/>
            <a:ext cx="227013" cy="241300"/>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
              <a:ea typeface="+mn-ea"/>
              <a:cs typeface="+mn-cs"/>
            </a:endParaRPr>
          </a:p>
        </p:txBody>
      </p:sp>
      <p:sp>
        <p:nvSpPr>
          <p:cNvPr id="35" name="Rectangle 3">
            <a:extLst>
              <a:ext uri="{FF2B5EF4-FFF2-40B4-BE49-F238E27FC236}">
                <a16:creationId xmlns:a16="http://schemas.microsoft.com/office/drawing/2014/main" id="{B1489BF0-A853-349F-2292-69B92DF85691}"/>
              </a:ext>
            </a:extLst>
          </p:cNvPr>
          <p:cNvSpPr>
            <a:spLocks noChangeArrowheads="1"/>
          </p:cNvSpPr>
          <p:nvPr/>
        </p:nvSpPr>
        <p:spPr bwMode="auto">
          <a:xfrm>
            <a:off x="3658087" y="1385835"/>
            <a:ext cx="743024" cy="323165"/>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non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en-US" sz="2100" b="1" i="0" u="none" strike="noStrike" kern="1200" cap="none" spc="0" normalizeH="0" baseline="0" noProof="0" dirty="0">
                <a:ln>
                  <a:noFill/>
                </a:ln>
                <a:solidFill>
                  <a:srgbClr val="000000"/>
                </a:solidFill>
                <a:effectLst/>
                <a:uLnTx/>
                <a:uFillTx/>
                <a:latin typeface="Arial  "/>
                <a:ea typeface="+mn-ea"/>
                <a:cs typeface="Arial" panose="020B0604020202020204" pitchFamily="34" charset="0"/>
              </a:rPr>
              <a:t>Ala A </a:t>
            </a:r>
          </a:p>
        </p:txBody>
      </p:sp>
      <p:sp>
        <p:nvSpPr>
          <p:cNvPr id="36" name="Rectangle 5">
            <a:extLst>
              <a:ext uri="{FF2B5EF4-FFF2-40B4-BE49-F238E27FC236}">
                <a16:creationId xmlns:a16="http://schemas.microsoft.com/office/drawing/2014/main" id="{6D014D74-0E3E-ACB3-E151-DA580BC05D85}"/>
              </a:ext>
            </a:extLst>
          </p:cNvPr>
          <p:cNvSpPr>
            <a:spLocks noChangeArrowheads="1"/>
          </p:cNvSpPr>
          <p:nvPr/>
        </p:nvSpPr>
        <p:spPr bwMode="auto">
          <a:xfrm>
            <a:off x="7752836" y="1385835"/>
            <a:ext cx="763029" cy="323165"/>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non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altLang="en-US" sz="2100" b="1" i="0" u="none" strike="noStrike" kern="1200" cap="none" spc="0" normalizeH="0" baseline="0" noProof="0" dirty="0">
                <a:ln>
                  <a:noFill/>
                </a:ln>
                <a:solidFill>
                  <a:srgbClr val="000000"/>
                </a:solidFill>
                <a:effectLst/>
                <a:uLnTx/>
                <a:uFillTx/>
                <a:latin typeface="Arial  "/>
                <a:ea typeface="+mn-ea"/>
                <a:cs typeface="Arial" panose="020B0604020202020204" pitchFamily="34" charset="0"/>
              </a:rPr>
              <a:t>Ala B </a:t>
            </a:r>
          </a:p>
        </p:txBody>
      </p:sp>
      <p:sp>
        <p:nvSpPr>
          <p:cNvPr id="43" name="Rectangle 42">
            <a:extLst>
              <a:ext uri="{FF2B5EF4-FFF2-40B4-BE49-F238E27FC236}">
                <a16:creationId xmlns:a16="http://schemas.microsoft.com/office/drawing/2014/main" id="{36A8503D-7652-57B3-928C-B6ABCA7E3E00}"/>
              </a:ext>
            </a:extLst>
          </p:cNvPr>
          <p:cNvSpPr>
            <a:spLocks noChangeArrowheads="1"/>
          </p:cNvSpPr>
          <p:nvPr/>
        </p:nvSpPr>
        <p:spPr bwMode="auto">
          <a:xfrm>
            <a:off x="8456614" y="3489326"/>
            <a:ext cx="1799907" cy="1122363"/>
          </a:xfrm>
          <a:prstGeom prst="rect">
            <a:avLst/>
          </a:prstGeom>
          <a:solidFill>
            <a:srgbClr val="FFFFFF"/>
          </a:solidFill>
          <a:ln w="39688">
            <a:solidFill>
              <a:srgbClr val="000000"/>
            </a:solidFill>
            <a:miter lim="800000"/>
            <a:headEnd/>
            <a:tailEnd/>
          </a:ln>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
                <a:ea typeface="+mn-ea"/>
                <a:cs typeface="+mn-cs"/>
              </a:rPr>
              <a:t>Ala de </a:t>
            </a:r>
            <a:r>
              <a:rPr kumimoji="0" lang="en-US" sz="1800" b="0" i="0" u="none" strike="noStrike" kern="1200" cap="none" spc="0" normalizeH="0" baseline="0" noProof="0" dirty="0" err="1">
                <a:ln>
                  <a:noFill/>
                </a:ln>
                <a:solidFill>
                  <a:prstClr val="black"/>
                </a:solidFill>
                <a:effectLst/>
                <a:uLnTx/>
                <a:uFillTx/>
                <a:latin typeface="Arial  "/>
                <a:ea typeface="+mn-ea"/>
                <a:cs typeface="+mn-cs"/>
              </a:rPr>
              <a:t>retenção</a:t>
            </a:r>
            <a:endParaRPr kumimoji="0" lang="en-US" sz="1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89" name="Flowchart: Connector 88">
            <a:extLst>
              <a:ext uri="{FF2B5EF4-FFF2-40B4-BE49-F238E27FC236}">
                <a16:creationId xmlns:a16="http://schemas.microsoft.com/office/drawing/2014/main" id="{0A228B27-52E9-E444-6138-DB5B75C7290A}"/>
              </a:ext>
            </a:extLst>
          </p:cNvPr>
          <p:cNvSpPr/>
          <p:nvPr/>
        </p:nvSpPr>
        <p:spPr>
          <a:xfrm>
            <a:off x="8173232" y="2225965"/>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Flowchart: Connector 91">
            <a:extLst>
              <a:ext uri="{FF2B5EF4-FFF2-40B4-BE49-F238E27FC236}">
                <a16:creationId xmlns:a16="http://schemas.microsoft.com/office/drawing/2014/main" id="{A238DCEB-09C9-BFF3-C218-F8CB25863C6A}"/>
              </a:ext>
            </a:extLst>
          </p:cNvPr>
          <p:cNvSpPr/>
          <p:nvPr/>
        </p:nvSpPr>
        <p:spPr>
          <a:xfrm>
            <a:off x="8184285" y="3192066"/>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lowchart: Connector 92">
            <a:extLst>
              <a:ext uri="{FF2B5EF4-FFF2-40B4-BE49-F238E27FC236}">
                <a16:creationId xmlns:a16="http://schemas.microsoft.com/office/drawing/2014/main" id="{D1FE2591-9B64-63C2-1CB5-61881E1B36D4}"/>
              </a:ext>
            </a:extLst>
          </p:cNvPr>
          <p:cNvSpPr/>
          <p:nvPr/>
        </p:nvSpPr>
        <p:spPr>
          <a:xfrm>
            <a:off x="3596469" y="2222500"/>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lowchart: Connector 94">
            <a:extLst>
              <a:ext uri="{FF2B5EF4-FFF2-40B4-BE49-F238E27FC236}">
                <a16:creationId xmlns:a16="http://schemas.microsoft.com/office/drawing/2014/main" id="{9185570D-818F-6CD5-750D-6E62C76FAE3E}"/>
              </a:ext>
            </a:extLst>
          </p:cNvPr>
          <p:cNvSpPr/>
          <p:nvPr/>
        </p:nvSpPr>
        <p:spPr>
          <a:xfrm>
            <a:off x="4500538" y="3986403"/>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Flowchart: Connector 107">
            <a:extLst>
              <a:ext uri="{FF2B5EF4-FFF2-40B4-BE49-F238E27FC236}">
                <a16:creationId xmlns:a16="http://schemas.microsoft.com/office/drawing/2014/main" id="{01AC3A27-39B1-1E75-175A-DFFBB754BD88}"/>
              </a:ext>
            </a:extLst>
          </p:cNvPr>
          <p:cNvSpPr/>
          <p:nvPr/>
        </p:nvSpPr>
        <p:spPr>
          <a:xfrm>
            <a:off x="4046526" y="5031651"/>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Flowchart: Connector 108">
            <a:extLst>
              <a:ext uri="{FF2B5EF4-FFF2-40B4-BE49-F238E27FC236}">
                <a16:creationId xmlns:a16="http://schemas.microsoft.com/office/drawing/2014/main" id="{9FB0C50D-2FBB-58A1-458A-EC9E52388DCC}"/>
              </a:ext>
            </a:extLst>
          </p:cNvPr>
          <p:cNvSpPr/>
          <p:nvPr/>
        </p:nvSpPr>
        <p:spPr>
          <a:xfrm>
            <a:off x="6608751" y="3988787"/>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Flowchart: Connector 109">
            <a:extLst>
              <a:ext uri="{FF2B5EF4-FFF2-40B4-BE49-F238E27FC236}">
                <a16:creationId xmlns:a16="http://schemas.microsoft.com/office/drawing/2014/main" id="{B7E1A39C-78CE-34F4-B4F4-426C38FE7385}"/>
              </a:ext>
            </a:extLst>
          </p:cNvPr>
          <p:cNvSpPr/>
          <p:nvPr/>
        </p:nvSpPr>
        <p:spPr>
          <a:xfrm>
            <a:off x="7723176" y="4623991"/>
            <a:ext cx="339750" cy="356393"/>
          </a:xfrm>
          <a:prstGeom prst="flowChartConnector">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93">
            <a:extLst>
              <a:ext uri="{FF2B5EF4-FFF2-40B4-BE49-F238E27FC236}">
                <a16:creationId xmlns:a16="http://schemas.microsoft.com/office/drawing/2014/main" id="{EFC7E444-4963-9629-7BC7-76D9D31FED4A}"/>
              </a:ext>
            </a:extLst>
          </p:cNvPr>
          <p:cNvSpPr>
            <a:spLocks noChangeArrowheads="1"/>
          </p:cNvSpPr>
          <p:nvPr/>
        </p:nvSpPr>
        <p:spPr bwMode="auto">
          <a:xfrm>
            <a:off x="10948257" y="1850055"/>
            <a:ext cx="1027843" cy="261610"/>
          </a:xfrm>
          <a:prstGeom prst="rect">
            <a:avLst/>
          </a:prstGeom>
          <a:noFill/>
          <a:ln>
            <a:noFill/>
          </a:ln>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wrap="square" lIns="0" tIns="0" rIns="0" bIns="0">
            <a:spAutoFit/>
          </a:bodyPr>
          <a:lstStyle>
            <a:lvl1pPr eaLnBrk="0" hangingPunct="0">
              <a:spcBef>
                <a:spcPct val="20000"/>
              </a:spcBef>
              <a:buClr>
                <a:srgbClr val="A50021"/>
              </a:buClr>
              <a:buFont typeface="Wingdings" panose="05000000000000000000" pitchFamily="2" charset="2"/>
              <a:buChar char="§"/>
              <a:defRPr sz="2800">
                <a:solidFill>
                  <a:schemeClr val="tx1"/>
                </a:solidFill>
                <a:latin typeface="Arial" panose="020B0604020202020204" pitchFamily="34" charset="0"/>
                <a:cs typeface="Times New Roman" panose="02020603050405020304" pitchFamily="18" charset="0"/>
              </a:defRPr>
            </a:lvl1pPr>
            <a:lvl2pPr marL="742950" indent="-285750" eaLnBrk="0" hangingPunct="0">
              <a:spcBef>
                <a:spcPct val="20000"/>
              </a:spcBef>
              <a:buClr>
                <a:srgbClr val="A50021"/>
              </a:buClr>
              <a:buFont typeface="Arial" panose="020B0604020202020204" pitchFamily="34" charset="0"/>
              <a:buChar char="–"/>
              <a:defRPr sz="2800">
                <a:solidFill>
                  <a:schemeClr val="tx1"/>
                </a:solidFill>
                <a:latin typeface="Arial" panose="020B0604020202020204" pitchFamily="34" charset="0"/>
                <a:cs typeface="Times New Roman" panose="02020603050405020304" pitchFamily="18" charset="0"/>
              </a:defRPr>
            </a:lvl2pPr>
            <a:lvl3pPr marL="1143000" indent="-228600" eaLnBrk="0" hangingPunct="0">
              <a:spcBef>
                <a:spcPct val="20000"/>
              </a:spcBef>
              <a:buClr>
                <a:srgbClr val="A50021"/>
              </a:buClr>
              <a:buChar char="•"/>
              <a:defRPr sz="2000">
                <a:solidFill>
                  <a:schemeClr val="tx1"/>
                </a:solidFill>
                <a:latin typeface="Arial" panose="020B0604020202020204" pitchFamily="34" charset="0"/>
                <a:cs typeface="Times New Roman" panose="02020603050405020304" pitchFamily="18" charset="0"/>
              </a:defRPr>
            </a:lvl3pPr>
            <a:lvl4pPr marL="1600200" indent="-228600" eaLnBrk="0" hangingPunct="0">
              <a:spcBef>
                <a:spcPct val="20000"/>
              </a:spcBef>
              <a:buChar char="–"/>
              <a:defRPr>
                <a:solidFill>
                  <a:schemeClr val="tx1"/>
                </a:solidFill>
                <a:latin typeface="Arial" panose="020B0604020202020204" pitchFamily="34" charset="0"/>
                <a:cs typeface="Times New Roman" panose="02020603050405020304" pitchFamily="18" charset="0"/>
              </a:defRPr>
            </a:lvl4pPr>
            <a:lvl5pPr marL="2057400" indent="-228600" eaLnBrk="0" hangingPunct="0">
              <a:spcBef>
                <a:spcPct val="20000"/>
              </a:spcBef>
              <a:buChar char="»"/>
              <a:defRPr sz="1600">
                <a:solidFill>
                  <a:schemeClr val="tx1"/>
                </a:solidFill>
                <a:latin typeface="Arial" panose="020B0604020202020204" pitchFamily="34" charset="0"/>
                <a:cs typeface="Times New Roman" panose="02020603050405020304" pitchFamily="18"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cs typeface="Times New Roman" panose="02020603050405020304" pitchFamily="18" charset="0"/>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altLang="en-US" sz="1700" b="1" i="0" u="none" strike="noStrike" kern="1200" cap="none" spc="0" normalizeH="0" baseline="0" noProof="0" dirty="0">
                <a:ln>
                  <a:noFill/>
                </a:ln>
                <a:solidFill>
                  <a:srgbClr val="000000"/>
                </a:solidFill>
                <a:effectLst/>
                <a:uLnTx/>
                <a:uFillTx/>
                <a:latin typeface="Arial  "/>
                <a:ea typeface="+mn-ea"/>
                <a:cs typeface="Arial" panose="020B0604020202020204" pitchFamily="34" charset="0"/>
              </a:rPr>
              <a:t>= Caso</a:t>
            </a:r>
            <a:endParaRPr kumimoji="0" lang="en-US" altLang="en-US" sz="2800" b="0" i="0" u="none" strike="noStrike" kern="120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5" name="Flowchart: Connector 4">
            <a:extLst>
              <a:ext uri="{FF2B5EF4-FFF2-40B4-BE49-F238E27FC236}">
                <a16:creationId xmlns:a16="http://schemas.microsoft.com/office/drawing/2014/main" id="{DF1F7404-215E-A2C2-D66D-E8AA7B3CEE88}"/>
              </a:ext>
            </a:extLst>
          </p:cNvPr>
          <p:cNvSpPr/>
          <p:nvPr/>
        </p:nvSpPr>
        <p:spPr>
          <a:xfrm>
            <a:off x="10503757" y="1801814"/>
            <a:ext cx="339750" cy="356393"/>
          </a:xfrm>
          <a:prstGeom prst="flowChartConnector">
            <a:avLst/>
          </a:prstGeom>
          <a:solidFill>
            <a:srgbClr val="FF0000"/>
          </a:solid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itle 4">
            <a:extLst>
              <a:ext uri="{FF2B5EF4-FFF2-40B4-BE49-F238E27FC236}">
                <a16:creationId xmlns:a16="http://schemas.microsoft.com/office/drawing/2014/main" id="{254ADD8A-F766-AE32-1F5E-08AF168C9E44}"/>
              </a:ext>
            </a:extLst>
          </p:cNvPr>
          <p:cNvSpPr>
            <a:spLocks noGrp="1"/>
          </p:cNvSpPr>
          <p:nvPr>
            <p:ph type="title"/>
          </p:nvPr>
        </p:nvSpPr>
        <p:spPr/>
        <p:txBody>
          <a:bodyPr/>
          <a:lstStyle/>
          <a:p>
            <a:r>
              <a:rPr lang="en-US" dirty="0"/>
              <a:t>2. Utilização da </a:t>
            </a:r>
            <a:r>
              <a:rPr lang="en-US" dirty="0" err="1"/>
              <a:t>epidemiologia</a:t>
            </a:r>
            <a:r>
              <a:rPr lang="en-US" dirty="0"/>
              <a:t> </a:t>
            </a:r>
            <a:r>
              <a:rPr lang="en-US" dirty="0" err="1"/>
              <a:t>descritiva</a:t>
            </a:r>
            <a:r>
              <a:rPr lang="en-US" dirty="0"/>
              <a:t> para </a:t>
            </a:r>
            <a:r>
              <a:rPr lang="en-US" dirty="0" err="1"/>
              <a:t>gerar</a:t>
            </a:r>
            <a:r>
              <a:rPr lang="en-US" dirty="0"/>
              <a:t> </a:t>
            </a:r>
            <a:r>
              <a:rPr lang="en-US" dirty="0" err="1"/>
              <a:t>hipóteses</a:t>
            </a:r>
            <a:r>
              <a:rPr lang="en-US" dirty="0"/>
              <a:t>: Lugar</a:t>
            </a:r>
          </a:p>
        </p:txBody>
      </p:sp>
    </p:spTree>
    <p:extLst>
      <p:ext uri="{BB962C8B-B14F-4D97-AF65-F5344CB8AC3E}">
        <p14:creationId xmlns:p14="http://schemas.microsoft.com/office/powerpoint/2010/main" val="12127897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4">
            <a:extLst>
              <a:ext uri="{FF2B5EF4-FFF2-40B4-BE49-F238E27FC236}">
                <a16:creationId xmlns:a16="http://schemas.microsoft.com/office/drawing/2014/main" id="{A76332A2-071F-DDAA-8B69-2B43927BE7DA}"/>
              </a:ext>
            </a:extLst>
          </p:cNvPr>
          <p:cNvSpPr>
            <a:spLocks noGrp="1"/>
          </p:cNvSpPr>
          <p:nvPr>
            <p:ph type="title"/>
          </p:nvPr>
        </p:nvSpPr>
        <p:spPr/>
        <p:txBody>
          <a:bodyPr/>
          <a:lstStyle/>
          <a:p>
            <a:r>
              <a:rPr lang="en-US" dirty="0"/>
              <a:t>2. Utilização da </a:t>
            </a:r>
            <a:r>
              <a:rPr lang="en-US" dirty="0" err="1"/>
              <a:t>epidemiologia</a:t>
            </a:r>
            <a:r>
              <a:rPr lang="en-US" dirty="0"/>
              <a:t> </a:t>
            </a:r>
            <a:r>
              <a:rPr lang="en-US" dirty="0" err="1"/>
              <a:t>descritiva</a:t>
            </a:r>
            <a:r>
              <a:rPr lang="en-US" dirty="0"/>
              <a:t> para </a:t>
            </a:r>
            <a:r>
              <a:rPr lang="en-US" dirty="0" err="1"/>
              <a:t>gerar</a:t>
            </a:r>
            <a:r>
              <a:rPr lang="en-US" dirty="0"/>
              <a:t> </a:t>
            </a:r>
            <a:r>
              <a:rPr lang="en-US" dirty="0" err="1"/>
              <a:t>hipóteses</a:t>
            </a:r>
            <a:r>
              <a:rPr lang="en-US" dirty="0"/>
              <a:t>: Pessoa</a:t>
            </a:r>
          </a:p>
        </p:txBody>
      </p:sp>
      <p:graphicFrame>
        <p:nvGraphicFramePr>
          <p:cNvPr id="5" name="Content Placeholder 4">
            <a:extLst>
              <a:ext uri="{FF2B5EF4-FFF2-40B4-BE49-F238E27FC236}">
                <a16:creationId xmlns:a16="http://schemas.microsoft.com/office/drawing/2014/main" id="{34E08A7B-6D58-98AC-08C5-79D3595A6D47}"/>
              </a:ext>
            </a:extLst>
          </p:cNvPr>
          <p:cNvGraphicFramePr>
            <a:graphicFrameLocks noGrp="1"/>
          </p:cNvGraphicFramePr>
          <p:nvPr>
            <p:ph sz="half" idx="2"/>
            <p:extLst>
              <p:ext uri="{D42A27DB-BD31-4B8C-83A1-F6EECF244321}">
                <p14:modId xmlns:p14="http://schemas.microsoft.com/office/powerpoint/2010/main" val="4236573095"/>
              </p:ext>
            </p:extLst>
          </p:nvPr>
        </p:nvGraphicFramePr>
        <p:xfrm>
          <a:off x="838200" y="1479550"/>
          <a:ext cx="10515598" cy="3332480"/>
        </p:xfrm>
        <a:graphic>
          <a:graphicData uri="http://schemas.openxmlformats.org/drawingml/2006/table">
            <a:tbl>
              <a:tblPr firstRow="1" bandRow="1">
                <a:tableStyleId>{5C22544A-7EE6-4342-B048-85BDC9FD1C3A}</a:tableStyleId>
              </a:tblPr>
              <a:tblGrid>
                <a:gridCol w="3405291">
                  <a:extLst>
                    <a:ext uri="{9D8B030D-6E8A-4147-A177-3AD203B41FA5}">
                      <a16:colId xmlns:a16="http://schemas.microsoft.com/office/drawing/2014/main" val="1692579771"/>
                    </a:ext>
                  </a:extLst>
                </a:gridCol>
                <a:gridCol w="2312298">
                  <a:extLst>
                    <a:ext uri="{9D8B030D-6E8A-4147-A177-3AD203B41FA5}">
                      <a16:colId xmlns:a16="http://schemas.microsoft.com/office/drawing/2014/main" val="1724036164"/>
                    </a:ext>
                  </a:extLst>
                </a:gridCol>
                <a:gridCol w="4798009">
                  <a:extLst>
                    <a:ext uri="{9D8B030D-6E8A-4147-A177-3AD203B41FA5}">
                      <a16:colId xmlns:a16="http://schemas.microsoft.com/office/drawing/2014/main" val="2307061154"/>
                    </a:ext>
                  </a:extLst>
                </a:gridCol>
              </a:tblGrid>
              <a:tr h="370840">
                <a:tc>
                  <a:txBody>
                    <a:bodyPr/>
                    <a:lstStyle/>
                    <a:p>
                      <a:r>
                        <a:rPr lang="en-US" dirty="0">
                          <a:solidFill>
                            <a:schemeClr val="tx1"/>
                          </a:solidFill>
                        </a:rPr>
                        <a:t>Caraterística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b="1" dirty="0">
                          <a:solidFill>
                            <a:schemeClr val="tx1"/>
                          </a:solidFill>
                        </a:rPr>
                        <a:t>Nº de </a:t>
                      </a:r>
                      <a:r>
                        <a:rPr lang="en-US" b="1" dirty="0" err="1">
                          <a:solidFill>
                            <a:schemeClr val="tx1"/>
                          </a:solidFill>
                        </a:rPr>
                        <a:t>casos</a:t>
                      </a:r>
                      <a:endParaRPr lang="en-US"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Taxa de ataque (por 1.000)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3376819"/>
                  </a:ext>
                </a:extLst>
              </a:tr>
              <a:tr h="370840">
                <a:tc>
                  <a:txBody>
                    <a:bodyPr/>
                    <a:lstStyle/>
                    <a:p>
                      <a:r>
                        <a:rPr lang="en-US" dirty="0">
                          <a:solidFill>
                            <a:schemeClr val="tx1"/>
                          </a:solidFill>
                        </a:rPr>
                        <a:t>Sexo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89733144"/>
                  </a:ext>
                </a:extLst>
              </a:tr>
              <a:tr h="197045">
                <a:tc>
                  <a:txBody>
                    <a:bodyPr/>
                    <a:lstStyle/>
                    <a:p>
                      <a:r>
                        <a:rPr lang="en-US" dirty="0">
                          <a:solidFill>
                            <a:schemeClr val="tx1"/>
                          </a:solidFill>
                        </a:rPr>
                        <a:t>     Masculino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48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64173153"/>
                  </a:ext>
                </a:extLst>
              </a:tr>
              <a:tr h="370840">
                <a:tc>
                  <a:txBody>
                    <a:bodyPr/>
                    <a:lstStyle/>
                    <a:p>
                      <a:r>
                        <a:rPr lang="en-US" dirty="0">
                          <a:solidFill>
                            <a:schemeClr val="tx1"/>
                          </a:solidFill>
                        </a:rPr>
                        <a:t>     Feminino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7.2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94372266"/>
                  </a:ext>
                </a:extLst>
              </a:tr>
              <a:tr h="370840">
                <a:tc>
                  <a:txBody>
                    <a:bodyPr/>
                    <a:lstStyle/>
                    <a:p>
                      <a:r>
                        <a:rPr lang="en-US" dirty="0" err="1">
                          <a:solidFill>
                            <a:schemeClr val="tx1"/>
                          </a:solidFill>
                        </a:rPr>
                        <a:t>Faixa</a:t>
                      </a:r>
                      <a:r>
                        <a:rPr lang="en-US" dirty="0">
                          <a:solidFill>
                            <a:schemeClr val="tx1"/>
                          </a:solidFill>
                        </a:rPr>
                        <a:t> </a:t>
                      </a:r>
                      <a:r>
                        <a:rPr lang="en-US" dirty="0" err="1">
                          <a:solidFill>
                            <a:schemeClr val="tx1"/>
                          </a:solidFill>
                        </a:rPr>
                        <a:t>etária</a:t>
                      </a:r>
                      <a:r>
                        <a:rPr lang="en-US" dirty="0">
                          <a:solidFill>
                            <a:schemeClr val="tx1"/>
                          </a:solidFill>
                        </a:rPr>
                        <a:t> (</a:t>
                      </a:r>
                      <a:r>
                        <a:rPr lang="en-US" dirty="0" err="1">
                          <a:solidFill>
                            <a:schemeClr val="tx1"/>
                          </a:solidFill>
                        </a:rPr>
                        <a:t>em</a:t>
                      </a:r>
                      <a:r>
                        <a:rPr lang="en-US" dirty="0">
                          <a:solidFill>
                            <a:schemeClr val="tx1"/>
                          </a:solidFill>
                        </a:rPr>
                        <a:t> </a:t>
                      </a:r>
                      <a:r>
                        <a:rPr lang="en-US" dirty="0" err="1">
                          <a:solidFill>
                            <a:schemeClr val="tx1"/>
                          </a:solidFill>
                        </a:rPr>
                        <a:t>anos</a:t>
                      </a:r>
                      <a:r>
                        <a:rPr lang="en-US" dirty="0">
                          <a:solidFill>
                            <a:schemeClr val="tx1"/>
                          </a:solidFill>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8199718"/>
                  </a:ext>
                </a:extLst>
              </a:tr>
              <a:tr h="370840">
                <a:tc>
                  <a:txBody>
                    <a:bodyPr/>
                    <a:lstStyle/>
                    <a:p>
                      <a:r>
                        <a:rPr lang="en-US" dirty="0">
                          <a:solidFill>
                            <a:schemeClr val="tx1"/>
                          </a:solidFill>
                        </a:rPr>
                        <a:t>     &lt;10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36</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52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45671767"/>
                  </a:ext>
                </a:extLst>
              </a:tr>
              <a:tr h="370840">
                <a:tc>
                  <a:txBody>
                    <a:bodyPr/>
                    <a:lstStyle/>
                    <a:p>
                      <a:r>
                        <a:rPr lang="en-US" dirty="0">
                          <a:solidFill>
                            <a:schemeClr val="tx1"/>
                          </a:solidFill>
                        </a:rPr>
                        <a:t>     10 a &lt;20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12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86413486"/>
                  </a:ext>
                </a:extLst>
              </a:tr>
              <a:tr h="370840">
                <a:tc>
                  <a:txBody>
                    <a:bodyPr/>
                    <a:lstStyle/>
                    <a:p>
                      <a:r>
                        <a:rPr lang="en-US" dirty="0">
                          <a:solidFill>
                            <a:schemeClr val="tx1"/>
                          </a:solidFill>
                        </a:rPr>
                        <a:t>     20 a &lt;30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3.9</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15809181"/>
                  </a:ext>
                </a:extLst>
              </a:tr>
              <a:tr h="370840">
                <a:tc>
                  <a:txBody>
                    <a:bodyPr/>
                    <a:lstStyle/>
                    <a:p>
                      <a:r>
                        <a:rPr lang="en-US" dirty="0">
                          <a:solidFill>
                            <a:schemeClr val="tx1"/>
                          </a:solidFill>
                        </a:rPr>
                        <a:t>     Mais de 30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solidFill>
                            <a:schemeClr val="tx1"/>
                          </a:solidFill>
                        </a:rPr>
                        <a:t>1.7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8018340"/>
                  </a:ext>
                </a:extLst>
              </a:tr>
            </a:tbl>
          </a:graphicData>
        </a:graphic>
      </p:graphicFrame>
    </p:spTree>
    <p:extLst>
      <p:ext uri="{BB962C8B-B14F-4D97-AF65-F5344CB8AC3E}">
        <p14:creationId xmlns:p14="http://schemas.microsoft.com/office/powerpoint/2010/main" val="3598032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091095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4" name="Title 3">
            <a:extLst>
              <a:ext uri="{FF2B5EF4-FFF2-40B4-BE49-F238E27FC236}">
                <a16:creationId xmlns:a16="http://schemas.microsoft.com/office/drawing/2014/main" id="{4B1BD14B-D38D-8CA7-C499-624481553593}"/>
              </a:ext>
            </a:extLst>
          </p:cNvPr>
          <p:cNvSpPr>
            <a:spLocks noGrp="1"/>
          </p:cNvSpPr>
          <p:nvPr>
            <p:ph type="title"/>
          </p:nvPr>
        </p:nvSpPr>
        <p:spPr/>
        <p:txBody>
          <a:bodyPr/>
          <a:lstStyle/>
          <a:p>
            <a:r>
              <a:rPr lang="en-US" dirty="0"/>
              <a:t>3. Consideração de outliers para a geração de hipóteses</a:t>
            </a:r>
          </a:p>
        </p:txBody>
      </p:sp>
      <p:sp>
        <p:nvSpPr>
          <p:cNvPr id="538" name="Google Shape;538;p1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spcBef>
                <a:spcPts val="0"/>
              </a:spcBef>
            </a:pPr>
            <a:r>
              <a:rPr lang="en-US">
                <a:ea typeface="Arial"/>
                <a:cs typeface="Arial"/>
                <a:sym typeface="Arial"/>
              </a:rPr>
              <a:t>Veja por:</a:t>
            </a:r>
            <a:endParaRPr/>
          </a:p>
          <a:p>
            <a:pPr lvl="1">
              <a:buClr>
                <a:srgbClr val="00953A"/>
              </a:buClr>
            </a:pPr>
            <a:r>
              <a:rPr lang="en-US">
                <a:latin typeface="Arial  "/>
              </a:rPr>
              <a:t>Tempo</a:t>
            </a:r>
            <a:endParaRPr>
              <a:latin typeface="Arial  "/>
            </a:endParaRPr>
          </a:p>
          <a:p>
            <a:pPr lvl="1">
              <a:buClr>
                <a:srgbClr val="00953A"/>
              </a:buClr>
            </a:pPr>
            <a:r>
              <a:rPr lang="en-US">
                <a:latin typeface="Arial  "/>
              </a:rPr>
              <a:t>Local</a:t>
            </a:r>
            <a:endParaRPr>
              <a:latin typeface="Arial  "/>
            </a:endParaRPr>
          </a:p>
          <a:p>
            <a:pPr lvl="1">
              <a:buClr>
                <a:srgbClr val="00953A"/>
              </a:buClr>
            </a:pPr>
            <a:r>
              <a:rPr lang="en-US">
                <a:latin typeface="Arial  "/>
              </a:rPr>
              <a:t>Pessoa</a:t>
            </a:r>
            <a:endParaRPr>
              <a:latin typeface="Arial  "/>
            </a:endParaRPr>
          </a:p>
          <a:p>
            <a:pPr marL="287338" indent="-109538">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graphicFrame>
        <p:nvGraphicFramePr>
          <p:cNvPr id="546" name="Google Shape;546;p18"/>
          <p:cNvGraphicFramePr/>
          <p:nvPr>
            <p:extLst>
              <p:ext uri="{D42A27DB-BD31-4B8C-83A1-F6EECF244321}">
                <p14:modId xmlns:p14="http://schemas.microsoft.com/office/powerpoint/2010/main" val="3376417855"/>
              </p:ext>
            </p:extLst>
          </p:nvPr>
        </p:nvGraphicFramePr>
        <p:xfrm>
          <a:off x="2514599" y="1408640"/>
          <a:ext cx="7162800" cy="4955306"/>
        </p:xfrm>
        <a:graphic>
          <a:graphicData uri="http://schemas.openxmlformats.org/drawingml/2006/chart">
            <c:chart xmlns:c="http://schemas.openxmlformats.org/drawingml/2006/chart" xmlns:r="http://schemas.openxmlformats.org/officeDocument/2006/relationships" r:id="rId3"/>
          </a:graphicData>
        </a:graphic>
      </p:graphicFrame>
      <p:cxnSp>
        <p:nvCxnSpPr>
          <p:cNvPr id="544" name="Google Shape;544;p18"/>
          <p:cNvCxnSpPr/>
          <p:nvPr/>
        </p:nvCxnSpPr>
        <p:spPr>
          <a:xfrm>
            <a:off x="4038600" y="4237895"/>
            <a:ext cx="0" cy="650384"/>
          </a:xfrm>
          <a:prstGeom prst="straightConnector1">
            <a:avLst/>
          </a:prstGeom>
          <a:noFill/>
          <a:ln w="31750" cap="flat" cmpd="sng">
            <a:solidFill>
              <a:schemeClr val="tx1"/>
            </a:solidFill>
            <a:prstDash val="solid"/>
            <a:round/>
            <a:headEnd type="none" w="sm" len="sm"/>
            <a:tailEnd type="stealth" w="med" len="med"/>
          </a:ln>
        </p:spPr>
      </p:cxnSp>
      <p:cxnSp>
        <p:nvCxnSpPr>
          <p:cNvPr id="547" name="Google Shape;547;p18"/>
          <p:cNvCxnSpPr/>
          <p:nvPr/>
        </p:nvCxnSpPr>
        <p:spPr>
          <a:xfrm>
            <a:off x="5029200" y="2667881"/>
            <a:ext cx="0" cy="2484414"/>
          </a:xfrm>
          <a:prstGeom prst="straightConnector1">
            <a:avLst/>
          </a:prstGeom>
          <a:noFill/>
          <a:ln w="31750" cap="flat" cmpd="sng">
            <a:solidFill>
              <a:schemeClr val="tx1"/>
            </a:solidFill>
            <a:prstDash val="solid"/>
            <a:round/>
            <a:headEnd type="none" w="sm" len="sm"/>
            <a:tailEnd type="stealth" w="med" len="med"/>
          </a:ln>
        </p:spPr>
      </p:cxnSp>
      <p:sp>
        <p:nvSpPr>
          <p:cNvPr id="548" name="Google Shape;548;p18"/>
          <p:cNvSpPr txBox="1"/>
          <p:nvPr/>
        </p:nvSpPr>
        <p:spPr>
          <a:xfrm>
            <a:off x="5148086" y="6295295"/>
            <a:ext cx="2170150" cy="369332"/>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
                <a:ea typeface="+mn-ea"/>
                <a:cs typeface="+mn-cs"/>
              </a:rPr>
              <a:t>Hora de </a:t>
            </a:r>
            <a:r>
              <a:rPr kumimoji="0" lang="en-US" sz="1800" b="1" i="0" u="none" strike="noStrike" kern="1200" cap="none" spc="0" normalizeH="0" baseline="0" noProof="0" dirty="0" err="1">
                <a:ln>
                  <a:noFill/>
                </a:ln>
                <a:solidFill>
                  <a:prstClr val="black"/>
                </a:solidFill>
                <a:effectLst/>
                <a:uLnTx/>
                <a:uFillTx/>
                <a:latin typeface="Arial  "/>
                <a:ea typeface="+mn-ea"/>
                <a:cs typeface="+mn-cs"/>
              </a:rPr>
              <a:t>início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549" name="Google Shape;549;p18"/>
          <p:cNvSpPr txBox="1"/>
          <p:nvPr/>
        </p:nvSpPr>
        <p:spPr>
          <a:xfrm>
            <a:off x="7239000" y="5925963"/>
            <a:ext cx="1432560" cy="369332"/>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
                <a:ea typeface="+mn-ea"/>
                <a:cs typeface="+mn-cs"/>
              </a:rPr>
              <a:t>19 de </a:t>
            </a:r>
            <a:r>
              <a:rPr lang="en-US" dirty="0">
                <a:solidFill>
                  <a:prstClr val="black"/>
                </a:solidFill>
                <a:latin typeface="Arial  "/>
              </a:rPr>
              <a:t>A</a:t>
            </a:r>
            <a:r>
              <a:rPr kumimoji="0" lang="en-US" sz="1800" b="0" i="0" u="none" strike="noStrike" kern="1200" cap="none" spc="0" normalizeH="0" baseline="0" noProof="0" dirty="0" err="1">
                <a:ln>
                  <a:noFill/>
                </a:ln>
                <a:solidFill>
                  <a:prstClr val="black"/>
                </a:solidFill>
                <a:effectLst/>
                <a:uLnTx/>
                <a:uFillTx/>
                <a:latin typeface="Arial  "/>
                <a:ea typeface="+mn-ea"/>
                <a:cs typeface="+mn-cs"/>
              </a:rPr>
              <a:t>bril</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550" name="Google Shape;550;p18"/>
          <p:cNvSpPr txBox="1"/>
          <p:nvPr/>
        </p:nvSpPr>
        <p:spPr>
          <a:xfrm>
            <a:off x="4174086" y="5925963"/>
            <a:ext cx="1432560" cy="369332"/>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
                <a:ea typeface="+mn-ea"/>
                <a:cs typeface="+mn-cs"/>
              </a:rPr>
              <a:t>18 de </a:t>
            </a:r>
            <a:r>
              <a:rPr lang="en-US" dirty="0">
                <a:solidFill>
                  <a:prstClr val="black"/>
                </a:solidFill>
                <a:latin typeface="Arial  "/>
              </a:rPr>
              <a:t>A</a:t>
            </a:r>
            <a:r>
              <a:rPr kumimoji="0" lang="en-US" sz="1800" b="0" i="0" u="none" strike="noStrike" kern="1200" cap="none" spc="0" normalizeH="0" baseline="0" noProof="0" dirty="0" err="1">
                <a:ln>
                  <a:noFill/>
                </a:ln>
                <a:solidFill>
                  <a:prstClr val="black"/>
                </a:solidFill>
                <a:effectLst/>
                <a:uLnTx/>
                <a:uFillTx/>
                <a:latin typeface="Arial  "/>
                <a:ea typeface="+mn-ea"/>
                <a:cs typeface="+mn-cs"/>
              </a:rPr>
              <a:t>bril</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551" name="Google Shape;551;p18"/>
          <p:cNvSpPr/>
          <p:nvPr/>
        </p:nvSpPr>
        <p:spPr>
          <a:xfrm rot="-5400000">
            <a:off x="4656724" y="4200897"/>
            <a:ext cx="298333" cy="3058578"/>
          </a:xfrm>
          <a:prstGeom prst="leftBrace">
            <a:avLst>
              <a:gd name="adj1" fmla="val 8333"/>
              <a:gd name="adj2" fmla="val 50000"/>
            </a:avLst>
          </a:prstGeom>
          <a:noFill/>
          <a:ln w="2857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Courier New"/>
              <a:ea typeface="Courier New"/>
              <a:cs typeface="Courier New"/>
              <a:sym typeface="Courier New"/>
            </a:endParaRPr>
          </a:p>
        </p:txBody>
      </p:sp>
      <p:sp>
        <p:nvSpPr>
          <p:cNvPr id="552" name="Google Shape;552;p18"/>
          <p:cNvSpPr/>
          <p:nvPr/>
        </p:nvSpPr>
        <p:spPr>
          <a:xfrm rot="-5400000">
            <a:off x="7735196" y="4229706"/>
            <a:ext cx="339587" cy="3008376"/>
          </a:xfrm>
          <a:prstGeom prst="leftBrace">
            <a:avLst>
              <a:gd name="adj1" fmla="val 8333"/>
              <a:gd name="adj2" fmla="val 50000"/>
            </a:avLst>
          </a:prstGeom>
          <a:noFill/>
          <a:ln w="2857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953A"/>
              </a:solidFill>
              <a:effectLst/>
              <a:uLnTx/>
              <a:uFillTx/>
              <a:latin typeface="Courier New"/>
              <a:ea typeface="Courier New"/>
              <a:cs typeface="Courier New"/>
              <a:sym typeface="Courier New"/>
            </a:endParaRPr>
          </a:p>
        </p:txBody>
      </p:sp>
      <p:sp>
        <p:nvSpPr>
          <p:cNvPr id="553" name="Google Shape;553;p18"/>
          <p:cNvSpPr/>
          <p:nvPr/>
        </p:nvSpPr>
        <p:spPr>
          <a:xfrm rot="-5400000">
            <a:off x="1549825" y="3235941"/>
            <a:ext cx="1929550" cy="400110"/>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Arial  "/>
                <a:ea typeface="+mn-ea"/>
                <a:cs typeface="+mn-cs"/>
              </a:rPr>
              <a:t>N.º de casos</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 name="Title 1">
            <a:extLst>
              <a:ext uri="{FF2B5EF4-FFF2-40B4-BE49-F238E27FC236}">
                <a16:creationId xmlns:a16="http://schemas.microsoft.com/office/drawing/2014/main" id="{4C58F635-EA93-1E73-AAB9-EF15ED855580}"/>
              </a:ext>
            </a:extLst>
          </p:cNvPr>
          <p:cNvSpPr txBox="1">
            <a:spLocks/>
          </p:cNvSpPr>
          <p:nvPr/>
        </p:nvSpPr>
        <p:spPr>
          <a:xfrm>
            <a:off x="545123" y="457200"/>
            <a:ext cx="10808677"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5" name="TextBox 4">
            <a:extLst>
              <a:ext uri="{FF2B5EF4-FFF2-40B4-BE49-F238E27FC236}">
                <a16:creationId xmlns:a16="http://schemas.microsoft.com/office/drawing/2014/main" id="{8F1AF29A-828B-406B-E85C-C993719DA274}"/>
              </a:ext>
            </a:extLst>
          </p:cNvPr>
          <p:cNvSpPr txBox="1"/>
          <p:nvPr/>
        </p:nvSpPr>
        <p:spPr>
          <a:xfrm>
            <a:off x="3358092" y="3370576"/>
            <a:ext cx="1447798" cy="646331"/>
          </a:xfrm>
          <a:prstGeom prst="rect">
            <a:avLst/>
          </a:prstGeom>
          <a:noFill/>
        </p:spPr>
        <p:txBody>
          <a:bodyPr wrap="square" rtlCol="0">
            <a:spAutoFit/>
          </a:bodyPr>
          <a:lstStyle/>
          <a:p>
            <a:r>
              <a:rPr lang="en-US" dirty="0" err="1"/>
              <a:t>Comeu</a:t>
            </a:r>
            <a:r>
              <a:rPr lang="en-US" dirty="0"/>
              <a:t> a </a:t>
            </a:r>
            <a:r>
              <a:rPr lang="en-US" dirty="0" err="1"/>
              <a:t>sobremesa</a:t>
            </a:r>
            <a:r>
              <a:rPr lang="en-US" dirty="0"/>
              <a:t> </a:t>
            </a:r>
            <a:r>
              <a:rPr lang="en-US" dirty="0" err="1"/>
              <a:t>às</a:t>
            </a:r>
            <a:r>
              <a:rPr lang="en-US" dirty="0"/>
              <a:t> 11:00 AM</a:t>
            </a:r>
          </a:p>
        </p:txBody>
      </p:sp>
      <p:sp>
        <p:nvSpPr>
          <p:cNvPr id="3" name="Title 2">
            <a:extLst>
              <a:ext uri="{FF2B5EF4-FFF2-40B4-BE49-F238E27FC236}">
                <a16:creationId xmlns:a16="http://schemas.microsoft.com/office/drawing/2014/main" id="{F32735E4-F184-350E-7FC6-28E8D7F6BC94}"/>
              </a:ext>
            </a:extLst>
          </p:cNvPr>
          <p:cNvSpPr>
            <a:spLocks noGrp="1"/>
          </p:cNvSpPr>
          <p:nvPr>
            <p:ph type="title"/>
          </p:nvPr>
        </p:nvSpPr>
        <p:spPr/>
        <p:txBody>
          <a:bodyPr/>
          <a:lstStyle/>
          <a:p>
            <a:r>
              <a:rPr lang="en-US" dirty="0"/>
              <a:t>Tempo: </a:t>
            </a:r>
            <a:r>
              <a:rPr lang="en-US" dirty="0" err="1"/>
              <a:t>surto</a:t>
            </a:r>
            <a:r>
              <a:rPr lang="en-US" dirty="0"/>
              <a:t> de </a:t>
            </a:r>
            <a:r>
              <a:rPr lang="en-US" dirty="0" err="1"/>
              <a:t>gastroenterite</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3" name="Title 2">
            <a:extLst>
              <a:ext uri="{FF2B5EF4-FFF2-40B4-BE49-F238E27FC236}">
                <a16:creationId xmlns:a16="http://schemas.microsoft.com/office/drawing/2014/main" id="{FA06DB12-15DB-F5AF-ACEE-EA8D4763BC5D}"/>
              </a:ext>
            </a:extLst>
          </p:cNvPr>
          <p:cNvSpPr>
            <a:spLocks noGrp="1"/>
          </p:cNvSpPr>
          <p:nvPr>
            <p:ph type="title"/>
          </p:nvPr>
        </p:nvSpPr>
        <p:spPr/>
        <p:txBody>
          <a:bodyPr/>
          <a:lstStyle/>
          <a:p>
            <a:r>
              <a:rPr lang="en-US" dirty="0"/>
              <a:t>4. Utilização de entrevistas com </a:t>
            </a:r>
            <a:r>
              <a:rPr lang="en-US" dirty="0" err="1"/>
              <a:t>informadores-chave</a:t>
            </a:r>
            <a:r>
              <a:rPr lang="en-US" dirty="0"/>
              <a:t> para </a:t>
            </a:r>
            <a:r>
              <a:rPr lang="en-US" dirty="0" err="1"/>
              <a:t>criar</a:t>
            </a:r>
            <a:r>
              <a:rPr lang="en-US" dirty="0"/>
              <a:t> </a:t>
            </a:r>
            <a:r>
              <a:rPr lang="en-US" dirty="0" err="1"/>
              <a:t>hipóteses</a:t>
            </a:r>
            <a:br>
              <a:rPr lang="en-US" dirty="0"/>
            </a:br>
            <a:endParaRPr lang="en-US" dirty="0"/>
          </a:p>
        </p:txBody>
      </p:sp>
      <p:sp>
        <p:nvSpPr>
          <p:cNvPr id="560" name="Google Shape;560;p19"/>
          <p:cNvSpPr txBox="1">
            <a:spLocks noGrp="1"/>
          </p:cNvSpPr>
          <p:nvPr>
            <p:ph sz="half" idx="2"/>
          </p:nvPr>
        </p:nvSpPr>
        <p:spPr>
          <a:xfrm>
            <a:off x="838199" y="1478857"/>
            <a:ext cx="10989623" cy="4639309"/>
          </a:xfrm>
          <a:prstGeom prst="rect">
            <a:avLst/>
          </a:prstGeom>
          <a:noFill/>
          <a:ln>
            <a:noFill/>
          </a:ln>
        </p:spPr>
        <p:txBody>
          <a:bodyPr spcFirstLastPara="1" wrap="square" lIns="91425" tIns="45700" rIns="91425" bIns="45700" anchor="t" anchorCtr="0">
            <a:noAutofit/>
          </a:bodyPr>
          <a:lstStyle/>
          <a:p>
            <a:pPr marL="0" indent="0" algn="just">
              <a:spcBef>
                <a:spcPts val="0"/>
              </a:spcBef>
              <a:buNone/>
            </a:pPr>
            <a:r>
              <a:rPr lang="en-US" dirty="0">
                <a:ea typeface="Arial"/>
                <a:cs typeface="Arial"/>
                <a:sym typeface="Arial"/>
              </a:rPr>
              <a:t>Entrevistas com o doente ou com o proprietário/cuidador do animal:</a:t>
            </a:r>
            <a:endParaRPr dirty="0"/>
          </a:p>
          <a:p>
            <a:pPr lvl="1"/>
            <a:r>
              <a:rPr lang="en-US" dirty="0">
                <a:latin typeface="Arial  "/>
              </a:rPr>
              <a:t>Conduzir conversas abertas </a:t>
            </a:r>
            <a:endParaRPr dirty="0">
              <a:latin typeface="Arial  "/>
            </a:endParaRPr>
          </a:p>
          <a:p>
            <a:pPr lvl="1"/>
            <a:r>
              <a:rPr lang="en-US" dirty="0">
                <a:latin typeface="Arial  "/>
              </a:rPr>
              <a:t>Perguntar-lhes o que </a:t>
            </a:r>
            <a:r>
              <a:rPr lang="en-US" u="sng" dirty="0">
                <a:latin typeface="Arial  "/>
              </a:rPr>
              <a:t>pensam que</a:t>
            </a:r>
            <a:r>
              <a:rPr lang="en-US" dirty="0">
                <a:latin typeface="Arial  "/>
              </a:rPr>
              <a:t> é a fonte?</a:t>
            </a:r>
            <a:endParaRPr dirty="0">
              <a:latin typeface="Arial  "/>
            </a:endParaRPr>
          </a:p>
          <a:p>
            <a:pPr lvl="1"/>
            <a:r>
              <a:rPr lang="en-US" dirty="0">
                <a:latin typeface="Arial  "/>
              </a:rPr>
              <a:t>Conduzir conversas de grupo para determinar </a:t>
            </a:r>
            <a:r>
              <a:rPr lang="en-US" dirty="0" err="1">
                <a:latin typeface="Arial  "/>
              </a:rPr>
              <a:t>quaisquer</a:t>
            </a:r>
            <a:r>
              <a:rPr lang="en-US" dirty="0">
                <a:latin typeface="Arial  "/>
              </a:rPr>
              <a:t> </a:t>
            </a:r>
            <a:br>
              <a:rPr lang="en-US" dirty="0">
                <a:latin typeface="Arial  "/>
              </a:rPr>
            </a:br>
            <a:r>
              <a:rPr lang="en-US" dirty="0" err="1">
                <a:latin typeface="Arial  "/>
              </a:rPr>
              <a:t>exposições</a:t>
            </a:r>
            <a:r>
              <a:rPr lang="en-US" dirty="0">
                <a:latin typeface="Arial  "/>
              </a:rPr>
              <a:t> comuns</a:t>
            </a:r>
            <a:endParaRPr dirty="0">
              <a:latin typeface="Arial  "/>
            </a:endParaRPr>
          </a:p>
          <a:p>
            <a:pPr marL="0" indent="0">
              <a:spcBef>
                <a:spcPts val="672"/>
              </a:spcBef>
              <a:buNone/>
            </a:pPr>
            <a:r>
              <a:rPr lang="en-US" dirty="0">
                <a:ea typeface="Arial"/>
                <a:cs typeface="Arial"/>
                <a:sym typeface="Arial"/>
              </a:rPr>
              <a:t>Para surtos de origem alimentar: </a:t>
            </a:r>
            <a:endParaRPr dirty="0"/>
          </a:p>
          <a:p>
            <a:pPr lvl="1"/>
            <a:r>
              <a:rPr lang="en-US" dirty="0">
                <a:latin typeface="Arial  "/>
              </a:rPr>
              <a:t>Perguntar sobre os alimentos ingeridos</a:t>
            </a:r>
            <a:endParaRPr dirty="0">
              <a:latin typeface="Arial  "/>
            </a:endParaRPr>
          </a:p>
          <a:p>
            <a:pPr lvl="1"/>
            <a:r>
              <a:rPr lang="en-US" dirty="0">
                <a:latin typeface="Arial  "/>
              </a:rPr>
              <a:t>Inspecionar a área da cozinha</a:t>
            </a:r>
            <a:endParaRPr dirty="0">
              <a:latin typeface="Arial  "/>
            </a:endParaRPr>
          </a:p>
          <a:p>
            <a:pPr lvl="1"/>
            <a:r>
              <a:rPr lang="en-US" dirty="0">
                <a:latin typeface="Arial  "/>
              </a:rPr>
              <a:t>Entrevistar os manipuladores de alimentos (perguntar sobre os métodos de preparação)</a:t>
            </a:r>
            <a:endParaRPr dirty="0">
              <a:latin typeface="Arial  "/>
            </a:endParaRPr>
          </a:p>
          <a:p>
            <a:pPr marL="287338" indent="-109538">
              <a:buNone/>
            </a:pPr>
            <a:endParaRP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565"/>
        <p:cNvGrpSpPr/>
        <p:nvPr/>
      </p:nvGrpSpPr>
      <p:grpSpPr>
        <a:xfrm>
          <a:off x="0" y="0"/>
          <a:ext cx="0" cy="0"/>
          <a:chOff x="0" y="0"/>
          <a:chExt cx="0" cy="0"/>
        </a:xfrm>
      </p:grpSpPr>
      <p:sp>
        <p:nvSpPr>
          <p:cNvPr id="4" name="Title 3">
            <a:extLst>
              <a:ext uri="{FF2B5EF4-FFF2-40B4-BE49-F238E27FC236}">
                <a16:creationId xmlns:a16="http://schemas.microsoft.com/office/drawing/2014/main" id="{E4018FB5-E13A-0BE6-31E5-BFA230004905}"/>
              </a:ext>
            </a:extLst>
          </p:cNvPr>
          <p:cNvSpPr>
            <a:spLocks noGrp="1"/>
          </p:cNvSpPr>
          <p:nvPr>
            <p:ph type="title"/>
          </p:nvPr>
        </p:nvSpPr>
        <p:spPr/>
        <p:txBody>
          <a:bodyPr/>
          <a:lstStyle/>
          <a:p>
            <a:r>
              <a:rPr lang="en-US" dirty="0"/>
              <a:t>5. Entrevistar as autoridades locais para </a:t>
            </a:r>
            <a:r>
              <a:rPr lang="en-US" dirty="0" err="1"/>
              <a:t>criar</a:t>
            </a:r>
            <a:r>
              <a:rPr lang="en-US" dirty="0"/>
              <a:t> </a:t>
            </a:r>
            <a:r>
              <a:rPr lang="en-US" dirty="0" err="1"/>
              <a:t>hipóteses</a:t>
            </a:r>
            <a:endParaRPr lang="en-US" dirty="0"/>
          </a:p>
        </p:txBody>
      </p:sp>
      <p:sp>
        <p:nvSpPr>
          <p:cNvPr id="3" name="Content Placeholder 2">
            <a:extLst>
              <a:ext uri="{FF2B5EF4-FFF2-40B4-BE49-F238E27FC236}">
                <a16:creationId xmlns:a16="http://schemas.microsoft.com/office/drawing/2014/main" id="{7F0FD017-B602-CDE8-085D-3B78AAB40DD6}"/>
              </a:ext>
            </a:extLst>
          </p:cNvPr>
          <p:cNvSpPr>
            <a:spLocks noGrp="1"/>
          </p:cNvSpPr>
          <p:nvPr>
            <p:ph sz="half" idx="2"/>
          </p:nvPr>
        </p:nvSpPr>
        <p:spPr/>
        <p:txBody>
          <a:bodyPr/>
          <a:lstStyle/>
          <a:p>
            <a:pPr algn="just"/>
            <a:r>
              <a:rPr lang="en-US" dirty="0" err="1"/>
              <a:t>Autoridades</a:t>
            </a:r>
            <a:r>
              <a:rPr lang="en-US" dirty="0"/>
              <a:t> </a:t>
            </a:r>
            <a:r>
              <a:rPr lang="en-US" dirty="0" err="1"/>
              <a:t>locais</a:t>
            </a:r>
            <a:endParaRPr lang="en-US" dirty="0"/>
          </a:p>
          <a:p>
            <a:pPr lvl="1" algn="just"/>
            <a:r>
              <a:rPr lang="en-US" dirty="0"/>
              <a:t>O que </a:t>
            </a:r>
            <a:r>
              <a:rPr lang="en-US" dirty="0" err="1"/>
              <a:t>eles</a:t>
            </a:r>
            <a:r>
              <a:rPr lang="en-US" dirty="0"/>
              <a:t> </a:t>
            </a:r>
            <a:r>
              <a:rPr lang="en-US" dirty="0" err="1"/>
              <a:t>pensam</a:t>
            </a:r>
            <a:r>
              <a:rPr lang="en-US" dirty="0"/>
              <a:t>?</a:t>
            </a:r>
          </a:p>
          <a:p>
            <a:pPr lvl="1" algn="just"/>
            <a:r>
              <a:rPr lang="en-US" dirty="0" err="1"/>
              <a:t>Quaisquer</a:t>
            </a:r>
            <a:r>
              <a:rPr lang="en-US" dirty="0"/>
              <a:t> </a:t>
            </a:r>
            <a:r>
              <a:rPr lang="en-US" dirty="0" err="1"/>
              <a:t>eventos</a:t>
            </a:r>
            <a:r>
              <a:rPr lang="en-US" dirty="0"/>
              <a:t>, </a:t>
            </a:r>
            <a:r>
              <a:rPr lang="en-US" dirty="0" err="1"/>
              <a:t>feriados</a:t>
            </a:r>
            <a:r>
              <a:rPr lang="en-US" dirty="0"/>
              <a:t>, </a:t>
            </a:r>
            <a:r>
              <a:rPr lang="en-US" dirty="0" err="1"/>
              <a:t>festivais</a:t>
            </a:r>
            <a:r>
              <a:rPr lang="en-US" dirty="0"/>
              <a:t>, </a:t>
            </a:r>
            <a:r>
              <a:rPr lang="en-US" dirty="0" err="1"/>
              <a:t>eventos</a:t>
            </a:r>
            <a:r>
              <a:rPr lang="en-US" dirty="0"/>
              <a:t> </a:t>
            </a:r>
            <a:r>
              <a:rPr lang="en-US" dirty="0" err="1"/>
              <a:t>desportivos</a:t>
            </a:r>
            <a:r>
              <a:rPr lang="en-US" dirty="0"/>
              <a:t>, </a:t>
            </a:r>
            <a:r>
              <a:rPr lang="en-US" dirty="0" err="1"/>
              <a:t>reuniões</a:t>
            </a:r>
            <a:r>
              <a:rPr lang="en-US" dirty="0"/>
              <a:t>? </a:t>
            </a:r>
          </a:p>
          <a:p>
            <a:pPr lvl="1" algn="just"/>
            <a:r>
              <a:rPr lang="en-US" dirty="0"/>
              <a:t>Quais </a:t>
            </a:r>
            <a:r>
              <a:rPr lang="en-US" dirty="0" err="1"/>
              <a:t>são</a:t>
            </a:r>
            <a:r>
              <a:rPr lang="en-US" dirty="0"/>
              <a:t> </a:t>
            </a:r>
            <a:r>
              <a:rPr lang="en-US" dirty="0" err="1"/>
              <a:t>os</a:t>
            </a:r>
            <a:r>
              <a:rPr lang="en-US" dirty="0"/>
              <a:t> </a:t>
            </a:r>
            <a:r>
              <a:rPr lang="en-US" dirty="0" err="1"/>
              <a:t>novos</a:t>
            </a:r>
            <a:r>
              <a:rPr lang="en-US" dirty="0"/>
              <a:t> </a:t>
            </a:r>
            <a:r>
              <a:rPr lang="en-US" dirty="0" err="1"/>
              <a:t>produtos</a:t>
            </a:r>
            <a:r>
              <a:rPr lang="en-US" dirty="0"/>
              <a:t> e </a:t>
            </a:r>
            <a:r>
              <a:rPr lang="en-US" dirty="0" err="1"/>
              <a:t>fornecedores</a:t>
            </a:r>
            <a:r>
              <a:rPr lang="en-US" dirty="0"/>
              <a:t>?</a:t>
            </a:r>
          </a:p>
          <a:p>
            <a:pPr algn="just"/>
            <a:r>
              <a:rPr lang="en-US" dirty="0"/>
              <a:t>No </a:t>
            </a:r>
            <a:r>
              <a:rPr lang="en-US" dirty="0" err="1"/>
              <a:t>caso</a:t>
            </a:r>
            <a:r>
              <a:rPr lang="en-US" dirty="0"/>
              <a:t> de </a:t>
            </a:r>
            <a:r>
              <a:rPr lang="en-US" dirty="0" err="1"/>
              <a:t>surtos</a:t>
            </a:r>
            <a:r>
              <a:rPr lang="en-US" dirty="0"/>
              <a:t> de </a:t>
            </a:r>
            <a:r>
              <a:rPr lang="en-US" dirty="0" err="1"/>
              <a:t>doenças</a:t>
            </a:r>
            <a:r>
              <a:rPr lang="en-US" dirty="0"/>
              <a:t> </a:t>
            </a:r>
            <a:r>
              <a:rPr lang="en-US" dirty="0" err="1"/>
              <a:t>zoonóticas</a:t>
            </a:r>
            <a:r>
              <a:rPr lang="en-US" dirty="0"/>
              <a:t>, </a:t>
            </a:r>
            <a:r>
              <a:rPr lang="en-US" dirty="0" err="1"/>
              <a:t>perguntar</a:t>
            </a:r>
            <a:r>
              <a:rPr lang="en-US" dirty="0"/>
              <a:t> </a:t>
            </a:r>
            <a:r>
              <a:rPr lang="en-US" dirty="0" err="1"/>
              <a:t>sobre</a:t>
            </a:r>
            <a:r>
              <a:rPr lang="en-US" dirty="0"/>
              <a:t>:</a:t>
            </a:r>
          </a:p>
          <a:p>
            <a:pPr lvl="1" algn="just"/>
            <a:r>
              <a:rPr lang="en-US" dirty="0" err="1"/>
              <a:t>Espécies</a:t>
            </a:r>
            <a:r>
              <a:rPr lang="en-US" dirty="0"/>
              <a:t> </a:t>
            </a:r>
            <a:r>
              <a:rPr lang="en-US" dirty="0" err="1"/>
              <a:t>animais</a:t>
            </a:r>
            <a:r>
              <a:rPr lang="en-US" dirty="0"/>
              <a:t> </a:t>
            </a:r>
            <a:r>
              <a:rPr lang="en-US" dirty="0" err="1"/>
              <a:t>afetadas</a:t>
            </a:r>
            <a:endParaRPr lang="en-US" dirty="0"/>
          </a:p>
          <a:p>
            <a:pPr lvl="1" algn="just"/>
            <a:r>
              <a:rPr lang="en-US" dirty="0" err="1"/>
              <a:t>Localização</a:t>
            </a:r>
            <a:r>
              <a:rPr lang="en-US" dirty="0"/>
              <a:t> </a:t>
            </a:r>
            <a:r>
              <a:rPr lang="en-US" dirty="0" err="1"/>
              <a:t>geográfica</a:t>
            </a:r>
            <a:r>
              <a:rPr lang="en-US" dirty="0"/>
              <a:t> dos </a:t>
            </a:r>
            <a:r>
              <a:rPr lang="en-US" dirty="0" err="1"/>
              <a:t>casos</a:t>
            </a:r>
            <a:r>
              <a:rPr lang="en-US" dirty="0"/>
              <a:t> </a:t>
            </a:r>
            <a:r>
              <a:rPr lang="en-US" dirty="0" err="1"/>
              <a:t>em</a:t>
            </a:r>
            <a:r>
              <a:rPr lang="en-US" dirty="0"/>
              <a:t> </a:t>
            </a:r>
            <a:r>
              <a:rPr lang="en-US" dirty="0" err="1"/>
              <a:t>animais</a:t>
            </a:r>
            <a:endParaRPr lang="en-US" dirty="0"/>
          </a:p>
          <a:p>
            <a:pPr lvl="1" algn="just"/>
            <a:r>
              <a:rPr lang="en-US" dirty="0"/>
              <a:t>Transporte/</a:t>
            </a:r>
            <a:r>
              <a:rPr lang="en-US" dirty="0" err="1"/>
              <a:t>migração</a:t>
            </a:r>
            <a:r>
              <a:rPr lang="en-US" dirty="0"/>
              <a:t> de </a:t>
            </a:r>
            <a:r>
              <a:rPr lang="en-US" dirty="0" err="1"/>
              <a:t>animais</a:t>
            </a:r>
            <a:endParaRPr lang="en-US" dirty="0"/>
          </a:p>
          <a:p>
            <a:pPr lvl="1" algn="just"/>
            <a:r>
              <a:rPr lang="en-US" dirty="0" err="1"/>
              <a:t>Fatores</a:t>
            </a:r>
            <a:r>
              <a:rPr lang="en-US" dirty="0"/>
              <a:t> </a:t>
            </a:r>
            <a:r>
              <a:rPr lang="en-US" dirty="0" err="1"/>
              <a:t>sazonais</a:t>
            </a:r>
            <a:r>
              <a:rPr lang="en-US" dirty="0"/>
              <a:t>/</a:t>
            </a:r>
            <a:r>
              <a:rPr lang="en-US" dirty="0" err="1"/>
              <a:t>climáticos</a:t>
            </a:r>
            <a:endParaRPr lang="en-US" dirty="0"/>
          </a:p>
          <a:p>
            <a:pPr algn="just"/>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586"/>
        <p:cNvGrpSpPr/>
        <p:nvPr/>
      </p:nvGrpSpPr>
      <p:grpSpPr>
        <a:xfrm>
          <a:off x="0" y="0"/>
          <a:ext cx="0" cy="0"/>
          <a:chOff x="0" y="0"/>
          <a:chExt cx="0" cy="0"/>
        </a:xfrm>
      </p:grpSpPr>
      <p:sp>
        <p:nvSpPr>
          <p:cNvPr id="588" name="Google Shape;588;p23"/>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514350" indent="-514350" algn="just">
              <a:spcBef>
                <a:spcPts val="0"/>
              </a:spcBef>
              <a:buFont typeface="+mj-lt"/>
              <a:buAutoNum type="arabicPeriod"/>
            </a:pPr>
            <a:r>
              <a:rPr lang="en-US" dirty="0" err="1"/>
              <a:t>Considerar</a:t>
            </a:r>
            <a:r>
              <a:rPr lang="en-US" dirty="0"/>
              <a:t> o </a:t>
            </a:r>
            <a:r>
              <a:rPr lang="en-US" dirty="0" err="1"/>
              <a:t>conhecimento</a:t>
            </a:r>
            <a:r>
              <a:rPr lang="en-US" dirty="0"/>
              <a:t> do </a:t>
            </a:r>
            <a:r>
              <a:rPr lang="en-US" dirty="0" err="1"/>
              <a:t>assunto</a:t>
            </a:r>
            <a:r>
              <a:rPr lang="en-US" dirty="0"/>
              <a:t>: </a:t>
            </a:r>
            <a:r>
              <a:rPr lang="en-US" dirty="0" err="1"/>
              <a:t>fontes</a:t>
            </a:r>
            <a:r>
              <a:rPr lang="en-US" dirty="0"/>
              <a:t> </a:t>
            </a:r>
            <a:r>
              <a:rPr lang="en-US" dirty="0" err="1"/>
              <a:t>conhecidas</a:t>
            </a:r>
            <a:r>
              <a:rPr lang="en-US" dirty="0"/>
              <a:t>, </a:t>
            </a:r>
            <a:r>
              <a:rPr lang="en-US" dirty="0" err="1"/>
              <a:t>veículos</a:t>
            </a:r>
            <a:r>
              <a:rPr lang="en-US" dirty="0"/>
              <a:t> e </a:t>
            </a:r>
            <a:r>
              <a:rPr lang="en-US" dirty="0" err="1"/>
              <a:t>modos</a:t>
            </a:r>
            <a:r>
              <a:rPr lang="en-US" dirty="0"/>
              <a:t> de </a:t>
            </a:r>
            <a:r>
              <a:rPr lang="en-US" dirty="0" err="1"/>
              <a:t>transmissão</a:t>
            </a:r>
            <a:endParaRPr lang="en-US" dirty="0"/>
          </a:p>
          <a:p>
            <a:pPr marL="514350" indent="-514350" algn="just">
              <a:spcBef>
                <a:spcPts val="0"/>
              </a:spcBef>
              <a:buFont typeface="+mj-lt"/>
              <a:buAutoNum type="arabicPeriod"/>
            </a:pPr>
            <a:r>
              <a:rPr lang="en-US" dirty="0" err="1"/>
              <a:t>Revisão</a:t>
            </a:r>
            <a:r>
              <a:rPr lang="en-US" dirty="0"/>
              <a:t> da </a:t>
            </a:r>
            <a:r>
              <a:rPr lang="en-US" dirty="0" err="1"/>
              <a:t>epidemiologia</a:t>
            </a:r>
            <a:r>
              <a:rPr lang="en-US" dirty="0"/>
              <a:t> </a:t>
            </a:r>
            <a:r>
              <a:rPr lang="en-US" dirty="0" err="1"/>
              <a:t>descritiva</a:t>
            </a:r>
            <a:r>
              <a:rPr lang="en-US" dirty="0"/>
              <a:t>. O que </a:t>
            </a:r>
            <a:r>
              <a:rPr lang="en-US" dirty="0" err="1"/>
              <a:t>explica</a:t>
            </a:r>
            <a:r>
              <a:rPr lang="en-US" dirty="0"/>
              <a:t> a </a:t>
            </a:r>
            <a:r>
              <a:rPr lang="en-US" dirty="0" err="1"/>
              <a:t>maioria</a:t>
            </a:r>
            <a:r>
              <a:rPr lang="en-US" dirty="0"/>
              <a:t> dos </a:t>
            </a:r>
            <a:r>
              <a:rPr lang="en-US" dirty="0" err="1"/>
              <a:t>casos</a:t>
            </a:r>
            <a:r>
              <a:rPr lang="en-US" dirty="0"/>
              <a:t>?</a:t>
            </a:r>
          </a:p>
          <a:p>
            <a:pPr marL="514350" indent="-514350" algn="just">
              <a:spcBef>
                <a:spcPts val="0"/>
              </a:spcBef>
              <a:buFont typeface="+mj-lt"/>
              <a:buAutoNum type="arabicPeriod"/>
            </a:pPr>
            <a:r>
              <a:rPr lang="en-US" dirty="0" err="1"/>
              <a:t>Considerar</a:t>
            </a:r>
            <a:r>
              <a:rPr lang="en-US" dirty="0"/>
              <a:t> </a:t>
            </a:r>
            <a:r>
              <a:rPr lang="en-US" dirty="0" err="1"/>
              <a:t>os</a:t>
            </a:r>
            <a:r>
              <a:rPr lang="en-US" dirty="0"/>
              <a:t> </a:t>
            </a:r>
            <a:r>
              <a:rPr lang="en-US" dirty="0" err="1"/>
              <a:t>valores</a:t>
            </a:r>
            <a:r>
              <a:rPr lang="en-US" dirty="0"/>
              <a:t> </a:t>
            </a:r>
            <a:r>
              <a:rPr lang="en-US" dirty="0" err="1"/>
              <a:t>atípicos</a:t>
            </a:r>
            <a:r>
              <a:rPr lang="en-US" dirty="0"/>
              <a:t> e as </a:t>
            </a:r>
            <a:r>
              <a:rPr lang="en-US" dirty="0" err="1"/>
              <a:t>oportunidades</a:t>
            </a:r>
            <a:r>
              <a:rPr lang="en-US" dirty="0"/>
              <a:t> </a:t>
            </a:r>
            <a:r>
              <a:rPr lang="en-US" dirty="0" err="1"/>
              <a:t>únicas</a:t>
            </a:r>
            <a:r>
              <a:rPr lang="en-US" dirty="0"/>
              <a:t> </a:t>
            </a:r>
            <a:br>
              <a:rPr lang="en-US" dirty="0"/>
            </a:br>
            <a:r>
              <a:rPr lang="en-US" dirty="0"/>
              <a:t>de </a:t>
            </a:r>
            <a:r>
              <a:rPr lang="en-US" dirty="0" err="1"/>
              <a:t>exposição</a:t>
            </a:r>
            <a:endParaRPr lang="en-US" dirty="0"/>
          </a:p>
          <a:p>
            <a:pPr marL="514350" indent="-514350" algn="just">
              <a:spcBef>
                <a:spcPts val="0"/>
              </a:spcBef>
              <a:buFont typeface="+mj-lt"/>
              <a:buAutoNum type="arabicPeriod"/>
            </a:pPr>
            <a:r>
              <a:rPr lang="en-US" dirty="0"/>
              <a:t>Fale com </a:t>
            </a:r>
            <a:r>
              <a:rPr lang="en-US" dirty="0" err="1"/>
              <a:t>os</a:t>
            </a:r>
            <a:r>
              <a:rPr lang="en-US" dirty="0"/>
              <a:t> </a:t>
            </a:r>
            <a:r>
              <a:rPr lang="en-US" dirty="0" err="1"/>
              <a:t>doentes</a:t>
            </a:r>
            <a:r>
              <a:rPr lang="en-US" dirty="0"/>
              <a:t>, </a:t>
            </a:r>
            <a:r>
              <a:rPr lang="en-US" dirty="0" err="1"/>
              <a:t>os</a:t>
            </a:r>
            <a:r>
              <a:rPr lang="en-US" dirty="0"/>
              <a:t> </a:t>
            </a:r>
            <a:r>
              <a:rPr lang="en-US" dirty="0" err="1"/>
              <a:t>donos</a:t>
            </a:r>
            <a:r>
              <a:rPr lang="en-US" dirty="0"/>
              <a:t> dos </a:t>
            </a:r>
            <a:r>
              <a:rPr lang="en-US" dirty="0" err="1"/>
              <a:t>animais</a:t>
            </a:r>
            <a:r>
              <a:rPr lang="en-US" dirty="0"/>
              <a:t> e </a:t>
            </a:r>
            <a:r>
              <a:rPr lang="en-US" dirty="0" err="1"/>
              <a:t>os</a:t>
            </a:r>
            <a:r>
              <a:rPr lang="en-US" dirty="0"/>
              <a:t> </a:t>
            </a:r>
            <a:r>
              <a:rPr lang="en-US" dirty="0" err="1"/>
              <a:t>cuidadores</a:t>
            </a:r>
            <a:r>
              <a:rPr lang="en-US" dirty="0"/>
              <a:t>. O que </a:t>
            </a:r>
            <a:r>
              <a:rPr lang="en-US" dirty="0" err="1"/>
              <a:t>eles</a:t>
            </a:r>
            <a:r>
              <a:rPr lang="en-US" dirty="0"/>
              <a:t> </a:t>
            </a:r>
            <a:r>
              <a:rPr lang="en-US" dirty="0" err="1"/>
              <a:t>pensam</a:t>
            </a:r>
            <a:r>
              <a:rPr lang="en-US" dirty="0"/>
              <a:t>?</a:t>
            </a:r>
          </a:p>
          <a:p>
            <a:pPr marL="514350" indent="-514350" algn="just">
              <a:spcBef>
                <a:spcPts val="0"/>
              </a:spcBef>
              <a:buFont typeface="+mj-lt"/>
              <a:buAutoNum type="arabicPeriod"/>
            </a:pPr>
            <a:r>
              <a:rPr lang="en-US" dirty="0"/>
              <a:t>O que </a:t>
            </a:r>
            <a:r>
              <a:rPr lang="en-US" dirty="0" err="1"/>
              <a:t>pensam</a:t>
            </a:r>
            <a:r>
              <a:rPr lang="en-US" dirty="0"/>
              <a:t> </a:t>
            </a:r>
            <a:r>
              <a:rPr lang="en-US" dirty="0" err="1"/>
              <a:t>os</a:t>
            </a:r>
            <a:r>
              <a:rPr lang="en-US" dirty="0"/>
              <a:t> </a:t>
            </a:r>
            <a:r>
              <a:rPr lang="en-US" dirty="0" err="1"/>
              <a:t>responsáveis</a:t>
            </a:r>
            <a:r>
              <a:rPr lang="en-US" dirty="0"/>
              <a:t> </a:t>
            </a:r>
            <a:r>
              <a:rPr lang="en-US" dirty="0" err="1"/>
              <a:t>locais</a:t>
            </a:r>
            <a:r>
              <a:rPr lang="en-US" dirty="0"/>
              <a:t> pela </a:t>
            </a:r>
            <a:r>
              <a:rPr lang="en-US" dirty="0" err="1"/>
              <a:t>saúde</a:t>
            </a:r>
            <a:r>
              <a:rPr lang="en-US" dirty="0"/>
              <a:t> </a:t>
            </a:r>
            <a:r>
              <a:rPr lang="en-US" dirty="0" err="1"/>
              <a:t>pública</a:t>
            </a:r>
            <a:r>
              <a:rPr lang="en-US" dirty="0"/>
              <a:t> e pela </a:t>
            </a:r>
            <a:r>
              <a:rPr lang="en-US" dirty="0" err="1"/>
              <a:t>saúde</a:t>
            </a:r>
            <a:r>
              <a:rPr lang="en-US" dirty="0"/>
              <a:t> animal?</a:t>
            </a:r>
          </a:p>
        </p:txBody>
      </p:sp>
      <p:sp>
        <p:nvSpPr>
          <p:cNvPr id="3" name="Title 2">
            <a:extLst>
              <a:ext uri="{FF2B5EF4-FFF2-40B4-BE49-F238E27FC236}">
                <a16:creationId xmlns:a16="http://schemas.microsoft.com/office/drawing/2014/main" id="{60787B8C-BD36-4CC2-FEBB-A9FBEFAE389B}"/>
              </a:ext>
            </a:extLst>
          </p:cNvPr>
          <p:cNvSpPr>
            <a:spLocks noGrp="1"/>
          </p:cNvSpPr>
          <p:nvPr>
            <p:ph type="title"/>
          </p:nvPr>
        </p:nvSpPr>
        <p:spPr/>
        <p:txBody>
          <a:bodyPr/>
          <a:lstStyle/>
          <a:p>
            <a:r>
              <a:rPr lang="en-US" dirty="0" err="1"/>
              <a:t>Resumo</a:t>
            </a:r>
            <a:r>
              <a:rPr lang="en-US" dirty="0"/>
              <a:t>: Como </a:t>
            </a:r>
            <a:r>
              <a:rPr lang="en-US" dirty="0" err="1"/>
              <a:t>desenvolver</a:t>
            </a:r>
            <a:r>
              <a:rPr lang="en-US" dirty="0"/>
              <a:t> </a:t>
            </a:r>
            <a:r>
              <a:rPr lang="en-US" dirty="0" err="1"/>
              <a:t>uma</a:t>
            </a:r>
            <a:r>
              <a:rPr lang="en-US" dirty="0"/>
              <a:t> </a:t>
            </a:r>
            <a:r>
              <a:rPr lang="en-US" dirty="0" err="1"/>
              <a:t>hipótese</a:t>
            </a:r>
            <a:br>
              <a:rPr lang="en-US" sz="8800" dirty="0">
                <a:solidFill>
                  <a:prstClr val="black"/>
                </a:solidFill>
              </a:rPr>
            </a:br>
            <a:endParaRPr lang="pt-BR" dirty="0"/>
          </a:p>
        </p:txBody>
      </p:sp>
      <p:sp>
        <p:nvSpPr>
          <p:cNvPr id="2" name="Title 1">
            <a:extLst>
              <a:ext uri="{FF2B5EF4-FFF2-40B4-BE49-F238E27FC236}">
                <a16:creationId xmlns:a16="http://schemas.microsoft.com/office/drawing/2014/main" id="{DB685EB8-DE98-F489-C972-D4C8A2FAAA67}"/>
              </a:ext>
            </a:extLst>
          </p:cNvPr>
          <p:cNvSpPr txBox="1">
            <a:spLocks/>
          </p:cNvSpPr>
          <p:nvPr/>
        </p:nvSpPr>
        <p:spPr>
          <a:xfrm>
            <a:off x="509954" y="457200"/>
            <a:ext cx="10843846"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4400" b="0" i="0" u="none" strike="noStrike" kern="1200" cap="none" spc="0" normalizeH="0" baseline="0" noProof="0" dirty="0">
              <a:ln>
                <a:noFill/>
              </a:ln>
              <a:solidFill>
                <a:prstClr val="black"/>
              </a:solidFill>
              <a:effectLst/>
              <a:uLnTx/>
              <a:uFillTx/>
              <a:latin typeface="Franklin Gothic Medium"/>
              <a:ea typeface="+mj-ea"/>
              <a:cs typeface="+mj-cs"/>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01"/>
        <p:cNvGrpSpPr/>
        <p:nvPr/>
      </p:nvGrpSpPr>
      <p:grpSpPr>
        <a:xfrm>
          <a:off x="0" y="0"/>
          <a:ext cx="0" cy="0"/>
          <a:chOff x="0" y="0"/>
          <a:chExt cx="0" cy="0"/>
        </a:xfrm>
      </p:grpSpPr>
      <p:sp>
        <p:nvSpPr>
          <p:cNvPr id="3" name="Title 2">
            <a:extLst>
              <a:ext uri="{FF2B5EF4-FFF2-40B4-BE49-F238E27FC236}">
                <a16:creationId xmlns:a16="http://schemas.microsoft.com/office/drawing/2014/main" id="{841BC03A-1236-BD2D-80A7-A3DA47ACF250}"/>
              </a:ext>
            </a:extLst>
          </p:cNvPr>
          <p:cNvSpPr>
            <a:spLocks noGrp="1"/>
          </p:cNvSpPr>
          <p:nvPr>
            <p:ph type="title"/>
          </p:nvPr>
        </p:nvSpPr>
        <p:spPr/>
        <p:txBody>
          <a:bodyPr/>
          <a:lstStyle/>
          <a:p>
            <a:r>
              <a:rPr lang="en-US" dirty="0"/>
              <a:t>Desenvolvimento de </a:t>
            </a:r>
            <a:r>
              <a:rPr lang="en-US" dirty="0" err="1"/>
              <a:t>hipóteses</a:t>
            </a:r>
            <a:r>
              <a:rPr lang="en-US" dirty="0"/>
              <a:t> (1/3)</a:t>
            </a:r>
            <a:br>
              <a:rPr kumimoji="0" lang="en-US" sz="8800" b="0" i="0" u="none" strike="noStrike" kern="1200" cap="none" spc="0" normalizeH="0" baseline="0" noProof="0" dirty="0">
                <a:ln>
                  <a:noFill/>
                </a:ln>
                <a:solidFill>
                  <a:prstClr val="black"/>
                </a:solidFill>
                <a:effectLst/>
                <a:uLnTx/>
                <a:uFillTx/>
                <a:latin typeface="Franklin Gothic Medium"/>
                <a:ea typeface="+mj-ea"/>
                <a:cs typeface="+mj-cs"/>
              </a:rPr>
            </a:br>
            <a:endParaRPr lang="en-US" dirty="0"/>
          </a:p>
        </p:txBody>
      </p:sp>
      <p:sp>
        <p:nvSpPr>
          <p:cNvPr id="603" name="Google Shape;603;p25"/>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spcBef>
                <a:spcPts val="0"/>
              </a:spcBef>
              <a:buNone/>
            </a:pPr>
            <a:r>
              <a:rPr lang="en-US" b="1" dirty="0"/>
              <a:t>Cenário:</a:t>
            </a:r>
            <a:endParaRPr b="1" dirty="0"/>
          </a:p>
          <a:p>
            <a:pPr algn="just">
              <a:spcBef>
                <a:spcPts val="0"/>
              </a:spcBef>
            </a:pPr>
            <a:r>
              <a:rPr lang="en-US" dirty="0"/>
              <a:t>De 26 de agosto a 2 de setembro, 25 alunos do ensino secundário e 3 professores participaram num curso de Ecologia da Vida Selvagem no </a:t>
            </a:r>
            <a:r>
              <a:rPr lang="en-US" dirty="0" err="1"/>
              <a:t>parque</a:t>
            </a:r>
            <a:r>
              <a:rPr lang="en-US" dirty="0"/>
              <a:t> </a:t>
            </a:r>
            <a:r>
              <a:rPr lang="en-US" dirty="0" err="1"/>
              <a:t>nacional</a:t>
            </a:r>
            <a:r>
              <a:rPr lang="en-US" dirty="0"/>
              <a:t>.</a:t>
            </a:r>
          </a:p>
          <a:p>
            <a:pPr algn="just">
              <a:spcBef>
                <a:spcPts val="0"/>
              </a:spcBef>
            </a:pPr>
            <a:r>
              <a:rPr lang="en-US" dirty="0"/>
              <a:t>A viagem tinha sido adiada por uma semana </a:t>
            </a:r>
            <a:r>
              <a:rPr lang="en-US" dirty="0" err="1"/>
              <a:t>devido</a:t>
            </a:r>
            <a:r>
              <a:rPr lang="en-US" dirty="0"/>
              <a:t> a fortes chuvas. A região </a:t>
            </a:r>
            <a:r>
              <a:rPr lang="en-US" dirty="0" err="1"/>
              <a:t>é</a:t>
            </a:r>
            <a:r>
              <a:rPr lang="en-US" dirty="0"/>
              <a:t> </a:t>
            </a:r>
            <a:r>
              <a:rPr lang="en-US" dirty="0" err="1"/>
              <a:t>endêmica</a:t>
            </a:r>
            <a:r>
              <a:rPr lang="en-US" dirty="0"/>
              <a:t> para malária. </a:t>
            </a:r>
          </a:p>
          <a:p>
            <a:pPr algn="just">
              <a:spcBef>
                <a:spcPts val="0"/>
              </a:spcBef>
            </a:pPr>
            <a:r>
              <a:rPr lang="en-US" dirty="0"/>
              <a:t>Os alunos e os professores passaram </a:t>
            </a:r>
            <a:r>
              <a:rPr lang="en-US" dirty="0" err="1"/>
              <a:t>uma</a:t>
            </a:r>
            <a:r>
              <a:rPr lang="en-US" dirty="0"/>
              <a:t> </a:t>
            </a:r>
            <a:r>
              <a:rPr lang="en-US" dirty="0" err="1"/>
              <a:t>semana</a:t>
            </a:r>
            <a:r>
              <a:rPr lang="en-US" dirty="0"/>
              <a:t> </a:t>
            </a:r>
            <a:r>
              <a:rPr lang="en-US" dirty="0" err="1"/>
              <a:t>fazendo</a:t>
            </a:r>
            <a:r>
              <a:rPr lang="en-US" dirty="0"/>
              <a:t> caminhadas no parque para aprenderem sobre as espécies animais e vegetais autóctones</a:t>
            </a:r>
            <a:r>
              <a:rPr lang="en-US" sz="2400" dirty="0"/>
              <a:t>. </a:t>
            </a:r>
            <a:r>
              <a:rPr lang="en-US" dirty="0"/>
              <a:t>Os alunos dormiram em tendas no parque e as refeições foram fornecidas </a:t>
            </a:r>
            <a:r>
              <a:rPr lang="en-US" dirty="0" err="1"/>
              <a:t>por</a:t>
            </a:r>
            <a:r>
              <a:rPr lang="en-US" dirty="0"/>
              <a:t> </a:t>
            </a:r>
            <a:r>
              <a:rPr lang="en-US" dirty="0" err="1"/>
              <a:t>uma</a:t>
            </a:r>
            <a:r>
              <a:rPr lang="en-US" dirty="0"/>
              <a:t> </a:t>
            </a:r>
            <a:br>
              <a:rPr lang="en-US" dirty="0"/>
            </a:br>
            <a:r>
              <a:rPr lang="en-US" dirty="0" err="1"/>
              <a:t>pessoa</a:t>
            </a:r>
            <a:r>
              <a:rPr lang="en-US" dirty="0"/>
              <a:t> local. </a:t>
            </a:r>
            <a:endParaRPr dirty="0"/>
          </a:p>
          <a:p>
            <a:pPr marL="0" indent="0" algn="just">
              <a:buNone/>
            </a:pPr>
            <a:endParaRPr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2" name="Title 1">
            <a:extLst>
              <a:ext uri="{FF2B5EF4-FFF2-40B4-BE49-F238E27FC236}">
                <a16:creationId xmlns:a16="http://schemas.microsoft.com/office/drawing/2014/main" id="{73B763B0-6A5E-5C09-6660-45C79B2E6496}"/>
              </a:ext>
            </a:extLst>
          </p:cNvPr>
          <p:cNvSpPr>
            <a:spLocks noGrp="1"/>
          </p:cNvSpPr>
          <p:nvPr>
            <p:ph type="title"/>
          </p:nvPr>
        </p:nvSpPr>
        <p:spPr/>
        <p:txBody>
          <a:bodyPr/>
          <a:lstStyle/>
          <a:p>
            <a:r>
              <a:rPr lang="en-US" dirty="0"/>
              <a:t>Desenvolvimento de </a:t>
            </a:r>
            <a:r>
              <a:rPr lang="en-US" dirty="0" err="1"/>
              <a:t>hipóteses</a:t>
            </a:r>
            <a:r>
              <a:rPr lang="en-US" dirty="0"/>
              <a:t> (2/3)</a:t>
            </a:r>
          </a:p>
        </p:txBody>
      </p:sp>
      <p:sp>
        <p:nvSpPr>
          <p:cNvPr id="611" name="Google Shape;611;p26"/>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spcBef>
                <a:spcPts val="0"/>
              </a:spcBef>
              <a:buNone/>
            </a:pPr>
            <a:r>
              <a:rPr lang="en-US" b="1" dirty="0"/>
              <a:t>Cenário (continuação):</a:t>
            </a:r>
            <a:endParaRPr b="1" dirty="0"/>
          </a:p>
          <a:p>
            <a:pPr algn="just"/>
            <a:r>
              <a:rPr lang="en-US" dirty="0"/>
              <a:t>No dia 3 de setembro, um dos </a:t>
            </a:r>
            <a:r>
              <a:rPr lang="en-US" dirty="0" err="1"/>
              <a:t>estudantes</a:t>
            </a:r>
            <a:r>
              <a:rPr lang="en-US" dirty="0"/>
              <a:t> </a:t>
            </a:r>
            <a:r>
              <a:rPr lang="en-US" dirty="0" err="1"/>
              <a:t>foi</a:t>
            </a:r>
            <a:r>
              <a:rPr lang="en-US" dirty="0"/>
              <a:t> </a:t>
            </a:r>
            <a:r>
              <a:rPr lang="en-US" dirty="0" err="1"/>
              <a:t>ao</a:t>
            </a:r>
            <a:r>
              <a:rPr lang="en-US" dirty="0"/>
              <a:t> posto de saúde local </a:t>
            </a:r>
            <a:r>
              <a:rPr lang="en-US" dirty="0" err="1"/>
              <a:t>apresentando</a:t>
            </a:r>
            <a:r>
              <a:rPr lang="en-US" dirty="0"/>
              <a:t> </a:t>
            </a:r>
            <a:r>
              <a:rPr lang="en-US" dirty="0" err="1"/>
              <a:t>febre</a:t>
            </a:r>
            <a:r>
              <a:rPr lang="en-US" dirty="0"/>
              <a:t> súbita, dores de </a:t>
            </a:r>
            <a:r>
              <a:rPr lang="en-US" dirty="0" err="1"/>
              <a:t>cabeça</a:t>
            </a:r>
            <a:r>
              <a:rPr lang="en-US" dirty="0"/>
              <a:t> </a:t>
            </a:r>
            <a:br>
              <a:rPr lang="en-US" dirty="0"/>
            </a:br>
            <a:r>
              <a:rPr lang="en-US" dirty="0"/>
              <a:t>e </a:t>
            </a:r>
            <a:r>
              <a:rPr lang="en-US" dirty="0" err="1"/>
              <a:t>vômitos</a:t>
            </a:r>
            <a:r>
              <a:rPr lang="en-US" dirty="0"/>
              <a:t>.</a:t>
            </a:r>
          </a:p>
          <a:p>
            <a:pPr algn="just"/>
            <a:r>
              <a:rPr lang="en-US" dirty="0"/>
              <a:t>Nos 4 dias seguintes, 11 estudantes apresentaram-se na clínica com sintomas semelhantes de febre aguda, dor de cabeça e doença gastrointestinal. </a:t>
            </a:r>
            <a:r>
              <a:rPr lang="en-US" dirty="0" err="1"/>
              <a:t>Alguns</a:t>
            </a:r>
            <a:r>
              <a:rPr lang="en-US" dirty="0"/>
              <a:t> </a:t>
            </a:r>
            <a:r>
              <a:rPr lang="en-US" dirty="0" err="1"/>
              <a:t>tinham</a:t>
            </a:r>
            <a:r>
              <a:rPr lang="en-US" dirty="0"/>
              <a:t> </a:t>
            </a:r>
            <a:br>
              <a:rPr lang="en-US" dirty="0"/>
            </a:br>
            <a:r>
              <a:rPr lang="en-US" dirty="0" err="1"/>
              <a:t>erupção</a:t>
            </a:r>
            <a:r>
              <a:rPr lang="en-US" dirty="0"/>
              <a:t> cutânea.</a:t>
            </a:r>
          </a:p>
          <a:p>
            <a:pPr algn="just"/>
            <a:r>
              <a:rPr lang="en-US" dirty="0"/>
              <a:t>Um epidemiologista do Ministério da Saúde foi enviado para </a:t>
            </a:r>
            <a:r>
              <a:rPr lang="en-US" dirty="0" err="1"/>
              <a:t>investigar</a:t>
            </a:r>
            <a:r>
              <a:rPr lang="en-US" dirty="0"/>
              <a:t> e </a:t>
            </a:r>
            <a:r>
              <a:rPr lang="en-US" dirty="0" err="1"/>
              <a:t>foram</a:t>
            </a:r>
            <a:r>
              <a:rPr lang="en-US" dirty="0"/>
              <a:t> </a:t>
            </a:r>
            <a:r>
              <a:rPr lang="en-US" dirty="0" err="1"/>
              <a:t>coletadas</a:t>
            </a:r>
            <a:r>
              <a:rPr lang="en-US" dirty="0"/>
              <a:t> amostras de sangue, urina e fezes dos pacientes para análise laboratorial. </a:t>
            </a:r>
            <a:endParaRPr dirty="0"/>
          </a:p>
          <a:p>
            <a:pPr marL="0" indent="0" algn="just">
              <a:buNone/>
            </a:pP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2" name="Title 1">
            <a:extLst>
              <a:ext uri="{FF2B5EF4-FFF2-40B4-BE49-F238E27FC236}">
                <a16:creationId xmlns:a16="http://schemas.microsoft.com/office/drawing/2014/main" id="{6C4BF07C-A3F5-C877-E4E7-7181F18D5C0D}"/>
              </a:ext>
            </a:extLst>
          </p:cNvPr>
          <p:cNvSpPr>
            <a:spLocks noGrp="1"/>
          </p:cNvSpPr>
          <p:nvPr>
            <p:ph type="title"/>
          </p:nvPr>
        </p:nvSpPr>
        <p:spPr/>
        <p:txBody>
          <a:bodyPr/>
          <a:lstStyle/>
          <a:p>
            <a:r>
              <a:rPr lang="en-US" dirty="0"/>
              <a:t>Desenvolvimento de </a:t>
            </a:r>
            <a:r>
              <a:rPr lang="en-US" dirty="0" err="1"/>
              <a:t>hipóteses</a:t>
            </a:r>
            <a:r>
              <a:rPr lang="en-US" dirty="0"/>
              <a:t> (3/3)</a:t>
            </a:r>
          </a:p>
        </p:txBody>
      </p:sp>
      <p:sp>
        <p:nvSpPr>
          <p:cNvPr id="619" name="Google Shape;619;p2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lnSpc>
                <a:spcPct val="115000"/>
              </a:lnSpc>
              <a:spcBef>
                <a:spcPts val="0"/>
              </a:spcBef>
              <a:buNone/>
            </a:pPr>
            <a:r>
              <a:rPr lang="en-US" b="1" u="sng" dirty="0" err="1"/>
              <a:t>Questão</a:t>
            </a:r>
            <a:r>
              <a:rPr lang="en-US" b="1" u="sng" dirty="0"/>
              <a:t> 1:</a:t>
            </a:r>
            <a:r>
              <a:rPr lang="en-US" dirty="0"/>
              <a:t> </a:t>
            </a:r>
            <a:r>
              <a:rPr lang="en-US" dirty="0" err="1"/>
              <a:t>Considera</a:t>
            </a:r>
            <a:r>
              <a:rPr lang="en-US" dirty="0"/>
              <a:t> que </a:t>
            </a:r>
            <a:r>
              <a:rPr lang="en-US" dirty="0" err="1"/>
              <a:t>estes</a:t>
            </a:r>
            <a:r>
              <a:rPr lang="en-US" dirty="0"/>
              <a:t> </a:t>
            </a:r>
            <a:r>
              <a:rPr lang="en-US" dirty="0" err="1"/>
              <a:t>casos</a:t>
            </a:r>
            <a:r>
              <a:rPr lang="en-US" dirty="0"/>
              <a:t> de </a:t>
            </a:r>
            <a:r>
              <a:rPr lang="en-US" dirty="0" err="1"/>
              <a:t>febre</a:t>
            </a:r>
            <a:r>
              <a:rPr lang="en-US" dirty="0"/>
              <a:t>, </a:t>
            </a:r>
            <a:r>
              <a:rPr lang="en-US" dirty="0" err="1"/>
              <a:t>dores</a:t>
            </a:r>
            <a:r>
              <a:rPr lang="en-US" dirty="0"/>
              <a:t> de </a:t>
            </a:r>
            <a:r>
              <a:rPr lang="en-US" dirty="0" err="1"/>
              <a:t>cabeça</a:t>
            </a:r>
            <a:r>
              <a:rPr lang="en-US" dirty="0"/>
              <a:t> e </a:t>
            </a:r>
            <a:r>
              <a:rPr lang="en-US" dirty="0" err="1"/>
              <a:t>doenças</a:t>
            </a:r>
            <a:r>
              <a:rPr lang="en-US" dirty="0"/>
              <a:t> </a:t>
            </a:r>
            <a:r>
              <a:rPr lang="en-US" dirty="0" err="1"/>
              <a:t>gastrointestinais</a:t>
            </a:r>
            <a:r>
              <a:rPr lang="en-US" dirty="0"/>
              <a:t> </a:t>
            </a:r>
            <a:r>
              <a:rPr lang="en-US" dirty="0" err="1"/>
              <a:t>indicam</a:t>
            </a:r>
            <a:r>
              <a:rPr lang="en-US" dirty="0"/>
              <a:t> um </a:t>
            </a:r>
            <a:r>
              <a:rPr lang="en-US" dirty="0" err="1"/>
              <a:t>surto</a:t>
            </a:r>
            <a:r>
              <a:rPr lang="en-US" dirty="0"/>
              <a:t> entre </a:t>
            </a:r>
            <a:r>
              <a:rPr lang="en-US" dirty="0" err="1"/>
              <a:t>os</a:t>
            </a:r>
            <a:r>
              <a:rPr lang="en-US" dirty="0"/>
              <a:t> </a:t>
            </a:r>
            <a:r>
              <a:rPr lang="en-US" dirty="0" err="1"/>
              <a:t>estudantes</a:t>
            </a:r>
            <a:r>
              <a:rPr lang="en-US" dirty="0"/>
              <a:t>? Por que </a:t>
            </a:r>
            <a:r>
              <a:rPr lang="en-US" dirty="0" err="1"/>
              <a:t>ou</a:t>
            </a:r>
            <a:r>
              <a:rPr lang="en-US" dirty="0"/>
              <a:t> </a:t>
            </a:r>
            <a:r>
              <a:rPr lang="en-US" dirty="0" err="1"/>
              <a:t>por</a:t>
            </a:r>
            <a:r>
              <a:rPr lang="en-US" dirty="0"/>
              <a:t> que </a:t>
            </a:r>
            <a:r>
              <a:rPr lang="en-US" dirty="0" err="1"/>
              <a:t>não</a:t>
            </a:r>
            <a:r>
              <a:rPr lang="en-US" dirty="0"/>
              <a:t>?</a:t>
            </a:r>
            <a:endParaRP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5" name="Title 4">
            <a:extLst>
              <a:ext uri="{FF2B5EF4-FFF2-40B4-BE49-F238E27FC236}">
                <a16:creationId xmlns:a16="http://schemas.microsoft.com/office/drawing/2014/main" id="{5CBF7C6E-59DB-872A-ECA6-EB11D9766184}"/>
              </a:ext>
            </a:extLst>
          </p:cNvPr>
          <p:cNvSpPr>
            <a:spLocks noGrp="1"/>
          </p:cNvSpPr>
          <p:nvPr>
            <p:ph type="title"/>
          </p:nvPr>
        </p:nvSpPr>
        <p:spPr>
          <a:xfrm>
            <a:off x="838200" y="447675"/>
            <a:ext cx="9752216" cy="800100"/>
          </a:xfrm>
        </p:spPr>
        <p:txBody>
          <a:bodyPr/>
          <a:lstStyle/>
          <a:p>
            <a:r>
              <a:rPr lang="en-US" dirty="0" err="1"/>
              <a:t>Desenvolvimento</a:t>
            </a:r>
            <a:r>
              <a:rPr lang="en-US" dirty="0"/>
              <a:t> de </a:t>
            </a:r>
            <a:r>
              <a:rPr lang="en-US" dirty="0" err="1"/>
              <a:t>hipóteses</a:t>
            </a:r>
            <a:r>
              <a:rPr lang="en-US" dirty="0"/>
              <a:t> </a:t>
            </a:r>
            <a:r>
              <a:rPr lang="en-US" dirty="0" err="1"/>
              <a:t>resposta</a:t>
            </a:r>
            <a:endParaRPr lang="pt-BR" dirty="0"/>
          </a:p>
        </p:txBody>
      </p:sp>
      <p:sp>
        <p:nvSpPr>
          <p:cNvPr id="627" name="Google Shape;627;p28"/>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lnSpc>
                <a:spcPct val="115000"/>
              </a:lnSpc>
              <a:spcBef>
                <a:spcPts val="0"/>
              </a:spcBef>
              <a:buNone/>
            </a:pPr>
            <a:r>
              <a:rPr lang="en-US" b="1" u="sng" dirty="0" err="1"/>
              <a:t>Questão</a:t>
            </a:r>
            <a:r>
              <a:rPr lang="en-US" b="1" u="sng" dirty="0"/>
              <a:t> 1:</a:t>
            </a:r>
            <a:r>
              <a:rPr lang="en-US" dirty="0"/>
              <a:t> </a:t>
            </a:r>
            <a:r>
              <a:rPr lang="en-US" dirty="0" err="1"/>
              <a:t>Considera</a:t>
            </a:r>
            <a:r>
              <a:rPr lang="en-US" dirty="0"/>
              <a:t> que </a:t>
            </a:r>
            <a:r>
              <a:rPr lang="en-US" dirty="0" err="1"/>
              <a:t>estes</a:t>
            </a:r>
            <a:r>
              <a:rPr lang="en-US" dirty="0"/>
              <a:t> </a:t>
            </a:r>
            <a:r>
              <a:rPr lang="en-US" dirty="0" err="1"/>
              <a:t>casos</a:t>
            </a:r>
            <a:r>
              <a:rPr lang="en-US" dirty="0"/>
              <a:t> de </a:t>
            </a:r>
            <a:r>
              <a:rPr lang="en-US" dirty="0" err="1"/>
              <a:t>febre</a:t>
            </a:r>
            <a:r>
              <a:rPr lang="en-US" dirty="0"/>
              <a:t>, </a:t>
            </a:r>
            <a:r>
              <a:rPr lang="en-US" dirty="0" err="1"/>
              <a:t>dores</a:t>
            </a:r>
            <a:r>
              <a:rPr lang="en-US" dirty="0"/>
              <a:t> de </a:t>
            </a:r>
            <a:r>
              <a:rPr lang="en-US" dirty="0" err="1"/>
              <a:t>cabeça</a:t>
            </a:r>
            <a:r>
              <a:rPr lang="en-US" dirty="0"/>
              <a:t> e </a:t>
            </a:r>
            <a:r>
              <a:rPr lang="en-US" dirty="0" err="1"/>
              <a:t>doenças</a:t>
            </a:r>
            <a:r>
              <a:rPr lang="en-US" dirty="0"/>
              <a:t> </a:t>
            </a:r>
            <a:r>
              <a:rPr lang="en-US" dirty="0" err="1"/>
              <a:t>gastrointestinais</a:t>
            </a:r>
            <a:r>
              <a:rPr lang="en-US" dirty="0"/>
              <a:t> </a:t>
            </a:r>
            <a:r>
              <a:rPr lang="en-US" dirty="0" err="1"/>
              <a:t>indicam</a:t>
            </a:r>
            <a:r>
              <a:rPr lang="en-US" dirty="0"/>
              <a:t> um </a:t>
            </a:r>
            <a:r>
              <a:rPr lang="en-US" dirty="0" err="1"/>
              <a:t>surto</a:t>
            </a:r>
            <a:r>
              <a:rPr lang="en-US" dirty="0"/>
              <a:t> entre </a:t>
            </a:r>
            <a:r>
              <a:rPr lang="en-US" dirty="0" err="1"/>
              <a:t>os</a:t>
            </a:r>
            <a:r>
              <a:rPr lang="en-US" dirty="0"/>
              <a:t> </a:t>
            </a:r>
            <a:r>
              <a:rPr lang="en-US" dirty="0" err="1"/>
              <a:t>estudantes</a:t>
            </a:r>
            <a:r>
              <a:rPr lang="en-US" dirty="0"/>
              <a:t>? Por que </a:t>
            </a:r>
            <a:r>
              <a:rPr lang="en-US" dirty="0" err="1"/>
              <a:t>ou</a:t>
            </a:r>
            <a:r>
              <a:rPr lang="en-US" dirty="0"/>
              <a:t> </a:t>
            </a:r>
            <a:r>
              <a:rPr lang="en-US" dirty="0" err="1"/>
              <a:t>por</a:t>
            </a:r>
            <a:r>
              <a:rPr lang="en-US" dirty="0"/>
              <a:t> que </a:t>
            </a:r>
            <a:r>
              <a:rPr lang="en-US" dirty="0" err="1"/>
              <a:t>não</a:t>
            </a:r>
            <a:r>
              <a:rPr lang="en-US" dirty="0"/>
              <a:t>?</a:t>
            </a:r>
          </a:p>
          <a:p>
            <a:pPr algn="just">
              <a:lnSpc>
                <a:spcPct val="115000"/>
              </a:lnSpc>
              <a:spcBef>
                <a:spcPts val="0"/>
              </a:spcBef>
            </a:pPr>
            <a:endParaRPr lang="en-US" b="1" u="sng" dirty="0"/>
          </a:p>
          <a:p>
            <a:pPr algn="just">
              <a:lnSpc>
                <a:spcPct val="115000"/>
              </a:lnSpc>
              <a:spcBef>
                <a:spcPts val="0"/>
              </a:spcBef>
            </a:pPr>
            <a:r>
              <a:rPr lang="en-US" b="1" u="sng" dirty="0" err="1"/>
              <a:t>Resposta</a:t>
            </a:r>
            <a:r>
              <a:rPr lang="en-US" b="1" u="sng" dirty="0"/>
              <a:t>:</a:t>
            </a:r>
            <a:r>
              <a:rPr lang="en-US" b="1" dirty="0"/>
              <a:t> Sim. </a:t>
            </a:r>
            <a:r>
              <a:rPr lang="en-US" b="1" dirty="0" err="1"/>
              <a:t>Representa</a:t>
            </a:r>
            <a:r>
              <a:rPr lang="en-US" b="1" dirty="0"/>
              <a:t> </a:t>
            </a:r>
            <a:r>
              <a:rPr lang="en-US" b="1" dirty="0" err="1"/>
              <a:t>uma</a:t>
            </a:r>
            <a:r>
              <a:rPr lang="en-US" b="1" dirty="0"/>
              <a:t> </a:t>
            </a:r>
            <a:r>
              <a:rPr lang="en-US" b="1" dirty="0" err="1"/>
              <a:t>ocorrência</a:t>
            </a:r>
            <a:r>
              <a:rPr lang="en-US" b="1" dirty="0"/>
              <a:t> de </a:t>
            </a:r>
            <a:r>
              <a:rPr lang="en-US" b="1" dirty="0" err="1"/>
              <a:t>casos</a:t>
            </a:r>
            <a:r>
              <a:rPr lang="en-US" b="1" dirty="0"/>
              <a:t> de </a:t>
            </a:r>
            <a:r>
              <a:rPr lang="en-US" b="1" dirty="0" err="1"/>
              <a:t>doença</a:t>
            </a:r>
            <a:r>
              <a:rPr lang="en-US" b="1" dirty="0"/>
              <a:t> </a:t>
            </a:r>
            <a:r>
              <a:rPr lang="en-US" b="1" dirty="0" err="1"/>
              <a:t>em</a:t>
            </a:r>
            <a:r>
              <a:rPr lang="en-US" b="1" dirty="0"/>
              <a:t> </a:t>
            </a:r>
            <a:r>
              <a:rPr lang="en-US" b="1" dirty="0" err="1"/>
              <a:t>número</a:t>
            </a:r>
            <a:r>
              <a:rPr lang="en-US" b="1" dirty="0"/>
              <a:t> superior </a:t>
            </a:r>
            <a:r>
              <a:rPr lang="en-US" b="1" dirty="0" err="1"/>
              <a:t>ao</a:t>
            </a:r>
            <a:r>
              <a:rPr lang="en-US" b="1" dirty="0"/>
              <a:t> que seria </a:t>
            </a:r>
            <a:r>
              <a:rPr lang="en-US" b="1" dirty="0" err="1"/>
              <a:t>normalmente</a:t>
            </a:r>
            <a:r>
              <a:rPr lang="en-US" b="1" dirty="0"/>
              <a:t> </a:t>
            </a:r>
            <a:r>
              <a:rPr lang="en-US" b="1" dirty="0" err="1"/>
              <a:t>esperado</a:t>
            </a:r>
            <a:r>
              <a:rPr lang="en-US" b="1" dirty="0"/>
              <a:t> </a:t>
            </a:r>
            <a:r>
              <a:rPr lang="en-US" b="1" dirty="0" err="1"/>
              <a:t>numa</a:t>
            </a:r>
            <a:r>
              <a:rPr lang="en-US" b="1" dirty="0"/>
              <a:t> </a:t>
            </a:r>
            <a:r>
              <a:rPr lang="en-US" b="1" dirty="0" err="1"/>
              <a:t>determinada</a:t>
            </a:r>
            <a:r>
              <a:rPr lang="en-US" b="1" dirty="0"/>
              <a:t> </a:t>
            </a:r>
            <a:r>
              <a:rPr lang="en-US" b="1" dirty="0" err="1"/>
              <a:t>comunidade</a:t>
            </a:r>
            <a:r>
              <a:rPr lang="en-US" b="1" dirty="0"/>
              <a:t>, </a:t>
            </a:r>
            <a:r>
              <a:rPr lang="en-US" b="1" dirty="0" err="1"/>
              <a:t>área</a:t>
            </a:r>
            <a:r>
              <a:rPr lang="en-US" b="1" dirty="0"/>
              <a:t> </a:t>
            </a:r>
            <a:r>
              <a:rPr lang="en-US" b="1" dirty="0" err="1"/>
              <a:t>geográfica</a:t>
            </a:r>
            <a:r>
              <a:rPr lang="en-US" b="1" dirty="0"/>
              <a:t>, </a:t>
            </a:r>
            <a:br>
              <a:rPr lang="en-US" b="1" dirty="0"/>
            </a:br>
            <a:r>
              <a:rPr lang="en-US" b="1" dirty="0" err="1"/>
              <a:t>ou</a:t>
            </a:r>
            <a:r>
              <a:rPr lang="en-US" b="1" dirty="0"/>
              <a:t> </a:t>
            </a:r>
            <a:r>
              <a:rPr lang="en-US" b="1" dirty="0" err="1"/>
              <a:t>estação</a:t>
            </a:r>
            <a:r>
              <a:rPr lang="en-US" b="1" dirty="0"/>
              <a:t> do </a:t>
            </a:r>
            <a:r>
              <a:rPr lang="en-US" b="1" dirty="0" err="1"/>
              <a:t>ano</a:t>
            </a:r>
            <a:r>
              <a:rPr lang="en-US" b="1" dirty="0"/>
              <a:t>.</a:t>
            </a:r>
            <a:endParaRPr b="1" dirty="0"/>
          </a:p>
          <a:p>
            <a:pPr marL="0" indent="0" algn="just">
              <a:lnSpc>
                <a:spcPct val="115000"/>
              </a:lnSpc>
              <a:spcBef>
                <a:spcPts val="1200"/>
              </a:spcBef>
              <a:buSzPts val="2400"/>
              <a:buNone/>
            </a:pPr>
            <a:endParaRPr sz="2400"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09"/>
        <p:cNvGrpSpPr/>
        <p:nvPr/>
      </p:nvGrpSpPr>
      <p:grpSpPr>
        <a:xfrm>
          <a:off x="0" y="0"/>
          <a:ext cx="0" cy="0"/>
          <a:chOff x="0" y="0"/>
          <a:chExt cx="0" cy="0"/>
        </a:xfrm>
      </p:grpSpPr>
      <p:sp>
        <p:nvSpPr>
          <p:cNvPr id="2" name="Title 1">
            <a:extLst>
              <a:ext uri="{FF2B5EF4-FFF2-40B4-BE49-F238E27FC236}">
                <a16:creationId xmlns:a16="http://schemas.microsoft.com/office/drawing/2014/main" id="{1A4A011E-21CF-B0B8-38F7-89920F65E7D6}"/>
              </a:ext>
            </a:extLst>
          </p:cNvPr>
          <p:cNvSpPr>
            <a:spLocks noGrp="1"/>
          </p:cNvSpPr>
          <p:nvPr>
            <p:ph type="title"/>
          </p:nvPr>
        </p:nvSpPr>
        <p:spPr/>
        <p:txBody>
          <a:bodyPr/>
          <a:lstStyle/>
          <a:p>
            <a:r>
              <a:rPr lang="en-US" dirty="0"/>
              <a:t>Desenvolvimento de </a:t>
            </a:r>
            <a:r>
              <a:rPr lang="en-US" dirty="0" err="1"/>
              <a:t>hipóteses</a:t>
            </a:r>
            <a:r>
              <a:rPr lang="en-US" dirty="0"/>
              <a:t> (1/2)</a:t>
            </a:r>
          </a:p>
        </p:txBody>
      </p:sp>
      <p:sp>
        <p:nvSpPr>
          <p:cNvPr id="611" name="Google Shape;611;p26"/>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spcBef>
                <a:spcPts val="0"/>
              </a:spcBef>
              <a:buNone/>
            </a:pPr>
            <a:r>
              <a:rPr lang="en-US" b="1" dirty="0"/>
              <a:t>Cenário (continuação):</a:t>
            </a:r>
          </a:p>
          <a:p>
            <a:pPr algn="just"/>
            <a:r>
              <a:rPr lang="en-US" dirty="0">
                <a:cs typeface="Arial"/>
              </a:rPr>
              <a:t>Após 7 de setembro, não foram identificados mais casos. Não </a:t>
            </a:r>
            <a:r>
              <a:rPr lang="en-US" dirty="0" err="1">
                <a:cs typeface="Arial"/>
              </a:rPr>
              <a:t>foram</a:t>
            </a:r>
            <a:r>
              <a:rPr lang="en-US" dirty="0">
                <a:cs typeface="Arial"/>
              </a:rPr>
              <a:t> </a:t>
            </a:r>
            <a:r>
              <a:rPr lang="en-US" dirty="0" err="1">
                <a:cs typeface="Arial"/>
              </a:rPr>
              <a:t>registrados</a:t>
            </a:r>
            <a:r>
              <a:rPr lang="en-US" dirty="0">
                <a:cs typeface="Arial"/>
              </a:rPr>
              <a:t> casos entre os professores ou o pessoal das empresas de catering. Com base nas datas de </a:t>
            </a:r>
            <a:r>
              <a:rPr lang="en-US" dirty="0" err="1">
                <a:cs typeface="Arial"/>
              </a:rPr>
              <a:t>início</a:t>
            </a:r>
            <a:r>
              <a:rPr lang="en-US" dirty="0">
                <a:cs typeface="Arial"/>
              </a:rPr>
              <a:t> de </a:t>
            </a:r>
            <a:r>
              <a:rPr lang="en-US" dirty="0" err="1">
                <a:cs typeface="Arial"/>
              </a:rPr>
              <a:t>sintomas</a:t>
            </a:r>
            <a:r>
              <a:rPr lang="en-US" dirty="0">
                <a:cs typeface="Arial"/>
              </a:rPr>
              <a:t> notificadas, o epidemiologista do Ministério da Saúde traçou a seguinte curva </a:t>
            </a:r>
            <a:r>
              <a:rPr lang="en-US" dirty="0" err="1">
                <a:cs typeface="Arial"/>
              </a:rPr>
              <a:t>epidêmica</a:t>
            </a:r>
            <a:r>
              <a:rPr lang="en-US" dirty="0">
                <a:cs typeface="Arial"/>
              </a:rPr>
              <a:t>.</a:t>
            </a:r>
          </a:p>
          <a:p>
            <a:pPr algn="just"/>
            <a:endParaRPr dirty="0"/>
          </a:p>
          <a:p>
            <a:pPr marL="0" indent="0" algn="just">
              <a:buNone/>
            </a:pPr>
            <a:endParaRPr dirty="0"/>
          </a:p>
        </p:txBody>
      </p:sp>
    </p:spTree>
    <p:extLst>
      <p:ext uri="{BB962C8B-B14F-4D97-AF65-F5344CB8AC3E}">
        <p14:creationId xmlns:p14="http://schemas.microsoft.com/office/powerpoint/2010/main" val="29924872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8" name="Google Shape;118;p2"/>
          <p:cNvSpPr txBox="1">
            <a:spLocks noGrp="1"/>
          </p:cNvSpPr>
          <p:nvPr>
            <p:ph sz="half" idx="2"/>
          </p:nvPr>
        </p:nvSpPr>
        <p:spPr>
          <a:xfrm>
            <a:off x="580292" y="1478857"/>
            <a:ext cx="10773508" cy="4639309"/>
          </a:xfrm>
          <a:prstGeom prst="rect">
            <a:avLst/>
          </a:prstGeom>
          <a:noFill/>
          <a:ln>
            <a:noFill/>
          </a:ln>
        </p:spPr>
        <p:txBody>
          <a:bodyPr spcFirstLastPara="1" wrap="square" lIns="91425" tIns="45700" rIns="91425" bIns="45700" anchor="t" anchorCtr="0">
            <a:noAutofit/>
          </a:bodyPr>
          <a:lstStyle/>
          <a:p>
            <a:pPr marL="0" indent="0">
              <a:spcBef>
                <a:spcPts val="0"/>
              </a:spcBef>
              <a:buNone/>
            </a:pPr>
            <a:r>
              <a:rPr lang="en-US" dirty="0"/>
              <a:t>No final </a:t>
            </a:r>
            <a:r>
              <a:rPr lang="en-US" dirty="0" err="1"/>
              <a:t>desta</a:t>
            </a:r>
            <a:r>
              <a:rPr lang="en-US" dirty="0"/>
              <a:t> </a:t>
            </a:r>
            <a:r>
              <a:rPr lang="en-US" dirty="0" err="1"/>
              <a:t>lição</a:t>
            </a:r>
            <a:r>
              <a:rPr lang="en-US" dirty="0"/>
              <a:t>, </a:t>
            </a:r>
            <a:r>
              <a:rPr lang="en-US" dirty="0" err="1"/>
              <a:t>será</a:t>
            </a:r>
            <a:r>
              <a:rPr lang="en-US" dirty="0"/>
              <a:t> </a:t>
            </a:r>
            <a:r>
              <a:rPr lang="en-US" dirty="0" err="1"/>
              <a:t>capaz</a:t>
            </a:r>
            <a:r>
              <a:rPr lang="en-US" dirty="0"/>
              <a:t> de:</a:t>
            </a:r>
            <a:endParaRPr b="0" dirty="0"/>
          </a:p>
          <a:p>
            <a:pPr marL="457200" indent="-457200">
              <a:buFont typeface="Arial" panose="020B0604020202020204" pitchFamily="34" charset="0"/>
              <a:buChar char="•"/>
            </a:pPr>
            <a:r>
              <a:rPr lang="en-US" b="0" dirty="0" err="1"/>
              <a:t>Desenvolver</a:t>
            </a:r>
            <a:r>
              <a:rPr lang="en-US" b="0" dirty="0"/>
              <a:t> </a:t>
            </a:r>
            <a:r>
              <a:rPr lang="en-US" b="0" dirty="0" err="1"/>
              <a:t>uma</a:t>
            </a:r>
            <a:r>
              <a:rPr lang="en-US" b="0" dirty="0"/>
              <a:t> </a:t>
            </a:r>
            <a:r>
              <a:rPr lang="en-US" b="0" dirty="0" err="1"/>
              <a:t>hipótese</a:t>
            </a:r>
            <a:r>
              <a:rPr lang="en-US" b="0" dirty="0"/>
              <a:t> </a:t>
            </a:r>
            <a:endParaRPr b="0" dirty="0"/>
          </a:p>
          <a:p>
            <a:pPr marL="457200" indent="-457200">
              <a:buFont typeface="Arial" panose="020B0604020202020204" pitchFamily="34" charset="0"/>
              <a:buChar char="•"/>
            </a:pPr>
            <a:r>
              <a:rPr lang="en-US" b="0" dirty="0" err="1"/>
              <a:t>Discutir</a:t>
            </a:r>
            <a:r>
              <a:rPr lang="en-US" b="0" dirty="0"/>
              <a:t> </a:t>
            </a:r>
            <a:r>
              <a:rPr lang="en-US" b="0" dirty="0" err="1"/>
              <a:t>formas</a:t>
            </a:r>
            <a:r>
              <a:rPr lang="en-US" b="0" dirty="0"/>
              <a:t> de </a:t>
            </a:r>
            <a:r>
              <a:rPr lang="en-US" b="0" dirty="0" err="1"/>
              <a:t>avaliar</a:t>
            </a:r>
            <a:r>
              <a:rPr lang="en-US" b="0" dirty="0"/>
              <a:t> </a:t>
            </a:r>
            <a:r>
              <a:rPr lang="en-US" b="0" dirty="0" err="1"/>
              <a:t>essa</a:t>
            </a:r>
            <a:r>
              <a:rPr lang="en-US" b="0" dirty="0"/>
              <a:t> </a:t>
            </a:r>
            <a:r>
              <a:rPr lang="en-US" b="0" dirty="0" err="1"/>
              <a:t>hipótese</a:t>
            </a:r>
            <a:endParaRPr b="0" dirty="0"/>
          </a:p>
          <a:p>
            <a:pPr marL="457200" indent="-457200">
              <a:buFont typeface="Arial" panose="020B0604020202020204" pitchFamily="34" charset="0"/>
              <a:buChar char="•"/>
            </a:pPr>
            <a:r>
              <a:rPr lang="en-US" b="0" dirty="0" err="1"/>
              <a:t>Descrever</a:t>
            </a:r>
            <a:r>
              <a:rPr lang="en-US" b="0" dirty="0"/>
              <a:t> </a:t>
            </a:r>
            <a:r>
              <a:rPr lang="en-US" b="0" dirty="0" err="1"/>
              <a:t>os</a:t>
            </a:r>
            <a:r>
              <a:rPr lang="en-US" b="0" dirty="0"/>
              <a:t> </a:t>
            </a:r>
            <a:r>
              <a:rPr lang="en-US" b="0" dirty="0" err="1"/>
              <a:t>diferentes</a:t>
            </a:r>
            <a:r>
              <a:rPr lang="en-US" b="0" dirty="0"/>
              <a:t> </a:t>
            </a:r>
            <a:r>
              <a:rPr lang="en-US" b="0" dirty="0" err="1"/>
              <a:t>modos</a:t>
            </a:r>
            <a:r>
              <a:rPr lang="en-US" b="0" dirty="0"/>
              <a:t> de </a:t>
            </a:r>
            <a:r>
              <a:rPr lang="en-US" b="0" dirty="0" err="1"/>
              <a:t>transmissão</a:t>
            </a:r>
            <a:r>
              <a:rPr lang="en-US" b="0" dirty="0"/>
              <a:t> de </a:t>
            </a:r>
            <a:br>
              <a:rPr lang="en-US" b="0" dirty="0"/>
            </a:br>
            <a:r>
              <a:rPr lang="en-US" b="0" dirty="0" err="1"/>
              <a:t>doenças</a:t>
            </a:r>
            <a:r>
              <a:rPr lang="en-US" b="0" dirty="0"/>
              <a:t> </a:t>
            </a:r>
            <a:r>
              <a:rPr lang="en-US" b="0" dirty="0" err="1"/>
              <a:t>transmissíveis</a:t>
            </a:r>
            <a:endParaRPr b="0" dirty="0"/>
          </a:p>
          <a:p>
            <a:pPr marL="457200" indent="-457200">
              <a:buFont typeface="Arial" panose="020B0604020202020204" pitchFamily="34" charset="0"/>
              <a:buChar char="•"/>
            </a:pPr>
            <a:r>
              <a:rPr lang="en-US" b="0" dirty="0" err="1"/>
              <a:t>Discutir</a:t>
            </a:r>
            <a:r>
              <a:rPr lang="en-US" b="0" dirty="0"/>
              <a:t> </a:t>
            </a:r>
            <a:r>
              <a:rPr lang="en-US" b="0" dirty="0" err="1"/>
              <a:t>estratégias</a:t>
            </a:r>
            <a:r>
              <a:rPr lang="en-US" b="0" dirty="0"/>
              <a:t> de </a:t>
            </a:r>
            <a:r>
              <a:rPr lang="en-US" b="0" dirty="0" err="1"/>
              <a:t>controle</a:t>
            </a:r>
            <a:r>
              <a:rPr lang="en-US" b="0" dirty="0"/>
              <a:t> de </a:t>
            </a:r>
            <a:r>
              <a:rPr lang="en-US" b="0" dirty="0" err="1"/>
              <a:t>surtos</a:t>
            </a:r>
            <a:endParaRPr b="0" dirty="0"/>
          </a:p>
          <a:p>
            <a:pPr marL="457200" indent="-457200">
              <a:buFont typeface="Arial" panose="020B0604020202020204" pitchFamily="34" charset="0"/>
              <a:buChar char="•"/>
            </a:pPr>
            <a:r>
              <a:rPr lang="en-US" b="0" dirty="0" err="1"/>
              <a:t>Aplicar</a:t>
            </a:r>
            <a:r>
              <a:rPr lang="en-US" b="0" dirty="0"/>
              <a:t> </a:t>
            </a:r>
            <a:r>
              <a:rPr lang="en-US" b="0" dirty="0" err="1"/>
              <a:t>uma</a:t>
            </a:r>
            <a:r>
              <a:rPr lang="en-US" b="0" dirty="0"/>
              <a:t> </a:t>
            </a:r>
            <a:r>
              <a:rPr lang="en-US" b="0" dirty="0" err="1"/>
              <a:t>abordagem</a:t>
            </a:r>
            <a:r>
              <a:rPr lang="en-US" b="0" dirty="0"/>
              <a:t> Uma Só </a:t>
            </a:r>
            <a:r>
              <a:rPr lang="en-US" b="0" dirty="0" err="1"/>
              <a:t>Saúde</a:t>
            </a:r>
            <a:r>
              <a:rPr lang="en-US" b="0" dirty="0"/>
              <a:t> à </a:t>
            </a:r>
            <a:r>
              <a:rPr lang="en-US" b="0" dirty="0" err="1"/>
              <a:t>investigação</a:t>
            </a:r>
            <a:r>
              <a:rPr lang="en-US" b="0" dirty="0"/>
              <a:t> de um </a:t>
            </a:r>
            <a:r>
              <a:rPr lang="en-US" b="0" dirty="0" err="1"/>
              <a:t>surto</a:t>
            </a:r>
            <a:r>
              <a:rPr lang="en-US" b="0" dirty="0"/>
              <a:t> e </a:t>
            </a:r>
            <a:r>
              <a:rPr lang="en-US" b="0" dirty="0" err="1"/>
              <a:t>resposta</a:t>
            </a:r>
            <a:endParaRPr b="0" dirty="0"/>
          </a:p>
          <a:p>
            <a:pPr marL="0" indent="0">
              <a:buNone/>
            </a:pP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33"/>
        <p:cNvGrpSpPr/>
        <p:nvPr/>
      </p:nvGrpSpPr>
      <p:grpSpPr>
        <a:xfrm>
          <a:off x="0" y="0"/>
          <a:ext cx="0" cy="0"/>
          <a:chOff x="0" y="0"/>
          <a:chExt cx="0" cy="0"/>
        </a:xfrm>
      </p:grpSpPr>
      <p:graphicFrame>
        <p:nvGraphicFramePr>
          <p:cNvPr id="637" name="Google Shape;637;p29"/>
          <p:cNvGraphicFramePr/>
          <p:nvPr>
            <p:extLst>
              <p:ext uri="{D42A27DB-BD31-4B8C-83A1-F6EECF244321}">
                <p14:modId xmlns:p14="http://schemas.microsoft.com/office/powerpoint/2010/main" val="88228017"/>
              </p:ext>
            </p:extLst>
          </p:nvPr>
        </p:nvGraphicFramePr>
        <p:xfrm>
          <a:off x="1318843" y="1345225"/>
          <a:ext cx="9794631" cy="4043485"/>
        </p:xfrm>
        <a:graphic>
          <a:graphicData uri="http://schemas.openxmlformats.org/drawingml/2006/chart">
            <c:chart xmlns:c="http://schemas.openxmlformats.org/drawingml/2006/chart" xmlns:r="http://schemas.openxmlformats.org/officeDocument/2006/relationships" r:id="rId3"/>
          </a:graphicData>
        </a:graphic>
      </p:graphicFrame>
      <p:sp>
        <p:nvSpPr>
          <p:cNvPr id="638" name="Google Shape;638;p29"/>
          <p:cNvSpPr txBox="1"/>
          <p:nvPr/>
        </p:nvSpPr>
        <p:spPr>
          <a:xfrm>
            <a:off x="1030701" y="5503984"/>
            <a:ext cx="10370917" cy="517024"/>
          </a:xfrm>
          <a:prstGeom prst="rect">
            <a:avLst/>
          </a:prstGeom>
          <a:noFill/>
          <a:ln>
            <a:noFill/>
          </a:ln>
        </p:spPr>
        <p:txBody>
          <a:bodyPr spcFirstLastPara="1" wrap="square" lIns="91425" tIns="45700" rIns="91425" bIns="45700" anchor="t" anchorCtr="0">
            <a:spAutoFit/>
          </a:bodyPr>
          <a:lstStyle/>
          <a:p>
            <a:pPr marR="0" lvl="0" defTabSz="457200" rtl="0" eaLnBrk="1" fontAlgn="auto" latinLnBrk="0" hangingPunct="1">
              <a:lnSpc>
                <a:spcPct val="115000"/>
              </a:lnSpc>
              <a:spcBef>
                <a:spcPts val="0"/>
              </a:spcBef>
              <a:spcAft>
                <a:spcPts val="0"/>
              </a:spcAft>
              <a:buClrTx/>
              <a:buSzTx/>
              <a:buFontTx/>
              <a:buNone/>
              <a:tabLst/>
              <a:defRPr/>
            </a:pPr>
            <a:r>
              <a:rPr kumimoji="0" lang="en-US" sz="2400" b="1" i="0" u="sng" strike="noStrike" kern="1200" cap="none" spc="0" normalizeH="0" baseline="0" noProof="0" dirty="0" err="1">
                <a:ln>
                  <a:noFill/>
                </a:ln>
                <a:solidFill>
                  <a:prstClr val="black"/>
                </a:solidFill>
                <a:effectLst/>
                <a:uLnTx/>
                <a:uFillTx/>
                <a:latin typeface="Arial  "/>
                <a:ea typeface="Arial"/>
                <a:cs typeface="Arial"/>
                <a:sym typeface="Arial"/>
              </a:rPr>
              <a:t>Questão</a:t>
            </a:r>
            <a:r>
              <a:rPr kumimoji="0" lang="en-US" sz="2400" b="1" i="0" u="sng" strike="noStrike" kern="1200" cap="none" spc="0" normalizeH="0" baseline="0" noProof="0" dirty="0">
                <a:ln>
                  <a:noFill/>
                </a:ln>
                <a:solidFill>
                  <a:prstClr val="black"/>
                </a:solidFill>
                <a:effectLst/>
                <a:uLnTx/>
                <a:uFillTx/>
                <a:latin typeface="Arial  "/>
                <a:ea typeface="Arial"/>
                <a:cs typeface="Arial"/>
                <a:sym typeface="Arial"/>
              </a:rPr>
              <a:t> 2:</a:t>
            </a:r>
            <a:r>
              <a:rPr kumimoji="0" lang="en-US" sz="2400" b="1" i="0" strike="noStrike" kern="1200" cap="none" spc="0" normalizeH="0" baseline="0" noProof="0" dirty="0">
                <a:ln>
                  <a:noFill/>
                </a:ln>
                <a:solidFill>
                  <a:prstClr val="black"/>
                </a:solidFill>
                <a:effectLst/>
                <a:uLnTx/>
                <a:uFillTx/>
                <a:latin typeface="Arial  "/>
                <a:ea typeface="Arial"/>
                <a:cs typeface="Arial"/>
                <a:sym typeface="Arial"/>
              </a:rPr>
              <a:t> </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Que tipo de </a:t>
            </a:r>
            <a:r>
              <a:rPr kumimoji="0" lang="en-US" sz="2400" b="0" i="0" u="none" strike="noStrike" kern="1200" cap="none" spc="0" normalizeH="0" baseline="0" noProof="0" dirty="0" err="1">
                <a:ln>
                  <a:noFill/>
                </a:ln>
                <a:solidFill>
                  <a:prstClr val="black"/>
                </a:solidFill>
                <a:effectLst/>
                <a:uLnTx/>
                <a:uFillTx/>
                <a:latin typeface="Arial  "/>
                <a:ea typeface="Arial"/>
                <a:cs typeface="Arial"/>
                <a:sym typeface="Arial"/>
              </a:rPr>
              <a:t>exposição</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 a curva </a:t>
            </a:r>
            <a:r>
              <a:rPr kumimoji="0" lang="en-US" sz="2400" b="0" i="0" u="none" strike="noStrike" kern="1200" cap="none" spc="0" normalizeH="0" baseline="0" noProof="0" dirty="0" err="1">
                <a:ln>
                  <a:noFill/>
                </a:ln>
                <a:solidFill>
                  <a:prstClr val="black"/>
                </a:solidFill>
                <a:effectLst/>
                <a:uLnTx/>
                <a:uFillTx/>
                <a:latin typeface="Arial  "/>
                <a:ea typeface="Arial"/>
                <a:cs typeface="Arial"/>
                <a:sym typeface="Arial"/>
              </a:rPr>
              <a:t>epidêmica</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 sugere?</a:t>
            </a:r>
            <a:endParaRPr lang="en-US" sz="2400" b="0" i="0" u="none" strike="noStrike" kern="1200" cap="none" spc="0" normalizeH="0" baseline="0" noProof="0" dirty="0">
              <a:ln>
                <a:noFill/>
              </a:ln>
              <a:solidFill>
                <a:prstClr val="black"/>
              </a:solidFill>
              <a:effectLst/>
              <a:uLnTx/>
              <a:uFillTx/>
              <a:latin typeface="Arial  "/>
            </a:endParaRPr>
          </a:p>
        </p:txBody>
      </p:sp>
      <p:sp>
        <p:nvSpPr>
          <p:cNvPr id="2" name="Title 1">
            <a:extLst>
              <a:ext uri="{FF2B5EF4-FFF2-40B4-BE49-F238E27FC236}">
                <a16:creationId xmlns:a16="http://schemas.microsoft.com/office/drawing/2014/main" id="{4980C245-2228-3036-B033-144DAC14F859}"/>
              </a:ext>
            </a:extLst>
          </p:cNvPr>
          <p:cNvSpPr>
            <a:spLocks noGrp="1"/>
          </p:cNvSpPr>
          <p:nvPr>
            <p:ph type="title"/>
          </p:nvPr>
        </p:nvSpPr>
        <p:spPr/>
        <p:txBody>
          <a:bodyPr/>
          <a:lstStyle/>
          <a:p>
            <a:r>
              <a:rPr lang="en-US" dirty="0"/>
              <a:t>Desenvolvimento de </a:t>
            </a:r>
            <a:r>
              <a:rPr lang="en-US" dirty="0" err="1"/>
              <a:t>hipóteses</a:t>
            </a:r>
            <a:r>
              <a:rPr lang="en-US" dirty="0"/>
              <a:t> (2/2)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43"/>
        <p:cNvGrpSpPr/>
        <p:nvPr/>
      </p:nvGrpSpPr>
      <p:grpSpPr>
        <a:xfrm>
          <a:off x="0" y="0"/>
          <a:ext cx="0" cy="0"/>
          <a:chOff x="0" y="0"/>
          <a:chExt cx="0" cy="0"/>
        </a:xfrm>
      </p:grpSpPr>
      <p:sp>
        <p:nvSpPr>
          <p:cNvPr id="2" name="Title 1">
            <a:extLst>
              <a:ext uri="{FF2B5EF4-FFF2-40B4-BE49-F238E27FC236}">
                <a16:creationId xmlns:a16="http://schemas.microsoft.com/office/drawing/2014/main" id="{4C5BD067-18DF-485B-41AD-B02AD56E5DE4}"/>
              </a:ext>
            </a:extLst>
          </p:cNvPr>
          <p:cNvSpPr>
            <a:spLocks noGrp="1"/>
          </p:cNvSpPr>
          <p:nvPr>
            <p:ph type="title"/>
          </p:nvPr>
        </p:nvSpPr>
        <p:spPr>
          <a:xfrm>
            <a:off x="844952" y="447675"/>
            <a:ext cx="9745463" cy="800100"/>
          </a:xfrm>
        </p:spPr>
        <p:txBody>
          <a:bodyPr/>
          <a:lstStyle/>
          <a:p>
            <a:r>
              <a:rPr lang="en-US" dirty="0"/>
              <a:t>Desenvolvimento de </a:t>
            </a:r>
            <a:r>
              <a:rPr lang="en-US" dirty="0" err="1"/>
              <a:t>hipóteses</a:t>
            </a:r>
            <a:r>
              <a:rPr lang="en-US" dirty="0"/>
              <a:t> </a:t>
            </a:r>
            <a:r>
              <a:rPr lang="en-US" dirty="0" err="1"/>
              <a:t>resposta</a:t>
            </a:r>
            <a:endParaRPr lang="en-US" dirty="0"/>
          </a:p>
        </p:txBody>
      </p:sp>
      <p:graphicFrame>
        <p:nvGraphicFramePr>
          <p:cNvPr id="4" name="Google Shape;637;p29">
            <a:extLst>
              <a:ext uri="{FF2B5EF4-FFF2-40B4-BE49-F238E27FC236}">
                <a16:creationId xmlns:a16="http://schemas.microsoft.com/office/drawing/2014/main" id="{B46E796A-EC05-D018-6071-800EB50006C6}"/>
              </a:ext>
            </a:extLst>
          </p:cNvPr>
          <p:cNvGraphicFramePr/>
          <p:nvPr>
            <p:extLst>
              <p:ext uri="{D42A27DB-BD31-4B8C-83A1-F6EECF244321}">
                <p14:modId xmlns:p14="http://schemas.microsoft.com/office/powerpoint/2010/main" val="1148406531"/>
              </p:ext>
            </p:extLst>
          </p:nvPr>
        </p:nvGraphicFramePr>
        <p:xfrm>
          <a:off x="1318843" y="1345225"/>
          <a:ext cx="9794631" cy="4043485"/>
        </p:xfrm>
        <a:graphic>
          <a:graphicData uri="http://schemas.openxmlformats.org/drawingml/2006/chart">
            <c:chart xmlns:c="http://schemas.openxmlformats.org/drawingml/2006/chart" xmlns:r="http://schemas.openxmlformats.org/officeDocument/2006/relationships" r:id="rId3"/>
          </a:graphicData>
        </a:graphic>
      </p:graphicFrame>
      <p:sp>
        <p:nvSpPr>
          <p:cNvPr id="5" name="Google Shape;638;p29">
            <a:extLst>
              <a:ext uri="{FF2B5EF4-FFF2-40B4-BE49-F238E27FC236}">
                <a16:creationId xmlns:a16="http://schemas.microsoft.com/office/drawing/2014/main" id="{5CE1E59B-C212-8C47-4AC6-569997F49245}"/>
              </a:ext>
            </a:extLst>
          </p:cNvPr>
          <p:cNvSpPr txBox="1"/>
          <p:nvPr/>
        </p:nvSpPr>
        <p:spPr>
          <a:xfrm>
            <a:off x="1030701" y="5503984"/>
            <a:ext cx="10370917" cy="941756"/>
          </a:xfrm>
          <a:prstGeom prst="rect">
            <a:avLst/>
          </a:prstGeom>
          <a:noFill/>
          <a:ln>
            <a:noFill/>
          </a:ln>
        </p:spPr>
        <p:txBody>
          <a:bodyPr spcFirstLastPara="1" wrap="square" lIns="91425" tIns="45700" rIns="91425" bIns="45700" anchor="t" anchorCtr="0">
            <a:spAutoFit/>
          </a:bodyPr>
          <a:lstStyle/>
          <a:p>
            <a:pPr marR="0" lvl="0" defTabSz="457200" rtl="0" eaLnBrk="1" fontAlgn="auto" latinLnBrk="0" hangingPunct="1">
              <a:lnSpc>
                <a:spcPct val="115000"/>
              </a:lnSpc>
              <a:spcBef>
                <a:spcPts val="0"/>
              </a:spcBef>
              <a:spcAft>
                <a:spcPts val="0"/>
              </a:spcAft>
              <a:buClrTx/>
              <a:buSzTx/>
              <a:buFontTx/>
              <a:buNone/>
              <a:tabLst/>
              <a:defRPr/>
            </a:pPr>
            <a:r>
              <a:rPr kumimoji="0" lang="en-US" sz="2400" b="1" i="0" u="sng" strike="noStrike" kern="1200" cap="none" spc="0" normalizeH="0" baseline="0" noProof="0" dirty="0" err="1">
                <a:ln>
                  <a:noFill/>
                </a:ln>
                <a:solidFill>
                  <a:prstClr val="black"/>
                </a:solidFill>
                <a:effectLst/>
                <a:uLnTx/>
                <a:uFillTx/>
                <a:latin typeface="Arial  "/>
                <a:ea typeface="Arial"/>
                <a:cs typeface="Arial"/>
                <a:sym typeface="Arial"/>
              </a:rPr>
              <a:t>Questão</a:t>
            </a:r>
            <a:r>
              <a:rPr kumimoji="0" lang="en-US" sz="2400" b="1" i="0" u="sng" strike="noStrike" kern="1200" cap="none" spc="0" normalizeH="0" baseline="0" noProof="0" dirty="0">
                <a:ln>
                  <a:noFill/>
                </a:ln>
                <a:solidFill>
                  <a:prstClr val="black"/>
                </a:solidFill>
                <a:effectLst/>
                <a:uLnTx/>
                <a:uFillTx/>
                <a:latin typeface="Arial  "/>
                <a:ea typeface="Arial"/>
                <a:cs typeface="Arial"/>
                <a:sym typeface="Arial"/>
              </a:rPr>
              <a:t> 2:</a:t>
            </a:r>
            <a:r>
              <a:rPr kumimoji="0" lang="en-US" sz="2400" b="1" i="0" strike="noStrike" kern="1200" cap="none" spc="0" normalizeH="0" baseline="0" noProof="0" dirty="0">
                <a:ln>
                  <a:noFill/>
                </a:ln>
                <a:solidFill>
                  <a:prstClr val="black"/>
                </a:solidFill>
                <a:effectLst/>
                <a:uLnTx/>
                <a:uFillTx/>
                <a:latin typeface="Arial  "/>
                <a:ea typeface="Arial"/>
                <a:cs typeface="Arial"/>
                <a:sym typeface="Arial"/>
              </a:rPr>
              <a:t> </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Que tipo de </a:t>
            </a:r>
            <a:r>
              <a:rPr kumimoji="0" lang="en-US" sz="2400" b="0" i="0" u="none" strike="noStrike" kern="1200" cap="none" spc="0" normalizeH="0" baseline="0" noProof="0" dirty="0" err="1">
                <a:ln>
                  <a:noFill/>
                </a:ln>
                <a:solidFill>
                  <a:prstClr val="black"/>
                </a:solidFill>
                <a:effectLst/>
                <a:uLnTx/>
                <a:uFillTx/>
                <a:latin typeface="Arial  "/>
                <a:ea typeface="Arial"/>
                <a:cs typeface="Arial"/>
                <a:sym typeface="Arial"/>
              </a:rPr>
              <a:t>exposição</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 a curva </a:t>
            </a:r>
            <a:r>
              <a:rPr kumimoji="0" lang="en-US" sz="2400" b="0" i="0" u="none" strike="noStrike" kern="1200" cap="none" spc="0" normalizeH="0" baseline="0" noProof="0" dirty="0" err="1">
                <a:ln>
                  <a:noFill/>
                </a:ln>
                <a:solidFill>
                  <a:prstClr val="black"/>
                </a:solidFill>
                <a:effectLst/>
                <a:uLnTx/>
                <a:uFillTx/>
                <a:latin typeface="Arial  "/>
                <a:ea typeface="Arial"/>
                <a:cs typeface="Arial"/>
                <a:sym typeface="Arial"/>
              </a:rPr>
              <a:t>epidêmica</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 </a:t>
            </a:r>
            <a:r>
              <a:rPr kumimoji="0" lang="en-US" sz="2400" b="0" i="0" u="none" strike="noStrike" kern="1200" cap="none" spc="0" normalizeH="0" baseline="0" noProof="0" dirty="0" err="1">
                <a:ln>
                  <a:noFill/>
                </a:ln>
                <a:solidFill>
                  <a:prstClr val="black"/>
                </a:solidFill>
                <a:effectLst/>
                <a:uLnTx/>
                <a:uFillTx/>
                <a:latin typeface="Arial  "/>
                <a:ea typeface="Arial"/>
                <a:cs typeface="Arial"/>
                <a:sym typeface="Arial"/>
              </a:rPr>
              <a:t>sugere</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a:t>
            </a:r>
          </a:p>
          <a:p>
            <a:pPr>
              <a:lnSpc>
                <a:spcPct val="115000"/>
              </a:lnSpc>
              <a:defRPr/>
            </a:pPr>
            <a:r>
              <a:rPr lang="en-US" sz="2400" b="1" u="sng" dirty="0" err="1">
                <a:solidFill>
                  <a:prstClr val="black"/>
                </a:solidFill>
                <a:latin typeface="Arial  "/>
                <a:cs typeface="Arial"/>
                <a:sym typeface="Arial"/>
              </a:rPr>
              <a:t>Resposta</a:t>
            </a:r>
            <a:r>
              <a:rPr lang="en-US" sz="2400" b="1" u="sng" dirty="0">
                <a:solidFill>
                  <a:prstClr val="black"/>
                </a:solidFill>
                <a:latin typeface="Arial  "/>
                <a:cs typeface="Arial"/>
                <a:sym typeface="Arial"/>
              </a:rPr>
              <a:t>:</a:t>
            </a:r>
            <a:r>
              <a:rPr lang="en-US" sz="2400" b="1" dirty="0">
                <a:solidFill>
                  <a:prstClr val="black"/>
                </a:solidFill>
                <a:latin typeface="Arial  "/>
                <a:cs typeface="Arial"/>
                <a:sym typeface="Arial"/>
              </a:rPr>
              <a:t> </a:t>
            </a:r>
            <a:r>
              <a:rPr lang="en-US" sz="2400" dirty="0" err="1">
                <a:solidFill>
                  <a:prstClr val="black"/>
                </a:solidFill>
                <a:latin typeface="Arial  "/>
                <a:cs typeface="Arial"/>
                <a:sym typeface="Arial"/>
              </a:rPr>
              <a:t>Sugere</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uma</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fonte</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pontual</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ou</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uma</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fonte</a:t>
            </a:r>
            <a:r>
              <a:rPr lang="en-US" sz="2400" dirty="0">
                <a:solidFill>
                  <a:prstClr val="black"/>
                </a:solidFill>
                <a:latin typeface="Arial  "/>
                <a:cs typeface="Arial"/>
                <a:sym typeface="Arial"/>
              </a:rPr>
              <a:t> de </a:t>
            </a:r>
            <a:r>
              <a:rPr lang="en-US" sz="2400" dirty="0" err="1">
                <a:solidFill>
                  <a:prstClr val="black"/>
                </a:solidFill>
                <a:latin typeface="Arial  "/>
                <a:cs typeface="Arial"/>
                <a:sym typeface="Arial"/>
              </a:rPr>
              <a:t>exposição</a:t>
            </a:r>
            <a:r>
              <a:rPr lang="en-US" sz="2400" dirty="0">
                <a:solidFill>
                  <a:prstClr val="black"/>
                </a:solidFill>
                <a:latin typeface="Arial  "/>
                <a:cs typeface="Arial"/>
                <a:sym typeface="Arial"/>
              </a:rPr>
              <a:t> </a:t>
            </a:r>
            <a:r>
              <a:rPr lang="en-US" sz="2400" dirty="0" err="1">
                <a:solidFill>
                  <a:prstClr val="black"/>
                </a:solidFill>
                <a:latin typeface="Arial  "/>
                <a:cs typeface="Arial"/>
                <a:sym typeface="Arial"/>
              </a:rPr>
              <a:t>contínua</a:t>
            </a:r>
            <a:endParaRPr lang="en-US" sz="2400" b="1" dirty="0">
              <a:solidFill>
                <a:prstClr val="black"/>
              </a:solidFill>
              <a:latin typeface="Arial  "/>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651"/>
        <p:cNvGrpSpPr/>
        <p:nvPr/>
      </p:nvGrpSpPr>
      <p:grpSpPr>
        <a:xfrm>
          <a:off x="0" y="0"/>
          <a:ext cx="0" cy="0"/>
          <a:chOff x="0" y="0"/>
          <a:chExt cx="0" cy="0"/>
        </a:xfrm>
      </p:grpSpPr>
      <p:sp>
        <p:nvSpPr>
          <p:cNvPr id="2" name="Title 1">
            <a:extLst>
              <a:ext uri="{FF2B5EF4-FFF2-40B4-BE49-F238E27FC236}">
                <a16:creationId xmlns:a16="http://schemas.microsoft.com/office/drawing/2014/main" id="{01767F9E-DFBD-CF21-D0D2-EBD800D0F40F}"/>
              </a:ext>
            </a:extLst>
          </p:cNvPr>
          <p:cNvSpPr>
            <a:spLocks noGrp="1"/>
          </p:cNvSpPr>
          <p:nvPr>
            <p:ph type="title"/>
          </p:nvPr>
        </p:nvSpPr>
        <p:spPr/>
        <p:txBody>
          <a:bodyPr/>
          <a:lstStyle/>
          <a:p>
            <a:r>
              <a:rPr lang="en-US" dirty="0"/>
              <a:t>Desenvolvimento de </a:t>
            </a:r>
            <a:r>
              <a:rPr lang="en-US" dirty="0" err="1"/>
              <a:t>hipóteses</a:t>
            </a:r>
            <a:r>
              <a:rPr lang="en-US" dirty="0"/>
              <a:t> (1/2)</a:t>
            </a:r>
          </a:p>
        </p:txBody>
      </p:sp>
      <p:sp>
        <p:nvSpPr>
          <p:cNvPr id="5" name="Content Placeholder 4">
            <a:extLst>
              <a:ext uri="{FF2B5EF4-FFF2-40B4-BE49-F238E27FC236}">
                <a16:creationId xmlns:a16="http://schemas.microsoft.com/office/drawing/2014/main" id="{A4169163-1DB4-4850-5D2D-D83F3F88E50D}"/>
              </a:ext>
            </a:extLst>
          </p:cNvPr>
          <p:cNvSpPr>
            <a:spLocks noGrp="1"/>
          </p:cNvSpPr>
          <p:nvPr>
            <p:ph sz="half" idx="2"/>
          </p:nvPr>
        </p:nvSpPr>
        <p:spPr/>
        <p:txBody>
          <a:bodyPr lIns="91440" tIns="45720" rIns="91440" bIns="45720" anchor="t"/>
          <a:lstStyle/>
          <a:p>
            <a:pPr marL="0" indent="0" algn="just">
              <a:buNone/>
            </a:pPr>
            <a:r>
              <a:rPr lang="en-US" b="1" dirty="0"/>
              <a:t>Cenário (continuação): </a:t>
            </a:r>
          </a:p>
          <a:p>
            <a:r>
              <a:rPr lang="en-US" dirty="0"/>
              <a:t>O epidemiologista </a:t>
            </a:r>
            <a:r>
              <a:rPr lang="en-US" dirty="0" err="1"/>
              <a:t>entrevistou</a:t>
            </a:r>
            <a:r>
              <a:rPr lang="en-US" dirty="0"/>
              <a:t> </a:t>
            </a:r>
            <a:r>
              <a:rPr lang="en-US" dirty="0" err="1"/>
              <a:t>os</a:t>
            </a:r>
            <a:r>
              <a:rPr lang="en-US" dirty="0"/>
              <a:t> </a:t>
            </a:r>
            <a:r>
              <a:rPr lang="en-US" dirty="0" err="1"/>
              <a:t>doentes</a:t>
            </a:r>
            <a:r>
              <a:rPr lang="en-US" dirty="0"/>
              <a:t>, os outros estudantes, os professores e os fornecedores de refeições:</a:t>
            </a:r>
          </a:p>
          <a:p>
            <a:pPr lvl="1"/>
            <a:r>
              <a:rPr lang="en-US" dirty="0"/>
              <a:t>Ninguém </a:t>
            </a:r>
            <a:r>
              <a:rPr lang="en-US" dirty="0" err="1"/>
              <a:t>estava</a:t>
            </a:r>
            <a:r>
              <a:rPr lang="en-US" dirty="0"/>
              <a:t> </a:t>
            </a:r>
            <a:r>
              <a:rPr lang="en-US" dirty="0" err="1"/>
              <a:t>tomando</a:t>
            </a:r>
            <a:r>
              <a:rPr lang="en-US" dirty="0"/>
              <a:t> </a:t>
            </a:r>
            <a:r>
              <a:rPr lang="en-US" dirty="0" err="1"/>
              <a:t>os</a:t>
            </a:r>
            <a:r>
              <a:rPr lang="en-US" dirty="0"/>
              <a:t> </a:t>
            </a:r>
            <a:r>
              <a:rPr lang="en-US" dirty="0" err="1"/>
              <a:t>medicamentos</a:t>
            </a:r>
            <a:r>
              <a:rPr lang="en-US" dirty="0"/>
              <a:t> de </a:t>
            </a:r>
            <a:r>
              <a:rPr lang="en-US" dirty="0" err="1"/>
              <a:t>profilaxia</a:t>
            </a:r>
            <a:r>
              <a:rPr lang="en-US" dirty="0"/>
              <a:t> contra </a:t>
            </a:r>
            <a:br>
              <a:rPr lang="en-US" dirty="0"/>
            </a:br>
            <a:r>
              <a:rPr lang="en-US" dirty="0"/>
              <a:t>a malária</a:t>
            </a:r>
          </a:p>
          <a:p>
            <a:pPr lvl="1"/>
            <a:r>
              <a:rPr lang="en-US" dirty="0"/>
              <a:t>Foi fornecida água engarrafada aos estudantes e ao pessoal, mas os fornecedores de refeições não utilizaram água engarrafada para preparar as refeições</a:t>
            </a:r>
          </a:p>
          <a:p>
            <a:pPr lvl="1"/>
            <a:r>
              <a:rPr lang="en-US" dirty="0"/>
              <a:t>Os </a:t>
            </a:r>
            <a:r>
              <a:rPr lang="en-US" dirty="0" err="1"/>
              <a:t>alunos</a:t>
            </a:r>
            <a:r>
              <a:rPr lang="en-US" dirty="0"/>
              <a:t> </a:t>
            </a:r>
            <a:r>
              <a:rPr lang="en-US" dirty="0" err="1"/>
              <a:t>coletaram</a:t>
            </a:r>
            <a:r>
              <a:rPr lang="en-US" dirty="0"/>
              <a:t> plantas e </a:t>
            </a:r>
            <a:r>
              <a:rPr lang="en-US" dirty="0" err="1"/>
              <a:t>insetos</a:t>
            </a:r>
            <a:r>
              <a:rPr lang="en-US" dirty="0"/>
              <a:t> na floresta e ao longo dos cursos de água para posterior identificação</a:t>
            </a:r>
          </a:p>
          <a:p>
            <a:pPr marL="0" indent="0" algn="just">
              <a:buNone/>
            </a:pPr>
            <a:endParaRPr lang="en-US" dirty="0"/>
          </a:p>
          <a:p>
            <a:pPr algn="just"/>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2" name="Title 1">
            <a:extLst>
              <a:ext uri="{FF2B5EF4-FFF2-40B4-BE49-F238E27FC236}">
                <a16:creationId xmlns:a16="http://schemas.microsoft.com/office/drawing/2014/main" id="{B4040C84-9363-6BB8-6ADB-857B09812A7E}"/>
              </a:ext>
            </a:extLst>
          </p:cNvPr>
          <p:cNvSpPr>
            <a:spLocks noGrp="1"/>
          </p:cNvSpPr>
          <p:nvPr>
            <p:ph type="title"/>
          </p:nvPr>
        </p:nvSpPr>
        <p:spPr/>
        <p:txBody>
          <a:bodyPr/>
          <a:lstStyle/>
          <a:p>
            <a:r>
              <a:rPr lang="en-US" dirty="0"/>
              <a:t>Desenvolvimento de </a:t>
            </a:r>
            <a:r>
              <a:rPr lang="en-US" dirty="0" err="1"/>
              <a:t>hipóteses</a:t>
            </a:r>
            <a:r>
              <a:rPr lang="en-US" dirty="0"/>
              <a:t> (2/2)</a:t>
            </a:r>
          </a:p>
        </p:txBody>
      </p:sp>
      <p:sp>
        <p:nvSpPr>
          <p:cNvPr id="619" name="Google Shape;619;p2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nSpc>
                <a:spcPct val="114999"/>
              </a:lnSpc>
              <a:spcBef>
                <a:spcPts val="0"/>
              </a:spcBef>
              <a:buNone/>
            </a:pPr>
            <a:r>
              <a:rPr lang="en-US" b="1" u="sng" dirty="0" err="1">
                <a:cs typeface="Arial"/>
              </a:rPr>
              <a:t>Questão</a:t>
            </a:r>
            <a:r>
              <a:rPr lang="en-US" b="1" u="sng" dirty="0">
                <a:cs typeface="Arial"/>
              </a:rPr>
              <a:t> 3:</a:t>
            </a:r>
            <a:r>
              <a:rPr lang="en-US" b="1" dirty="0">
                <a:cs typeface="Arial"/>
              </a:rPr>
              <a:t> </a:t>
            </a:r>
            <a:r>
              <a:rPr lang="en-US" dirty="0">
                <a:cs typeface="Arial"/>
              </a:rPr>
              <a:t>Com base nos resultados obtidos </a:t>
            </a:r>
            <a:r>
              <a:rPr lang="en-US" dirty="0" err="1">
                <a:cs typeface="Arial"/>
              </a:rPr>
              <a:t>até</a:t>
            </a:r>
            <a:r>
              <a:rPr lang="en-US" dirty="0">
                <a:cs typeface="Arial"/>
              </a:rPr>
              <a:t> o </a:t>
            </a:r>
            <a:r>
              <a:rPr lang="en-US" dirty="0" err="1">
                <a:cs typeface="Arial"/>
              </a:rPr>
              <a:t>momento</a:t>
            </a:r>
            <a:r>
              <a:rPr lang="en-US" dirty="0">
                <a:cs typeface="Arial"/>
              </a:rPr>
              <a:t>, quais são algumas hipóteses possíveis sobre as fontes e os agentes do surto? </a:t>
            </a:r>
            <a:endParaRPr lang="en-US" dirty="0"/>
          </a:p>
        </p:txBody>
      </p:sp>
    </p:spTree>
    <p:extLst>
      <p:ext uri="{BB962C8B-B14F-4D97-AF65-F5344CB8AC3E}">
        <p14:creationId xmlns:p14="http://schemas.microsoft.com/office/powerpoint/2010/main" val="15330545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659"/>
        <p:cNvGrpSpPr/>
        <p:nvPr/>
      </p:nvGrpSpPr>
      <p:grpSpPr>
        <a:xfrm>
          <a:off x="0" y="0"/>
          <a:ext cx="0" cy="0"/>
          <a:chOff x="0" y="0"/>
          <a:chExt cx="0" cy="0"/>
        </a:xfrm>
      </p:grpSpPr>
      <p:sp>
        <p:nvSpPr>
          <p:cNvPr id="2" name="Title 1">
            <a:extLst>
              <a:ext uri="{FF2B5EF4-FFF2-40B4-BE49-F238E27FC236}">
                <a16:creationId xmlns:a16="http://schemas.microsoft.com/office/drawing/2014/main" id="{90EE07B1-2642-4971-CE61-17E082A0EA98}"/>
              </a:ext>
            </a:extLst>
          </p:cNvPr>
          <p:cNvSpPr>
            <a:spLocks noGrp="1"/>
          </p:cNvSpPr>
          <p:nvPr>
            <p:ph type="title"/>
          </p:nvPr>
        </p:nvSpPr>
        <p:spPr>
          <a:xfrm>
            <a:off x="838200" y="447675"/>
            <a:ext cx="9752216" cy="800100"/>
          </a:xfrm>
        </p:spPr>
        <p:txBody>
          <a:bodyPr/>
          <a:lstStyle/>
          <a:p>
            <a:r>
              <a:rPr lang="en-US" dirty="0"/>
              <a:t>Desenvolvimento de hipóteses</a:t>
            </a:r>
          </a:p>
        </p:txBody>
      </p:sp>
      <p:sp>
        <p:nvSpPr>
          <p:cNvPr id="661" name="Google Shape;661;p32"/>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nSpc>
                <a:spcPct val="114999"/>
              </a:lnSpc>
              <a:spcBef>
                <a:spcPts val="0"/>
              </a:spcBef>
              <a:buNone/>
            </a:pPr>
            <a:r>
              <a:rPr lang="en-US" b="1" u="sng" dirty="0" err="1">
                <a:cs typeface="Arial"/>
              </a:rPr>
              <a:t>Questão</a:t>
            </a:r>
            <a:r>
              <a:rPr lang="en-US" b="1" u="sng" dirty="0">
                <a:cs typeface="Arial"/>
              </a:rPr>
              <a:t> 3:</a:t>
            </a:r>
            <a:r>
              <a:rPr lang="en-US" b="1" dirty="0">
                <a:cs typeface="Arial"/>
              </a:rPr>
              <a:t> </a:t>
            </a:r>
            <a:r>
              <a:rPr lang="en-US" dirty="0">
                <a:cs typeface="Arial"/>
              </a:rPr>
              <a:t>Com base </a:t>
            </a:r>
            <a:r>
              <a:rPr lang="en-US" dirty="0" err="1">
                <a:cs typeface="Arial"/>
              </a:rPr>
              <a:t>nos</a:t>
            </a:r>
            <a:r>
              <a:rPr lang="en-US" dirty="0">
                <a:cs typeface="Arial"/>
              </a:rPr>
              <a:t> </a:t>
            </a:r>
            <a:r>
              <a:rPr lang="en-US" dirty="0" err="1">
                <a:cs typeface="Arial"/>
              </a:rPr>
              <a:t>resultados</a:t>
            </a:r>
            <a:r>
              <a:rPr lang="en-US" dirty="0">
                <a:cs typeface="Arial"/>
              </a:rPr>
              <a:t> </a:t>
            </a:r>
            <a:r>
              <a:rPr lang="en-US" dirty="0" err="1">
                <a:cs typeface="Arial"/>
              </a:rPr>
              <a:t>obtidos</a:t>
            </a:r>
            <a:r>
              <a:rPr lang="en-US" dirty="0">
                <a:cs typeface="Arial"/>
              </a:rPr>
              <a:t> </a:t>
            </a:r>
            <a:r>
              <a:rPr lang="en-US" dirty="0" err="1">
                <a:cs typeface="Arial"/>
              </a:rPr>
              <a:t>até</a:t>
            </a:r>
            <a:r>
              <a:rPr lang="en-US" dirty="0">
                <a:cs typeface="Arial"/>
              </a:rPr>
              <a:t> o </a:t>
            </a:r>
            <a:r>
              <a:rPr lang="en-US" dirty="0" err="1">
                <a:cs typeface="Arial"/>
              </a:rPr>
              <a:t>momento</a:t>
            </a:r>
            <a:r>
              <a:rPr lang="en-US" dirty="0">
                <a:cs typeface="Arial"/>
              </a:rPr>
              <a:t>, quais </a:t>
            </a:r>
            <a:r>
              <a:rPr lang="en-US" dirty="0" err="1">
                <a:cs typeface="Arial"/>
              </a:rPr>
              <a:t>são</a:t>
            </a:r>
            <a:r>
              <a:rPr lang="en-US" dirty="0">
                <a:cs typeface="Arial"/>
              </a:rPr>
              <a:t> </a:t>
            </a:r>
            <a:r>
              <a:rPr lang="en-US" dirty="0" err="1">
                <a:cs typeface="Arial"/>
              </a:rPr>
              <a:t>algumas</a:t>
            </a:r>
            <a:r>
              <a:rPr lang="en-US" dirty="0">
                <a:cs typeface="Arial"/>
              </a:rPr>
              <a:t> </a:t>
            </a:r>
            <a:r>
              <a:rPr lang="en-US" dirty="0" err="1">
                <a:cs typeface="Arial"/>
              </a:rPr>
              <a:t>hipóteses</a:t>
            </a:r>
            <a:r>
              <a:rPr lang="en-US" dirty="0">
                <a:cs typeface="Arial"/>
              </a:rPr>
              <a:t> </a:t>
            </a:r>
            <a:r>
              <a:rPr lang="en-US" dirty="0" err="1">
                <a:cs typeface="Arial"/>
              </a:rPr>
              <a:t>possíveis</a:t>
            </a:r>
            <a:r>
              <a:rPr lang="en-US" dirty="0">
                <a:cs typeface="Arial"/>
              </a:rPr>
              <a:t> </a:t>
            </a:r>
            <a:r>
              <a:rPr lang="en-US" dirty="0" err="1">
                <a:cs typeface="Arial"/>
              </a:rPr>
              <a:t>sobre</a:t>
            </a:r>
            <a:r>
              <a:rPr lang="en-US" dirty="0">
                <a:cs typeface="Arial"/>
              </a:rPr>
              <a:t> as </a:t>
            </a:r>
            <a:r>
              <a:rPr lang="en-US" dirty="0" err="1">
                <a:cs typeface="Arial"/>
              </a:rPr>
              <a:t>fontes</a:t>
            </a:r>
            <a:r>
              <a:rPr lang="en-US" dirty="0">
                <a:cs typeface="Arial"/>
              </a:rPr>
              <a:t> e </a:t>
            </a:r>
            <a:r>
              <a:rPr lang="en-US" dirty="0" err="1">
                <a:cs typeface="Arial"/>
              </a:rPr>
              <a:t>os</a:t>
            </a:r>
            <a:r>
              <a:rPr lang="en-US" dirty="0">
                <a:cs typeface="Arial"/>
              </a:rPr>
              <a:t> </a:t>
            </a:r>
            <a:r>
              <a:rPr lang="en-US" dirty="0" err="1">
                <a:cs typeface="Arial"/>
              </a:rPr>
              <a:t>agentes</a:t>
            </a:r>
            <a:r>
              <a:rPr lang="en-US" dirty="0">
                <a:cs typeface="Arial"/>
              </a:rPr>
              <a:t> do </a:t>
            </a:r>
            <a:r>
              <a:rPr lang="en-US" dirty="0" err="1">
                <a:cs typeface="Arial"/>
              </a:rPr>
              <a:t>surto</a:t>
            </a:r>
            <a:r>
              <a:rPr lang="en-US" dirty="0">
                <a:cs typeface="Arial"/>
              </a:rPr>
              <a:t>? </a:t>
            </a:r>
            <a:endParaRPr lang="en-US" dirty="0"/>
          </a:p>
          <a:p>
            <a:pPr>
              <a:lnSpc>
                <a:spcPct val="115000"/>
              </a:lnSpc>
              <a:spcBef>
                <a:spcPts val="1200"/>
              </a:spcBef>
              <a:buSzPts val="2600"/>
            </a:pPr>
            <a:r>
              <a:rPr lang="en-US" sz="2600" b="1" u="sng" dirty="0" err="1">
                <a:ea typeface="Arial"/>
                <a:cs typeface="Arial"/>
                <a:sym typeface="Arial"/>
              </a:rPr>
              <a:t>Resposta</a:t>
            </a:r>
            <a:r>
              <a:rPr lang="en-US" sz="2600" b="1" u="sng" dirty="0">
                <a:ea typeface="Arial"/>
                <a:cs typeface="Arial"/>
                <a:sym typeface="Arial"/>
              </a:rPr>
              <a:t>:</a:t>
            </a:r>
            <a:r>
              <a:rPr lang="en-US" sz="2600" b="1" dirty="0">
                <a:ea typeface="Arial"/>
                <a:cs typeface="Arial"/>
                <a:sym typeface="Arial"/>
              </a:rPr>
              <a:t> </a:t>
            </a:r>
            <a:r>
              <a:rPr lang="en-US" sz="2600" b="1" dirty="0"/>
              <a:t>As possíveis fontes ou agentes incluem:</a:t>
            </a:r>
            <a:endParaRPr b="1" dirty="0"/>
          </a:p>
          <a:p>
            <a:pPr lvl="1">
              <a:buSzPts val="2600"/>
            </a:pPr>
            <a:r>
              <a:rPr lang="en-US" sz="2200" dirty="0"/>
              <a:t>Doenças transmitidas </a:t>
            </a:r>
            <a:r>
              <a:rPr lang="en-US" sz="2200" dirty="0" err="1"/>
              <a:t>por</a:t>
            </a:r>
            <a:r>
              <a:rPr lang="en-US" sz="2200" dirty="0"/>
              <a:t> </a:t>
            </a:r>
            <a:r>
              <a:rPr lang="en-US" sz="2200" dirty="0" err="1"/>
              <a:t>vetores</a:t>
            </a:r>
            <a:r>
              <a:rPr lang="en-US" sz="2200" dirty="0"/>
              <a:t> (malária, dengue, </a:t>
            </a:r>
            <a:r>
              <a:rPr lang="en-US" sz="2200" i="1" dirty="0"/>
              <a:t>Rickettsia</a:t>
            </a:r>
            <a:r>
              <a:rPr lang="en-US" sz="2200" dirty="0"/>
              <a:t>, febre do Vale do Rift etc.) </a:t>
            </a:r>
            <a:endParaRPr dirty="0"/>
          </a:p>
          <a:p>
            <a:pPr lvl="1">
              <a:buSzPts val="2600"/>
            </a:pPr>
            <a:r>
              <a:rPr lang="en-US" sz="2200" dirty="0"/>
              <a:t>Doenças de origem alimentar (salmonelose, </a:t>
            </a:r>
            <a:r>
              <a:rPr lang="en-US" sz="2200" i="1" dirty="0"/>
              <a:t>E. coli</a:t>
            </a:r>
            <a:r>
              <a:rPr lang="en-US" sz="2200" dirty="0"/>
              <a:t>, </a:t>
            </a:r>
            <a:r>
              <a:rPr lang="en-US" sz="2200" i="1" dirty="0"/>
              <a:t>Campylobacter </a:t>
            </a:r>
            <a:r>
              <a:rPr lang="en-US" sz="2200" dirty="0"/>
              <a:t>etc.) </a:t>
            </a:r>
            <a:endParaRPr dirty="0"/>
          </a:p>
          <a:p>
            <a:pPr lvl="1">
              <a:buSzPts val="2600"/>
            </a:pPr>
            <a:r>
              <a:rPr lang="en-US" sz="2200" dirty="0"/>
              <a:t>Doenças transmitidas pela água (leptospirose, </a:t>
            </a:r>
            <a:r>
              <a:rPr lang="en-US" sz="2200" dirty="0" err="1"/>
              <a:t>giardíase</a:t>
            </a:r>
            <a:r>
              <a:rPr lang="en-US" sz="2200" dirty="0"/>
              <a:t> etc.)</a:t>
            </a:r>
            <a:endParaRPr dirty="0"/>
          </a:p>
          <a:p>
            <a:pPr lvl="1">
              <a:buSzPts val="2600"/>
            </a:pPr>
            <a:r>
              <a:rPr lang="en-US" sz="2200" dirty="0"/>
              <a:t>Outros?</a:t>
            </a:r>
            <a:endParaRPr dirty="0"/>
          </a:p>
          <a:p>
            <a:pPr marL="0" indent="0" algn="just">
              <a:lnSpc>
                <a:spcPct val="115000"/>
              </a:lnSpc>
              <a:spcBef>
                <a:spcPts val="0"/>
              </a:spcBef>
              <a:buSzPts val="2400"/>
              <a:buNone/>
            </a:pPr>
            <a:endParaRPr sz="2400" dirty="0"/>
          </a:p>
          <a:p>
            <a:pPr marL="0" indent="0" algn="just">
              <a:lnSpc>
                <a:spcPct val="115000"/>
              </a:lnSpc>
              <a:spcBef>
                <a:spcPts val="1200"/>
              </a:spcBef>
              <a:buSzPts val="2400"/>
              <a:buNone/>
            </a:pPr>
            <a:endParaRPr sz="2400" dirty="0">
              <a:ea typeface="Arial"/>
              <a:cs typeface="Arial"/>
              <a:sym typeface="Arial"/>
            </a:endParaRPr>
          </a:p>
          <a:p>
            <a:pPr marL="0" indent="0" algn="just">
              <a:lnSpc>
                <a:spcPct val="115000"/>
              </a:lnSpc>
              <a:spcBef>
                <a:spcPts val="1200"/>
              </a:spcBef>
              <a:buSzPts val="2400"/>
              <a:buNone/>
            </a:pPr>
            <a:endParaRPr sz="2400"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50">
          <a:extLst>
            <a:ext uri="{FF2B5EF4-FFF2-40B4-BE49-F238E27FC236}">
              <a16:creationId xmlns:a16="http://schemas.microsoft.com/office/drawing/2014/main" id="{DE6EE5A6-9F18-1402-3995-0C7FD738DB2B}"/>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9C9A8331-9195-DFDF-58D2-A5DF392A610C}"/>
              </a:ext>
            </a:extLst>
          </p:cNvPr>
          <p:cNvSpPr txBox="1">
            <a:spLocks/>
          </p:cNvSpPr>
          <p:nvPr/>
        </p:nvSpPr>
        <p:spPr>
          <a:xfrm>
            <a:off x="527538" y="457200"/>
            <a:ext cx="11664462"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4000" dirty="0"/>
          </a:p>
        </p:txBody>
      </p:sp>
      <p:sp>
        <p:nvSpPr>
          <p:cNvPr id="4" name="Text Placeholder 3">
            <a:extLst>
              <a:ext uri="{FF2B5EF4-FFF2-40B4-BE49-F238E27FC236}">
                <a16:creationId xmlns:a16="http://schemas.microsoft.com/office/drawing/2014/main" id="{23DF4544-FDE5-01A7-1C71-7CCA522A910F}"/>
              </a:ext>
            </a:extLst>
          </p:cNvPr>
          <p:cNvSpPr txBox="1">
            <a:spLocks/>
          </p:cNvSpPr>
          <p:nvPr/>
        </p:nvSpPr>
        <p:spPr>
          <a:xfrm>
            <a:off x="527538" y="1449547"/>
            <a:ext cx="11570907" cy="444655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Desenvolver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ea typeface="ＭＳ Ｐゴシック" charset="-128"/>
              </a:rPr>
              <a:t>Avaliar</a:t>
            </a:r>
            <a:r>
              <a:rPr lang="en-US" altLang="ja-JP" sz="2600" dirty="0">
                <a:ea typeface="ＭＳ Ｐゴシック" charset="-128"/>
              </a:rPr>
              <a:t> </a:t>
            </a:r>
            <a:r>
              <a:rPr lang="en-US" altLang="ja-JP" sz="2600" dirty="0" err="1">
                <a:ea typeface="ＭＳ Ｐゴシック" charset="-128"/>
              </a:rPr>
              <a:t>epidemiologicamente</a:t>
            </a:r>
            <a:r>
              <a:rPr lang="en-US" altLang="ja-JP" sz="2600" dirty="0">
                <a:ea typeface="ＭＳ Ｐゴシック" charset="-128"/>
              </a:rPr>
              <a:t> as </a:t>
            </a:r>
            <a:r>
              <a:rPr lang="en-US" altLang="ja-JP" sz="2600" dirty="0" err="1">
                <a:ea typeface="ＭＳ Ｐゴシック" charset="-128"/>
              </a:rPr>
              <a:t>hipóteses</a:t>
            </a:r>
            <a:endParaRPr lang="en-US" altLang="ja-JP" sz="2600" dirty="0">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solidFill>
                  <a:schemeClr val="bg1">
                    <a:lumMod val="75000"/>
                  </a:schemeClr>
                </a:solidFill>
                <a:ea typeface="ＭＳ Ｐゴシック" charset="-128"/>
              </a:rPr>
              <a:t>Conciliar a </a:t>
            </a:r>
            <a:r>
              <a:rPr lang="en-US" altLang="ja-JP" sz="2600" dirty="0" err="1">
                <a:solidFill>
                  <a:schemeClr val="bg1">
                    <a:lumMod val="75000"/>
                  </a:schemeClr>
                </a:solidFill>
                <a:ea typeface="ＭＳ Ｐゴシック" charset="-128"/>
              </a:rPr>
              <a:t>epidemiologia</a:t>
            </a:r>
            <a:r>
              <a:rPr lang="en-US" altLang="ja-JP" sz="2600" dirty="0">
                <a:solidFill>
                  <a:schemeClr val="bg1">
                    <a:lumMod val="75000"/>
                  </a:schemeClr>
                </a:solidFill>
                <a:ea typeface="ＭＳ Ｐゴシック" charset="-128"/>
              </a:rPr>
              <a:t> com </a:t>
            </a:r>
            <a:r>
              <a:rPr lang="en-US" altLang="ja-JP" sz="2600" dirty="0" err="1">
                <a:solidFill>
                  <a:schemeClr val="bg1">
                    <a:lumMod val="75000"/>
                  </a:schemeClr>
                </a:solidFill>
                <a:ea typeface="ＭＳ Ｐゴシック" charset="-128"/>
              </a:rPr>
              <a:t>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resultados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laboratoriais</a:t>
            </a:r>
            <a:r>
              <a:rPr lang="en-US" altLang="ja-JP" sz="2600" dirty="0">
                <a:solidFill>
                  <a:schemeClr val="bg1">
                    <a:lumMod val="75000"/>
                  </a:schemeClr>
                </a:solidFill>
                <a:ea typeface="ＭＳ Ｐゴシック" charset="-128"/>
              </a:rPr>
              <a:t> e </a:t>
            </a:r>
            <a:r>
              <a:rPr lang="en-US" altLang="ja-JP" sz="2600" dirty="0" err="1">
                <a:solidFill>
                  <a:schemeClr val="bg1">
                    <a:lumMod val="75000"/>
                  </a:schemeClr>
                </a:solidFill>
                <a:ea typeface="ＭＳ Ｐゴシック" charset="-128"/>
              </a:rPr>
              <a:t>ambientais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Realizar</a:t>
            </a:r>
            <a:r>
              <a:rPr lang="en-US" altLang="ja-JP" sz="2600" dirty="0">
                <a:solidFill>
                  <a:schemeClr val="bg1">
                    <a:lumMod val="75000"/>
                  </a:schemeClr>
                </a:solidFill>
                <a:ea typeface="ＭＳ Ｐゴシック" charset="-128"/>
              </a:rPr>
              <a:t> </a:t>
            </a:r>
            <a:r>
              <a:rPr lang="en-US" altLang="en-US" sz="2600" dirty="0" err="1">
                <a:solidFill>
                  <a:schemeClr val="bg1">
                    <a:lumMod val="75000"/>
                  </a:schemeClr>
                </a:solidFill>
              </a:rPr>
              <a:t>estudos</a:t>
            </a:r>
            <a:r>
              <a:rPr lang="en-US" altLang="en-US" sz="2600" dirty="0">
                <a:solidFill>
                  <a:schemeClr val="bg1">
                    <a:lumMod val="75000"/>
                  </a:schemeClr>
                </a:solidFill>
              </a:rPr>
              <a:t> </a:t>
            </a:r>
            <a:r>
              <a:rPr lang="en-US" altLang="en-US" sz="2600" dirty="0" err="1">
                <a:solidFill>
                  <a:schemeClr val="bg1">
                    <a:lumMod val="75000"/>
                  </a:schemeClr>
                </a:solidFill>
              </a:rPr>
              <a:t>adicionais</a:t>
            </a:r>
            <a:r>
              <a:rPr lang="en-US" altLang="en-US" sz="2600" dirty="0">
                <a:solidFill>
                  <a:schemeClr val="bg1">
                    <a:lumMod val="75000"/>
                  </a:schemeClr>
                </a:solidFill>
              </a:rPr>
              <a:t>, se </a:t>
            </a:r>
            <a:r>
              <a:rPr lang="en-US" altLang="en-US" sz="2600" dirty="0" err="1">
                <a:solidFill>
                  <a:schemeClr val="bg1">
                    <a:lumMod val="75000"/>
                  </a:schemeClr>
                </a:solidFill>
              </a:rPr>
              <a:t>necessário</a:t>
            </a:r>
            <a:endParaRPr lang="en-US" altLang="en-US" sz="2600" dirty="0">
              <a:solidFill>
                <a:schemeClr val="bg1">
                  <a:lumMod val="75000"/>
                </a:schemeClr>
              </a:solidFill>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Aplicar</a:t>
            </a:r>
            <a:r>
              <a:rPr lang="en-US" altLang="en-US" sz="2600" dirty="0">
                <a:solidFill>
                  <a:schemeClr val="bg1">
                    <a:lumMod val="75000"/>
                  </a:schemeClr>
                </a:solidFill>
              </a:rPr>
              <a:t> e </a:t>
            </a:r>
            <a:r>
              <a:rPr lang="en-US" altLang="en-US" sz="2600" dirty="0" err="1">
                <a:solidFill>
                  <a:schemeClr val="bg1">
                    <a:lumMod val="75000"/>
                  </a:schemeClr>
                </a:solidFill>
              </a:rPr>
              <a:t>avaliar</a:t>
            </a:r>
            <a:r>
              <a:rPr lang="en-US" altLang="en-US" sz="2600" dirty="0">
                <a:solidFill>
                  <a:schemeClr val="bg1">
                    <a:lumMod val="75000"/>
                  </a:schemeClr>
                </a:solidFill>
              </a:rPr>
              <a:t> </a:t>
            </a:r>
            <a:r>
              <a:rPr lang="en-US" altLang="en-US" sz="2600" dirty="0" err="1">
                <a:solidFill>
                  <a:schemeClr val="bg1">
                    <a:lumMod val="75000"/>
                  </a:schemeClr>
                </a:solidFill>
              </a:rPr>
              <a:t>medidas</a:t>
            </a:r>
            <a:r>
              <a:rPr lang="en-US" altLang="en-US" sz="2600" dirty="0">
                <a:solidFill>
                  <a:schemeClr val="bg1">
                    <a:lumMod val="75000"/>
                  </a:schemeClr>
                </a:solidFill>
              </a:rPr>
              <a:t> de </a:t>
            </a:r>
            <a:r>
              <a:rPr lang="en-US" altLang="en-US" sz="2600" dirty="0" err="1">
                <a:solidFill>
                  <a:schemeClr val="bg1">
                    <a:lumMod val="75000"/>
                  </a:schemeClr>
                </a:solidFill>
              </a:rPr>
              <a:t>prevenção</a:t>
            </a:r>
            <a:r>
              <a:rPr lang="en-US" altLang="en-US" sz="2600" dirty="0">
                <a:solidFill>
                  <a:schemeClr val="bg1">
                    <a:lumMod val="75000"/>
                  </a:schemeClr>
                </a:solidFill>
              </a:rPr>
              <a:t> e </a:t>
            </a:r>
            <a:r>
              <a:rPr lang="en-US" altLang="en-US" sz="2600" dirty="0" err="1">
                <a:solidFill>
                  <a:schemeClr val="bg1">
                    <a:lumMod val="75000"/>
                  </a:schemeClr>
                </a:solidFill>
              </a:rPr>
              <a:t>controle</a:t>
            </a:r>
            <a:endParaRPr lang="en-US" altLang="en-US" sz="2600" dirty="0">
              <a:solidFill>
                <a:schemeClr val="bg1">
                  <a:lumMod val="75000"/>
                </a:schemeClr>
              </a:solidFill>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Iniciar</a:t>
            </a:r>
            <a:r>
              <a:rPr lang="en-US" altLang="en-US" sz="2600" dirty="0">
                <a:solidFill>
                  <a:schemeClr val="bg1">
                    <a:lumMod val="75000"/>
                  </a:schemeClr>
                </a:solidFill>
              </a:rPr>
              <a:t> </a:t>
            </a:r>
            <a:r>
              <a:rPr lang="en-US" altLang="en-US" sz="2600" dirty="0" err="1">
                <a:solidFill>
                  <a:schemeClr val="bg1">
                    <a:lumMod val="75000"/>
                  </a:schemeClr>
                </a:solidFill>
              </a:rPr>
              <a:t>ou</a:t>
            </a:r>
            <a:r>
              <a:rPr lang="en-US" altLang="en-US" sz="2600" dirty="0">
                <a:solidFill>
                  <a:schemeClr val="bg1">
                    <a:lumMod val="75000"/>
                  </a:schemeClr>
                </a:solidFill>
              </a:rPr>
              <a:t> </a:t>
            </a:r>
            <a:r>
              <a:rPr lang="en-US" altLang="en-US" sz="2600" dirty="0" err="1">
                <a:solidFill>
                  <a:schemeClr val="bg1">
                    <a:lumMod val="75000"/>
                  </a:schemeClr>
                </a:solidFill>
              </a:rPr>
              <a:t>manter</a:t>
            </a:r>
            <a:r>
              <a:rPr lang="en-US" altLang="en-US" sz="2600" dirty="0">
                <a:solidFill>
                  <a:schemeClr val="bg1">
                    <a:lumMod val="75000"/>
                  </a:schemeClr>
                </a:solidFill>
              </a:rPr>
              <a:t> a </a:t>
            </a:r>
            <a:r>
              <a:rPr lang="en-US" altLang="en-US" sz="2600" dirty="0" err="1">
                <a:solidFill>
                  <a:schemeClr val="bg1">
                    <a:lumMod val="75000"/>
                  </a:schemeClr>
                </a:solidFill>
              </a:rPr>
              <a:t>vigilância</a:t>
            </a:r>
            <a:endParaRPr lang="en-US" altLang="en-US" sz="2600" dirty="0">
              <a:solidFill>
                <a:schemeClr val="bg1">
                  <a:lumMod val="75000"/>
                </a:schemeClr>
              </a:solidFill>
            </a:endParaRPr>
          </a:p>
          <a:p>
            <a:pPr marL="609600" indent="-609600">
              <a:spcBef>
                <a:spcPts val="600"/>
              </a:spcBef>
              <a:spcAft>
                <a:spcPts val="600"/>
              </a:spcAft>
              <a:buSzPct val="100000"/>
              <a:buFont typeface="Arial" charset="0"/>
              <a:buAutoNum type="arabicPeriod" startAt="11"/>
            </a:pPr>
            <a:r>
              <a:rPr lang="en-US" altLang="en-US" sz="2600" dirty="0" err="1">
                <a:solidFill>
                  <a:schemeClr val="bg1">
                    <a:lumMod val="75000"/>
                  </a:schemeClr>
                </a:solidFill>
              </a:rPr>
              <a:t>Comunicar</a:t>
            </a:r>
            <a:r>
              <a:rPr lang="en-US" altLang="en-US" sz="2600" dirty="0">
                <a:solidFill>
                  <a:schemeClr val="bg1">
                    <a:lumMod val="75000"/>
                  </a:schemeClr>
                </a:solidFill>
              </a:rPr>
              <a:t> </a:t>
            </a:r>
            <a:r>
              <a:rPr lang="en-US" altLang="en-US" sz="2600" dirty="0" err="1">
                <a:solidFill>
                  <a:schemeClr val="bg1">
                    <a:lumMod val="75000"/>
                  </a:schemeClr>
                </a:solidFill>
              </a:rPr>
              <a:t>os</a:t>
            </a:r>
            <a:r>
              <a:rPr lang="en-US" altLang="en-US" sz="2600" dirty="0">
                <a:solidFill>
                  <a:schemeClr val="bg1">
                    <a:lumMod val="75000"/>
                  </a:schemeClr>
                </a:solidFill>
              </a:rPr>
              <a:t> </a:t>
            </a:r>
            <a:r>
              <a:rPr lang="en-US" altLang="en-US" sz="2600" dirty="0" err="1">
                <a:solidFill>
                  <a:schemeClr val="bg1">
                    <a:lumMod val="75000"/>
                  </a:schemeClr>
                </a:solidFill>
              </a:rPr>
              <a:t>resultados</a:t>
            </a:r>
            <a:endParaRPr lang="en-US" altLang="en-US" sz="2600" dirty="0">
              <a:solidFill>
                <a:schemeClr val="bg1">
                  <a:lumMod val="75000"/>
                </a:schemeClr>
              </a:solidFill>
            </a:endParaRPr>
          </a:p>
        </p:txBody>
      </p:sp>
      <p:sp>
        <p:nvSpPr>
          <p:cNvPr id="5" name="Title 4">
            <a:extLst>
              <a:ext uri="{FF2B5EF4-FFF2-40B4-BE49-F238E27FC236}">
                <a16:creationId xmlns:a16="http://schemas.microsoft.com/office/drawing/2014/main" id="{C23BD31C-224F-A7E8-F76A-F87D3E1794C3}"/>
              </a:ext>
            </a:extLst>
          </p:cNvPr>
          <p:cNvSpPr>
            <a:spLocks noGrp="1"/>
          </p:cNvSpPr>
          <p:nvPr>
            <p:ph type="title"/>
          </p:nvPr>
        </p:nvSpPr>
        <p:spPr/>
        <p:txBody>
          <a:bodyPr/>
          <a:lstStyle/>
          <a:p>
            <a:r>
              <a:rPr lang="en-US" dirty="0"/>
              <a:t>Passo 8: </a:t>
            </a:r>
            <a:r>
              <a:rPr lang="en-US" dirty="0" err="1"/>
              <a:t>Avaliar</a:t>
            </a:r>
            <a:r>
              <a:rPr lang="en-US" dirty="0"/>
              <a:t> as </a:t>
            </a:r>
            <a:br>
              <a:rPr lang="en-US" dirty="0"/>
            </a:br>
            <a:r>
              <a:rPr lang="en-US" dirty="0" err="1"/>
              <a:t>hipóteses</a:t>
            </a:r>
            <a:r>
              <a:rPr lang="en-US" dirty="0"/>
              <a:t> </a:t>
            </a:r>
            <a:r>
              <a:rPr lang="en-US" dirty="0" err="1"/>
              <a:t>epidemiologicamente</a:t>
            </a:r>
            <a:br>
              <a:rPr lang="en-US" dirty="0"/>
            </a:br>
            <a:endParaRPr lang="pt-BR" dirty="0"/>
          </a:p>
        </p:txBody>
      </p:sp>
    </p:spTree>
    <p:extLst>
      <p:ext uri="{BB962C8B-B14F-4D97-AF65-F5344CB8AC3E}">
        <p14:creationId xmlns:p14="http://schemas.microsoft.com/office/powerpoint/2010/main" val="27452225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674"/>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BAB977-E9C8-1BE9-D20D-CCB817E7E0A0}"/>
              </a:ext>
            </a:extLst>
          </p:cNvPr>
          <p:cNvSpPr>
            <a:spLocks noGrp="1"/>
          </p:cNvSpPr>
          <p:nvPr>
            <p:ph sz="half" idx="2"/>
          </p:nvPr>
        </p:nvSpPr>
        <p:spPr/>
        <p:txBody>
          <a:bodyPr/>
          <a:lstStyle/>
          <a:p>
            <a:pPr marL="0" indent="0">
              <a:buNone/>
            </a:pPr>
            <a:r>
              <a:rPr lang="en-US" dirty="0" err="1"/>
              <a:t>Comparar</a:t>
            </a:r>
            <a:r>
              <a:rPr lang="en-US" dirty="0"/>
              <a:t> a </a:t>
            </a:r>
            <a:r>
              <a:rPr lang="en-US" dirty="0" err="1"/>
              <a:t>hipótese</a:t>
            </a:r>
            <a:r>
              <a:rPr lang="en-US" dirty="0"/>
              <a:t> com as </a:t>
            </a:r>
            <a:r>
              <a:rPr lang="en-US" dirty="0" err="1"/>
              <a:t>informações</a:t>
            </a:r>
            <a:r>
              <a:rPr lang="en-US" dirty="0"/>
              <a:t> </a:t>
            </a:r>
            <a:r>
              <a:rPr lang="en-US" dirty="0" err="1"/>
              <a:t>coletadas</a:t>
            </a:r>
            <a:endParaRPr lang="en-US" dirty="0"/>
          </a:p>
          <a:p>
            <a:pPr lvl="1"/>
            <a:r>
              <a:rPr lang="en-US" dirty="0" err="1"/>
              <a:t>Sintomas</a:t>
            </a:r>
            <a:r>
              <a:rPr lang="en-US" dirty="0"/>
              <a:t>/</a:t>
            </a:r>
            <a:r>
              <a:rPr lang="en-US" dirty="0" err="1"/>
              <a:t>sinais</a:t>
            </a:r>
            <a:r>
              <a:rPr lang="en-US" dirty="0"/>
              <a:t> </a:t>
            </a:r>
            <a:r>
              <a:rPr lang="en-US" dirty="0" err="1"/>
              <a:t>clínicos</a:t>
            </a:r>
            <a:endParaRPr lang="en-US" dirty="0"/>
          </a:p>
          <a:p>
            <a:pPr lvl="1"/>
            <a:r>
              <a:rPr lang="en-US" dirty="0" err="1"/>
              <a:t>Resultados</a:t>
            </a:r>
            <a:r>
              <a:rPr lang="en-US" dirty="0"/>
              <a:t> </a:t>
            </a:r>
            <a:r>
              <a:rPr lang="en-US" dirty="0" err="1"/>
              <a:t>laboratoriais</a:t>
            </a:r>
            <a:endParaRPr lang="en-US" dirty="0"/>
          </a:p>
          <a:p>
            <a:pPr lvl="1"/>
            <a:r>
              <a:rPr lang="en-US" dirty="0" err="1"/>
              <a:t>Constatações</a:t>
            </a:r>
            <a:r>
              <a:rPr lang="en-US" dirty="0"/>
              <a:t> </a:t>
            </a:r>
            <a:r>
              <a:rPr lang="en-US" dirty="0" err="1"/>
              <a:t>ambientais</a:t>
            </a:r>
            <a:endParaRPr lang="en-US" dirty="0"/>
          </a:p>
          <a:p>
            <a:pPr lvl="1"/>
            <a:r>
              <a:rPr lang="en-US" dirty="0" err="1"/>
              <a:t>Informação</a:t>
            </a:r>
            <a:r>
              <a:rPr lang="en-US" dirty="0"/>
              <a:t> </a:t>
            </a:r>
            <a:r>
              <a:rPr lang="en-US" dirty="0" err="1"/>
              <a:t>epidemiológica</a:t>
            </a:r>
            <a:endParaRPr lang="en-US" dirty="0"/>
          </a:p>
          <a:p>
            <a:pPr marL="0" indent="0">
              <a:buNone/>
            </a:pPr>
            <a:r>
              <a:rPr lang="en-US" dirty="0"/>
              <a:t>A </a:t>
            </a:r>
            <a:r>
              <a:rPr lang="en-US" dirty="0" err="1"/>
              <a:t>análise</a:t>
            </a:r>
            <a:r>
              <a:rPr lang="en-US" dirty="0"/>
              <a:t> </a:t>
            </a:r>
            <a:r>
              <a:rPr lang="en-US" dirty="0" err="1"/>
              <a:t>descritiva</a:t>
            </a:r>
            <a:r>
              <a:rPr lang="en-US" dirty="0"/>
              <a:t> </a:t>
            </a:r>
            <a:r>
              <a:rPr lang="en-US" dirty="0" err="1"/>
              <a:t>pode</a:t>
            </a:r>
            <a:r>
              <a:rPr lang="en-US" dirty="0"/>
              <a:t> </a:t>
            </a:r>
            <a:r>
              <a:rPr lang="en-US" dirty="0" err="1"/>
              <a:t>fornecer</a:t>
            </a:r>
            <a:r>
              <a:rPr lang="en-US" dirty="0"/>
              <a:t> </a:t>
            </a:r>
            <a:r>
              <a:rPr lang="en-US" dirty="0" err="1"/>
              <a:t>pistas</a:t>
            </a:r>
            <a:r>
              <a:rPr lang="en-US" dirty="0"/>
              <a:t> </a:t>
            </a:r>
            <a:r>
              <a:rPr lang="en-US" dirty="0" err="1"/>
              <a:t>importantes</a:t>
            </a:r>
            <a:r>
              <a:rPr lang="en-US" dirty="0"/>
              <a:t>:</a:t>
            </a:r>
          </a:p>
          <a:p>
            <a:pPr lvl="1"/>
            <a:r>
              <a:rPr lang="en-US" dirty="0"/>
              <a:t> Taxa de </a:t>
            </a:r>
            <a:r>
              <a:rPr lang="en-US" dirty="0" err="1"/>
              <a:t>ataque</a:t>
            </a:r>
            <a:r>
              <a:rPr lang="en-US" dirty="0"/>
              <a:t> </a:t>
            </a:r>
            <a:r>
              <a:rPr lang="en-US" dirty="0" err="1"/>
              <a:t>elevada</a:t>
            </a:r>
            <a:r>
              <a:rPr lang="en-US" dirty="0"/>
              <a:t> entre </a:t>
            </a:r>
            <a:r>
              <a:rPr lang="en-US" dirty="0" err="1"/>
              <a:t>os</a:t>
            </a:r>
            <a:r>
              <a:rPr lang="en-US" dirty="0"/>
              <a:t> </a:t>
            </a:r>
            <a:r>
              <a:rPr lang="en-US" dirty="0" err="1"/>
              <a:t>expostos</a:t>
            </a:r>
            <a:r>
              <a:rPr lang="en-US" dirty="0"/>
              <a:t>?</a:t>
            </a:r>
          </a:p>
          <a:p>
            <a:pPr lvl="1"/>
            <a:r>
              <a:rPr lang="en-US" dirty="0"/>
              <a:t> A taxa de </a:t>
            </a:r>
            <a:r>
              <a:rPr lang="en-US" dirty="0" err="1"/>
              <a:t>ataque</a:t>
            </a:r>
            <a:r>
              <a:rPr lang="en-US" dirty="0"/>
              <a:t> </a:t>
            </a:r>
            <a:r>
              <a:rPr lang="en-US" dirty="0" err="1"/>
              <a:t>é</a:t>
            </a:r>
            <a:r>
              <a:rPr lang="en-US" dirty="0"/>
              <a:t> </a:t>
            </a:r>
            <a:r>
              <a:rPr lang="en-US" dirty="0" err="1"/>
              <a:t>baixa</a:t>
            </a:r>
            <a:r>
              <a:rPr lang="en-US" dirty="0"/>
              <a:t> entre </a:t>
            </a:r>
            <a:r>
              <a:rPr lang="en-US" dirty="0" err="1"/>
              <a:t>os</a:t>
            </a:r>
            <a:r>
              <a:rPr lang="en-US" dirty="0"/>
              <a:t> </a:t>
            </a:r>
            <a:r>
              <a:rPr lang="en-US" dirty="0" err="1"/>
              <a:t>não</a:t>
            </a:r>
            <a:r>
              <a:rPr lang="en-US" dirty="0"/>
              <a:t> </a:t>
            </a:r>
            <a:r>
              <a:rPr lang="en-US" dirty="0" err="1"/>
              <a:t>expostos</a:t>
            </a:r>
            <a:r>
              <a:rPr lang="en-US" dirty="0"/>
              <a:t>?</a:t>
            </a:r>
          </a:p>
          <a:p>
            <a:pPr lvl="1"/>
            <a:r>
              <a:rPr lang="en-US" dirty="0"/>
              <a:t> A </a:t>
            </a:r>
            <a:r>
              <a:rPr lang="en-US" dirty="0" err="1"/>
              <a:t>exposição</a:t>
            </a:r>
            <a:r>
              <a:rPr lang="en-US" dirty="0"/>
              <a:t> de interesse </a:t>
            </a:r>
            <a:r>
              <a:rPr lang="en-US" dirty="0" err="1"/>
              <a:t>é</a:t>
            </a:r>
            <a:r>
              <a:rPr lang="en-US" dirty="0"/>
              <a:t> </a:t>
            </a:r>
            <a:r>
              <a:rPr lang="en-US" dirty="0" err="1"/>
              <a:t>responsável</a:t>
            </a:r>
            <a:r>
              <a:rPr lang="en-US" dirty="0"/>
              <a:t> pela </a:t>
            </a:r>
            <a:r>
              <a:rPr lang="en-US" dirty="0" err="1"/>
              <a:t>maioria</a:t>
            </a:r>
            <a:r>
              <a:rPr lang="en-US" dirty="0"/>
              <a:t> dos </a:t>
            </a:r>
            <a:r>
              <a:rPr lang="en-US" dirty="0" err="1"/>
              <a:t>casos</a:t>
            </a:r>
            <a:r>
              <a:rPr lang="en-US" dirty="0"/>
              <a:t>?</a:t>
            </a:r>
          </a:p>
        </p:txBody>
      </p:sp>
      <p:sp>
        <p:nvSpPr>
          <p:cNvPr id="4" name="Title 3">
            <a:extLst>
              <a:ext uri="{FF2B5EF4-FFF2-40B4-BE49-F238E27FC236}">
                <a16:creationId xmlns:a16="http://schemas.microsoft.com/office/drawing/2014/main" id="{612CF1F4-698A-17F4-AD3A-69911C40DDC8}"/>
              </a:ext>
            </a:extLst>
          </p:cNvPr>
          <p:cNvSpPr>
            <a:spLocks noGrp="1"/>
          </p:cNvSpPr>
          <p:nvPr>
            <p:ph type="title"/>
          </p:nvPr>
        </p:nvSpPr>
        <p:spPr/>
        <p:txBody>
          <a:bodyPr/>
          <a:lstStyle/>
          <a:p>
            <a:r>
              <a:rPr lang="en-US" dirty="0" err="1"/>
              <a:t>Avaliação</a:t>
            </a:r>
            <a:r>
              <a:rPr lang="en-US" dirty="0"/>
              <a:t> de </a:t>
            </a:r>
            <a:r>
              <a:rPr lang="en-US" dirty="0" err="1"/>
              <a:t>hipóteses</a:t>
            </a:r>
            <a:br>
              <a:rPr lang="en-US" dirty="0"/>
            </a:br>
            <a:endParaRPr lang="pt-BR"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681"/>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FDB656D-2264-29EA-5525-4B1A21185C6B}"/>
              </a:ext>
            </a:extLst>
          </p:cNvPr>
          <p:cNvSpPr>
            <a:spLocks noGrp="1"/>
          </p:cNvSpPr>
          <p:nvPr>
            <p:ph sz="half" idx="2"/>
          </p:nvPr>
        </p:nvSpPr>
        <p:spPr/>
        <p:txBody>
          <a:bodyPr lIns="91440" tIns="45720" rIns="91440" bIns="45720" anchor="t"/>
          <a:lstStyle/>
          <a:p>
            <a:r>
              <a:rPr lang="en-US" dirty="0">
                <a:solidFill>
                  <a:schemeClr val="bg1">
                    <a:lumMod val="85000"/>
                  </a:schemeClr>
                </a:solidFill>
              </a:rPr>
              <a:t>Comparar a hipótese com as provas recolhidas</a:t>
            </a:r>
          </a:p>
          <a:p>
            <a:pPr lvl="1"/>
            <a:r>
              <a:rPr lang="en-US" dirty="0">
                <a:solidFill>
                  <a:schemeClr val="bg1">
                    <a:lumMod val="85000"/>
                  </a:schemeClr>
                </a:solidFill>
              </a:rPr>
              <a:t>Dados clínicos</a:t>
            </a:r>
          </a:p>
          <a:p>
            <a:pPr lvl="1"/>
            <a:r>
              <a:rPr lang="en-US" dirty="0">
                <a:solidFill>
                  <a:schemeClr val="bg1">
                    <a:lumMod val="85000"/>
                  </a:schemeClr>
                </a:solidFill>
              </a:rPr>
              <a:t>Resultados laboratoriais</a:t>
            </a:r>
          </a:p>
          <a:p>
            <a:pPr lvl="1"/>
            <a:r>
              <a:rPr lang="en-US" dirty="0">
                <a:solidFill>
                  <a:schemeClr val="bg1">
                    <a:lumMod val="85000"/>
                  </a:schemeClr>
                </a:solidFill>
              </a:rPr>
              <a:t>Constatações ambientais</a:t>
            </a:r>
          </a:p>
          <a:p>
            <a:pPr lvl="1"/>
            <a:r>
              <a:rPr lang="en-US" dirty="0">
                <a:solidFill>
                  <a:schemeClr val="bg1">
                    <a:lumMod val="85000"/>
                  </a:schemeClr>
                </a:solidFill>
              </a:rPr>
              <a:t>Dados epidemiológicos</a:t>
            </a:r>
          </a:p>
          <a:p>
            <a:r>
              <a:rPr lang="en-US" dirty="0"/>
              <a:t>Realizar um estudo analítico </a:t>
            </a:r>
          </a:p>
          <a:p>
            <a:pPr lvl="1"/>
            <a:r>
              <a:rPr lang="en-US" dirty="0"/>
              <a:t>Estudo de coorte</a:t>
            </a:r>
          </a:p>
          <a:p>
            <a:pPr lvl="1"/>
            <a:r>
              <a:rPr lang="en-US" dirty="0"/>
              <a:t>Estudo de </a:t>
            </a:r>
            <a:r>
              <a:rPr lang="en-US" dirty="0" err="1"/>
              <a:t>caso-controle</a:t>
            </a:r>
            <a:endParaRPr lang="en-US" dirty="0"/>
          </a:p>
          <a:p>
            <a:endParaRPr lang="en-US" dirty="0"/>
          </a:p>
        </p:txBody>
      </p:sp>
      <p:sp>
        <p:nvSpPr>
          <p:cNvPr id="2" name="Title 3">
            <a:extLst>
              <a:ext uri="{FF2B5EF4-FFF2-40B4-BE49-F238E27FC236}">
                <a16:creationId xmlns:a16="http://schemas.microsoft.com/office/drawing/2014/main" id="{E5F387A6-9A94-AF53-22CD-B2CE60AE3BE2}"/>
              </a:ext>
            </a:extLst>
          </p:cNvPr>
          <p:cNvSpPr txBox="1">
            <a:spLocks/>
          </p:cNvSpPr>
          <p:nvPr/>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Realização</a:t>
            </a:r>
            <a:r>
              <a:rPr lang="en-US" dirty="0"/>
              <a:t> de um </a:t>
            </a:r>
            <a:r>
              <a:rPr lang="en-US" dirty="0" err="1"/>
              <a:t>estudo</a:t>
            </a:r>
            <a:r>
              <a:rPr lang="en-US" dirty="0"/>
              <a:t> </a:t>
            </a:r>
            <a:r>
              <a:rPr lang="en-US" dirty="0" err="1"/>
              <a:t>analítico</a:t>
            </a:r>
            <a:endParaRPr lang="pt-BR"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688"/>
        <p:cNvGrpSpPr/>
        <p:nvPr/>
      </p:nvGrpSpPr>
      <p:grpSpPr>
        <a:xfrm>
          <a:off x="0" y="0"/>
          <a:ext cx="0" cy="0"/>
          <a:chOff x="0" y="0"/>
          <a:chExt cx="0" cy="0"/>
        </a:xfrm>
      </p:grpSpPr>
      <p:sp>
        <p:nvSpPr>
          <p:cNvPr id="690" name="Google Shape;690;p36"/>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spcBef>
                <a:spcPts val="0"/>
              </a:spcBef>
              <a:buClr>
                <a:srgbClr val="00953A"/>
              </a:buClr>
              <a:buNone/>
            </a:pPr>
            <a:r>
              <a:rPr lang="en-US" dirty="0"/>
              <a:t>Se um surto ocorrer num grupo pequeno e bem definido (coorte):</a:t>
            </a:r>
            <a:endParaRPr dirty="0"/>
          </a:p>
          <a:p>
            <a:pPr marL="683895" lvl="1" indent="-342900" algn="just">
              <a:spcBef>
                <a:spcPts val="1200"/>
              </a:spcBef>
            </a:pPr>
            <a:r>
              <a:rPr lang="en-US" dirty="0" err="1">
                <a:latin typeface="Arial  "/>
              </a:rPr>
              <a:t>Coletar</a:t>
            </a:r>
            <a:r>
              <a:rPr lang="en-US" dirty="0">
                <a:latin typeface="Arial  "/>
              </a:rPr>
              <a:t> informações de ou sobre todos os elementos do grupo</a:t>
            </a:r>
          </a:p>
          <a:p>
            <a:pPr marL="683895" lvl="1" indent="-342900" algn="just">
              <a:spcBef>
                <a:spcPts val="1200"/>
              </a:spcBef>
            </a:pPr>
            <a:r>
              <a:rPr lang="en-US" dirty="0">
                <a:latin typeface="Arial  "/>
              </a:rPr>
              <a:t>Calcular as taxas de ataque entre as pessoas expostas e não expostas a </a:t>
            </a:r>
            <a:r>
              <a:rPr lang="en-US" dirty="0" err="1">
                <a:latin typeface="Arial  "/>
              </a:rPr>
              <a:t>vários</a:t>
            </a:r>
            <a:r>
              <a:rPr lang="en-US" dirty="0">
                <a:latin typeface="Arial  "/>
              </a:rPr>
              <a:t> </a:t>
            </a:r>
            <a:r>
              <a:rPr lang="en-US" dirty="0" err="1">
                <a:latin typeface="Arial  "/>
              </a:rPr>
              <a:t>fatores</a:t>
            </a:r>
            <a:endParaRPr lang="en-US" dirty="0">
              <a:latin typeface="Arial  "/>
            </a:endParaRPr>
          </a:p>
          <a:p>
            <a:pPr marL="683895" lvl="1" indent="-342900" algn="just">
              <a:spcBef>
                <a:spcPts val="1200"/>
              </a:spcBef>
            </a:pPr>
            <a:r>
              <a:rPr lang="en-US" dirty="0">
                <a:latin typeface="Arial  "/>
              </a:rPr>
              <a:t>Resumir os dados relativos à exposição por resultado num quadro 2 por 2 de duas variáveis</a:t>
            </a:r>
          </a:p>
          <a:p>
            <a:pPr marL="683895" lvl="1" indent="-342900" algn="just">
              <a:spcBef>
                <a:spcPts val="1200"/>
              </a:spcBef>
            </a:pPr>
            <a:r>
              <a:rPr lang="en-US" dirty="0" err="1">
                <a:latin typeface="Arial  "/>
              </a:rPr>
              <a:t>Calcular</a:t>
            </a:r>
            <a:r>
              <a:rPr lang="en-US" dirty="0">
                <a:latin typeface="Arial  "/>
              </a:rPr>
              <a:t> a taxa de </a:t>
            </a:r>
            <a:r>
              <a:rPr lang="en-US" dirty="0" err="1">
                <a:latin typeface="Arial  "/>
              </a:rPr>
              <a:t>ataque</a:t>
            </a:r>
            <a:r>
              <a:rPr lang="en-US" dirty="0">
                <a:latin typeface="Arial  "/>
              </a:rPr>
              <a:t> </a:t>
            </a:r>
            <a:r>
              <a:rPr lang="en-US" dirty="0"/>
              <a:t>(“</a:t>
            </a:r>
            <a:r>
              <a:rPr lang="en-US" i="1" dirty="0" err="1">
                <a:latin typeface="Arial  "/>
              </a:rPr>
              <a:t>razão</a:t>
            </a:r>
            <a:r>
              <a:rPr lang="en-US" i="1" dirty="0">
                <a:latin typeface="Arial  "/>
              </a:rPr>
              <a:t> de </a:t>
            </a:r>
            <a:r>
              <a:rPr lang="en-US" i="1" dirty="0" err="1">
                <a:latin typeface="Arial  "/>
              </a:rPr>
              <a:t>risco</a:t>
            </a:r>
            <a:r>
              <a:rPr lang="en-US" i="1" dirty="0">
                <a:latin typeface="Arial  "/>
              </a:rPr>
              <a:t>” </a:t>
            </a:r>
            <a:r>
              <a:rPr lang="en-US" dirty="0" err="1">
                <a:latin typeface="Arial  "/>
              </a:rPr>
              <a:t>ou</a:t>
            </a:r>
            <a:r>
              <a:rPr lang="en-US" dirty="0">
                <a:latin typeface="Arial  "/>
              </a:rPr>
              <a:t> “</a:t>
            </a:r>
            <a:r>
              <a:rPr lang="en-US" i="1" dirty="0" err="1">
                <a:latin typeface="Arial  "/>
              </a:rPr>
              <a:t>risco</a:t>
            </a:r>
            <a:r>
              <a:rPr lang="en-US" i="1" dirty="0">
                <a:latin typeface="Arial  "/>
              </a:rPr>
              <a:t> </a:t>
            </a:r>
            <a:r>
              <a:rPr lang="en-US" i="1" dirty="0" err="1">
                <a:latin typeface="Arial  "/>
              </a:rPr>
              <a:t>relativo</a:t>
            </a:r>
            <a:r>
              <a:rPr lang="en-US" i="1" dirty="0">
                <a:latin typeface="Arial  "/>
              </a:rPr>
              <a:t>”)</a:t>
            </a:r>
            <a:endParaRPr lang="en-US" dirty="0">
              <a:latin typeface="Arial  "/>
            </a:endParaRPr>
          </a:p>
          <a:p>
            <a:pPr marL="287020" indent="-109220" algn="just">
              <a:buNone/>
            </a:pPr>
            <a:endParaRPr lang="en-US" dirty="0"/>
          </a:p>
        </p:txBody>
      </p:sp>
      <p:sp>
        <p:nvSpPr>
          <p:cNvPr id="3" name="Title 2">
            <a:extLst>
              <a:ext uri="{FF2B5EF4-FFF2-40B4-BE49-F238E27FC236}">
                <a16:creationId xmlns:a16="http://schemas.microsoft.com/office/drawing/2014/main" id="{BEA44B28-4385-940F-81E9-9980A244EB1F}"/>
              </a:ext>
            </a:extLst>
          </p:cNvPr>
          <p:cNvSpPr>
            <a:spLocks noGrp="1"/>
          </p:cNvSpPr>
          <p:nvPr>
            <p:ph type="title"/>
          </p:nvPr>
        </p:nvSpPr>
        <p:spPr/>
        <p:txBody>
          <a:bodyPr/>
          <a:lstStyle/>
          <a:p>
            <a:r>
              <a:rPr lang="en-US" dirty="0" err="1"/>
              <a:t>Epidemiologia</a:t>
            </a:r>
            <a:r>
              <a:rPr lang="en-US" dirty="0"/>
              <a:t> </a:t>
            </a:r>
            <a:r>
              <a:rPr lang="en-US" dirty="0" err="1"/>
              <a:t>analítica</a:t>
            </a:r>
            <a:r>
              <a:rPr lang="en-US" dirty="0"/>
              <a:t> </a:t>
            </a:r>
            <a:br>
              <a:rPr lang="en-US" dirty="0"/>
            </a:br>
            <a:endParaRPr lang="pt-BR"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7" name="Google Shape;697;p3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spcBef>
                <a:spcPts val="0"/>
              </a:spcBef>
            </a:pPr>
            <a:r>
              <a:rPr lang="en-US" sz="2400" dirty="0"/>
              <a:t>120 </a:t>
            </a:r>
            <a:r>
              <a:rPr lang="en-US" sz="2400" dirty="0" err="1"/>
              <a:t>pessoas</a:t>
            </a:r>
            <a:r>
              <a:rPr lang="en-US" sz="2400" dirty="0"/>
              <a:t> </a:t>
            </a:r>
            <a:r>
              <a:rPr lang="en-US" sz="2400" dirty="0" err="1"/>
              <a:t>participaram</a:t>
            </a:r>
            <a:r>
              <a:rPr lang="en-US" sz="2400" dirty="0"/>
              <a:t> no </a:t>
            </a:r>
            <a:r>
              <a:rPr lang="en-US" sz="2400" dirty="0" err="1"/>
              <a:t>jantar</a:t>
            </a:r>
            <a:endParaRPr sz="2400" dirty="0"/>
          </a:p>
          <a:p>
            <a:r>
              <a:rPr lang="en-US" sz="2400" dirty="0"/>
              <a:t>116 </a:t>
            </a:r>
            <a:r>
              <a:rPr lang="en-US" sz="2400" dirty="0" err="1"/>
              <a:t>foram</a:t>
            </a:r>
            <a:r>
              <a:rPr lang="en-US" sz="2400" dirty="0"/>
              <a:t> </a:t>
            </a:r>
            <a:r>
              <a:rPr lang="en-US" sz="2400" dirty="0" err="1"/>
              <a:t>entrevistados</a:t>
            </a:r>
            <a:endParaRPr sz="2400" dirty="0"/>
          </a:p>
          <a:p>
            <a:r>
              <a:rPr lang="en-US" sz="2400" dirty="0"/>
              <a:t>54 </a:t>
            </a:r>
            <a:r>
              <a:rPr lang="en-US" sz="2400" dirty="0" err="1"/>
              <a:t>corresponderam</a:t>
            </a:r>
            <a:r>
              <a:rPr lang="en-US" sz="2400" dirty="0"/>
              <a:t> à </a:t>
            </a:r>
            <a:r>
              <a:rPr lang="en-US" sz="2400" dirty="0" err="1"/>
              <a:t>definição</a:t>
            </a:r>
            <a:r>
              <a:rPr lang="en-US" sz="2400" dirty="0"/>
              <a:t> de </a:t>
            </a:r>
            <a:r>
              <a:rPr lang="en-US" sz="2400" dirty="0" err="1"/>
              <a:t>caso</a:t>
            </a:r>
            <a:r>
              <a:rPr lang="en-US" sz="2400" dirty="0"/>
              <a:t> (26 </a:t>
            </a:r>
            <a:r>
              <a:rPr lang="en-US" sz="2400" dirty="0" err="1"/>
              <a:t>confirmados</a:t>
            </a:r>
            <a:r>
              <a:rPr lang="en-US" sz="2400" dirty="0"/>
              <a:t> </a:t>
            </a:r>
            <a:r>
              <a:rPr lang="en-US" sz="2400" dirty="0" err="1"/>
              <a:t>por</a:t>
            </a:r>
            <a:r>
              <a:rPr lang="en-US" sz="2400" dirty="0"/>
              <a:t> </a:t>
            </a:r>
            <a:r>
              <a:rPr lang="en-US" sz="2400" dirty="0" err="1"/>
              <a:t>cultura</a:t>
            </a:r>
            <a:r>
              <a:rPr lang="en-US" sz="2400" dirty="0"/>
              <a:t>)</a:t>
            </a:r>
            <a:endParaRPr sz="2400" dirty="0"/>
          </a:p>
          <a:p>
            <a:r>
              <a:rPr lang="en-US" sz="2400" dirty="0"/>
              <a:t>81 </a:t>
            </a:r>
            <a:r>
              <a:rPr lang="en-US" sz="2400" dirty="0" err="1"/>
              <a:t>comeram</a:t>
            </a:r>
            <a:r>
              <a:rPr lang="en-US" sz="2400" dirty="0"/>
              <a:t> carne de </a:t>
            </a:r>
            <a:r>
              <a:rPr lang="en-US" sz="2400" dirty="0" err="1"/>
              <a:t>vaca</a:t>
            </a:r>
            <a:r>
              <a:rPr lang="en-US" sz="2400" dirty="0"/>
              <a:t>, 50 </a:t>
            </a:r>
            <a:r>
              <a:rPr lang="en-US" sz="2400" dirty="0" err="1"/>
              <a:t>ficaram</a:t>
            </a:r>
            <a:r>
              <a:rPr lang="en-US" sz="2400" dirty="0"/>
              <a:t> </a:t>
            </a:r>
            <a:r>
              <a:rPr lang="en-US" sz="2400" dirty="0" err="1"/>
              <a:t>doentes</a:t>
            </a:r>
            <a:endParaRPr sz="2400" dirty="0"/>
          </a:p>
          <a:p>
            <a:r>
              <a:rPr lang="en-US" sz="2400" dirty="0"/>
              <a:t>35 </a:t>
            </a:r>
            <a:r>
              <a:rPr lang="en-US" sz="2400" dirty="0" err="1"/>
              <a:t>não</a:t>
            </a:r>
            <a:r>
              <a:rPr lang="en-US" sz="2400" dirty="0"/>
              <a:t> </a:t>
            </a:r>
            <a:r>
              <a:rPr lang="en-US" sz="2400" dirty="0" err="1"/>
              <a:t>comeram</a:t>
            </a:r>
            <a:r>
              <a:rPr lang="en-US" sz="2400" dirty="0"/>
              <a:t> carne de </a:t>
            </a:r>
            <a:r>
              <a:rPr lang="en-US" sz="2400" dirty="0" err="1"/>
              <a:t>vaca</a:t>
            </a:r>
            <a:r>
              <a:rPr lang="en-US" sz="2400" dirty="0"/>
              <a:t>, 4 </a:t>
            </a:r>
            <a:r>
              <a:rPr lang="en-US" sz="2400" dirty="0" err="1"/>
              <a:t>ficaram</a:t>
            </a:r>
            <a:r>
              <a:rPr lang="en-US" sz="2400" dirty="0"/>
              <a:t> </a:t>
            </a:r>
            <a:r>
              <a:rPr lang="en-US" sz="2400" dirty="0" err="1"/>
              <a:t>doentes</a:t>
            </a:r>
            <a:endParaRPr sz="2400" dirty="0"/>
          </a:p>
          <a:p>
            <a:r>
              <a:rPr lang="en-US" sz="2400" dirty="0" err="1"/>
              <a:t>Exposição</a:t>
            </a:r>
            <a:r>
              <a:rPr lang="en-US" sz="2400" dirty="0"/>
              <a:t> = Carne de </a:t>
            </a:r>
            <a:r>
              <a:rPr lang="en-US" sz="2400" dirty="0" err="1"/>
              <a:t>bovino</a:t>
            </a:r>
            <a:r>
              <a:rPr lang="en-US" sz="2400" dirty="0"/>
              <a:t>; </a:t>
            </a:r>
            <a:r>
              <a:rPr lang="en-US" sz="2400" dirty="0" err="1"/>
              <a:t>Resultado</a:t>
            </a:r>
            <a:r>
              <a:rPr lang="en-US" sz="2400" dirty="0"/>
              <a:t> = </a:t>
            </a:r>
            <a:r>
              <a:rPr lang="en-US" sz="2400" dirty="0" err="1"/>
              <a:t>Doente</a:t>
            </a:r>
            <a:r>
              <a:rPr lang="en-US" sz="2400" dirty="0"/>
              <a:t> e </a:t>
            </a:r>
            <a:r>
              <a:rPr lang="en-US" sz="2400" dirty="0" err="1"/>
              <a:t>Não</a:t>
            </a:r>
            <a:r>
              <a:rPr lang="en-US" sz="2400" dirty="0"/>
              <a:t> </a:t>
            </a:r>
            <a:r>
              <a:rPr lang="en-US" sz="2400" dirty="0" err="1"/>
              <a:t>doente</a:t>
            </a:r>
            <a:endParaRPr sz="2400" dirty="0"/>
          </a:p>
        </p:txBody>
      </p:sp>
      <p:sp>
        <p:nvSpPr>
          <p:cNvPr id="3" name="Title 2">
            <a:extLst>
              <a:ext uri="{FF2B5EF4-FFF2-40B4-BE49-F238E27FC236}">
                <a16:creationId xmlns:a16="http://schemas.microsoft.com/office/drawing/2014/main" id="{34F6AD0B-AD53-F564-95F0-DA2BF08ED48B}"/>
              </a:ext>
            </a:extLst>
          </p:cNvPr>
          <p:cNvSpPr>
            <a:spLocks noGrp="1"/>
          </p:cNvSpPr>
          <p:nvPr>
            <p:ph type="title"/>
          </p:nvPr>
        </p:nvSpPr>
        <p:spPr/>
        <p:txBody>
          <a:bodyPr/>
          <a:lstStyle/>
          <a:p>
            <a:r>
              <a:rPr lang="en-US" dirty="0" err="1"/>
              <a:t>Exemplo</a:t>
            </a:r>
            <a:r>
              <a:rPr lang="en-US" dirty="0"/>
              <a:t>: </a:t>
            </a:r>
            <a:r>
              <a:rPr lang="en-US" dirty="0" err="1"/>
              <a:t>Gastroenterite</a:t>
            </a:r>
            <a:r>
              <a:rPr lang="en-US" dirty="0"/>
              <a:t> </a:t>
            </a:r>
            <a:r>
              <a:rPr lang="en-US" dirty="0" err="1"/>
              <a:t>após</a:t>
            </a:r>
            <a:r>
              <a:rPr lang="en-US" dirty="0"/>
              <a:t> um </a:t>
            </a:r>
            <a:r>
              <a:rPr lang="en-US" dirty="0" err="1"/>
              <a:t>jantar</a:t>
            </a:r>
            <a:br>
              <a:rPr lang="en-US" dirty="0"/>
            </a:br>
            <a:endParaRPr lang="pt-BR" dirty="0"/>
          </a:p>
        </p:txBody>
      </p:sp>
      <p:graphicFrame>
        <p:nvGraphicFramePr>
          <p:cNvPr id="698" name="Google Shape;698;p37"/>
          <p:cNvGraphicFramePr/>
          <p:nvPr>
            <p:extLst>
              <p:ext uri="{D42A27DB-BD31-4B8C-83A1-F6EECF244321}">
                <p14:modId xmlns:p14="http://schemas.microsoft.com/office/powerpoint/2010/main" val="271411161"/>
              </p:ext>
            </p:extLst>
          </p:nvPr>
        </p:nvGraphicFramePr>
        <p:xfrm>
          <a:off x="827732" y="4097215"/>
          <a:ext cx="11166232" cy="2473214"/>
        </p:xfrm>
        <a:graphic>
          <a:graphicData uri="http://schemas.openxmlformats.org/drawingml/2006/table">
            <a:tbl>
              <a:tblPr>
                <a:noFill/>
              </a:tblPr>
              <a:tblGrid>
                <a:gridCol w="1461760">
                  <a:extLst>
                    <a:ext uri="{9D8B030D-6E8A-4147-A177-3AD203B41FA5}">
                      <a16:colId xmlns:a16="http://schemas.microsoft.com/office/drawing/2014/main" val="20000"/>
                    </a:ext>
                  </a:extLst>
                </a:gridCol>
                <a:gridCol w="1522685">
                  <a:extLst>
                    <a:ext uri="{9D8B030D-6E8A-4147-A177-3AD203B41FA5}">
                      <a16:colId xmlns:a16="http://schemas.microsoft.com/office/drawing/2014/main" val="20001"/>
                    </a:ext>
                  </a:extLst>
                </a:gridCol>
                <a:gridCol w="1745983">
                  <a:extLst>
                    <a:ext uri="{9D8B030D-6E8A-4147-A177-3AD203B41FA5}">
                      <a16:colId xmlns:a16="http://schemas.microsoft.com/office/drawing/2014/main" val="20002"/>
                    </a:ext>
                  </a:extLst>
                </a:gridCol>
                <a:gridCol w="1786586">
                  <a:extLst>
                    <a:ext uri="{9D8B030D-6E8A-4147-A177-3AD203B41FA5}">
                      <a16:colId xmlns:a16="http://schemas.microsoft.com/office/drawing/2014/main" val="20003"/>
                    </a:ext>
                  </a:extLst>
                </a:gridCol>
                <a:gridCol w="1685097">
                  <a:extLst>
                    <a:ext uri="{9D8B030D-6E8A-4147-A177-3AD203B41FA5}">
                      <a16:colId xmlns:a16="http://schemas.microsoft.com/office/drawing/2014/main" val="20004"/>
                    </a:ext>
                  </a:extLst>
                </a:gridCol>
                <a:gridCol w="2964121">
                  <a:extLst>
                    <a:ext uri="{9D8B030D-6E8A-4147-A177-3AD203B41FA5}">
                      <a16:colId xmlns:a16="http://schemas.microsoft.com/office/drawing/2014/main" val="20005"/>
                    </a:ext>
                  </a:extLst>
                </a:gridCol>
              </a:tblGrid>
              <a:tr h="827259">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err="1">
                          <a:solidFill>
                            <a:schemeClr val="dk1"/>
                          </a:solidFill>
                          <a:latin typeface="Arial  "/>
                          <a:ea typeface="Arial"/>
                          <a:cs typeface="Arial"/>
                          <a:sym typeface="Arial"/>
                        </a:rPr>
                        <a:t>Doente</a:t>
                      </a:r>
                      <a:endParaRPr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err="1">
                          <a:solidFill>
                            <a:schemeClr val="dk1"/>
                          </a:solidFill>
                          <a:latin typeface="Arial  "/>
                          <a:ea typeface="Arial"/>
                          <a:cs typeface="Arial"/>
                          <a:sym typeface="Arial"/>
                        </a:rPr>
                        <a:t>Não</a:t>
                      </a:r>
                      <a:r>
                        <a:rPr lang="en-US" sz="2400" b="0" i="0" u="none" strike="noStrike" cap="none" dirty="0">
                          <a:solidFill>
                            <a:schemeClr val="dk1"/>
                          </a:solidFill>
                          <a:latin typeface="Arial  "/>
                          <a:ea typeface="Arial"/>
                          <a:cs typeface="Arial"/>
                          <a:sym typeface="Arial"/>
                        </a:rPr>
                        <a:t> </a:t>
                      </a:r>
                      <a:r>
                        <a:rPr lang="en-US" sz="2400" b="0" i="0" u="none" strike="noStrike" cap="none" dirty="0" err="1">
                          <a:solidFill>
                            <a:schemeClr val="dk1"/>
                          </a:solidFill>
                          <a:latin typeface="Arial  "/>
                          <a:ea typeface="Arial"/>
                          <a:cs typeface="Arial"/>
                          <a:sym typeface="Arial"/>
                        </a:rPr>
                        <a:t>doente</a:t>
                      </a:r>
                      <a:endParaRPr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sng" strike="noStrike" cap="none">
                          <a:solidFill>
                            <a:schemeClr val="dk1"/>
                          </a:solidFill>
                          <a:latin typeface="Arial  "/>
                          <a:ea typeface="Arial"/>
                          <a:cs typeface="Arial"/>
                          <a:sym typeface="Arial"/>
                        </a:rPr>
                        <a:t>Total</a:t>
                      </a:r>
                      <a:endParaRPr/>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sng" strike="noStrike" cap="none" dirty="0">
                          <a:solidFill>
                            <a:schemeClr val="dk1"/>
                          </a:solidFill>
                          <a:latin typeface="Arial  "/>
                          <a:ea typeface="Arial"/>
                          <a:cs typeface="Arial"/>
                          <a:sym typeface="Arial"/>
                        </a:rPr>
                        <a:t>Taxa de </a:t>
                      </a:r>
                      <a:r>
                        <a:rPr lang="en-US" sz="2400" b="0" i="0" u="sng" strike="noStrike" cap="none" dirty="0" err="1">
                          <a:solidFill>
                            <a:schemeClr val="dk1"/>
                          </a:solidFill>
                          <a:latin typeface="Arial  "/>
                          <a:ea typeface="Arial"/>
                          <a:cs typeface="Arial"/>
                          <a:sym typeface="Arial"/>
                        </a:rPr>
                        <a:t>ataque</a:t>
                      </a:r>
                      <a:endParaRPr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03281">
                <a:tc rowSpan="2">
                  <a:txBody>
                    <a:bodyPr/>
                    <a:lstStyle/>
                    <a:p>
                      <a:pPr marL="0" marR="0" lvl="0" indent="0" algn="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ea typeface="Arial"/>
                          <a:cs typeface="Arial"/>
                          <a:sym typeface="Arial"/>
                        </a:rPr>
                        <a:t>Carne </a:t>
                      </a:r>
                      <a:br>
                        <a:rPr lang="en-US" sz="2400" b="0" i="0" u="none" strike="noStrike" cap="none" dirty="0">
                          <a:solidFill>
                            <a:schemeClr val="dk1"/>
                          </a:solidFill>
                          <a:latin typeface="Arial  "/>
                          <a:ea typeface="Arial"/>
                          <a:cs typeface="Arial"/>
                          <a:sym typeface="Arial"/>
                        </a:rPr>
                      </a:br>
                      <a:r>
                        <a:rPr lang="en-US" sz="2400" b="0" i="0" u="none" strike="noStrike" cap="none" dirty="0">
                          <a:solidFill>
                            <a:schemeClr val="dk1"/>
                          </a:solidFill>
                          <a:latin typeface="Arial  "/>
                          <a:ea typeface="Arial"/>
                          <a:cs typeface="Arial"/>
                          <a:sym typeface="Arial"/>
                        </a:rPr>
                        <a:t>de </a:t>
                      </a:r>
                      <a:r>
                        <a:rPr lang="en-US" sz="2400" b="0" i="0" u="none" strike="noStrike" cap="none" dirty="0" err="1">
                          <a:solidFill>
                            <a:schemeClr val="dk1"/>
                          </a:solidFill>
                          <a:latin typeface="Arial  "/>
                          <a:ea typeface="Arial"/>
                          <a:cs typeface="Arial"/>
                          <a:sym typeface="Arial"/>
                        </a:rPr>
                        <a:t>vaca</a:t>
                      </a:r>
                      <a:endParaRPr dirty="0"/>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Sim</a:t>
                      </a:r>
                      <a:endParaRPr/>
                    </a:p>
                  </a:txBody>
                  <a:tcPr marL="93375" marR="93375" marT="91450" marB="9145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a</a:t>
                      </a:r>
                      <a:endParaRPr/>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b</a:t>
                      </a:r>
                      <a:endParaRPr/>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baseline="-25000">
                        <a:solidFill>
                          <a:schemeClr val="dk1"/>
                        </a:solidFill>
                        <a:latin typeface="Arial  "/>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baseline="-25000">
                        <a:solidFill>
                          <a:schemeClr val="dk1"/>
                        </a:solidFill>
                        <a:latin typeface="Arial  "/>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28589">
                <a:tc vMerge="1">
                  <a:txBody>
                    <a:bodyPr/>
                    <a:lstStyle/>
                    <a:p>
                      <a:endParaRPr lang="en-US"/>
                    </a:p>
                  </a:txBody>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Não</a:t>
                      </a:r>
                      <a:endParaRPr/>
                    </a:p>
                  </a:txBody>
                  <a:tcPr marL="93375" marR="93375" marT="91450" marB="91450">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c</a:t>
                      </a:r>
                      <a:endParaRPr/>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d</a:t>
                      </a:r>
                      <a:endParaRPr/>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baseline="-25000">
                        <a:solidFill>
                          <a:schemeClr val="dk1"/>
                        </a:solidFill>
                        <a:latin typeface="Arial  "/>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503258">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Total</a:t>
                      </a:r>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4" name="Text Placeholder 3">
            <a:extLst>
              <a:ext uri="{FF2B5EF4-FFF2-40B4-BE49-F238E27FC236}">
                <a16:creationId xmlns:a16="http://schemas.microsoft.com/office/drawing/2014/main" id="{34D101F3-666F-3813-AD7E-2BC3AE065A1D}"/>
              </a:ext>
            </a:extLst>
          </p:cNvPr>
          <p:cNvSpPr txBox="1">
            <a:spLocks/>
          </p:cNvSpPr>
          <p:nvPr/>
        </p:nvSpPr>
        <p:spPr>
          <a:xfrm>
            <a:off x="522515" y="1423102"/>
            <a:ext cx="11509828" cy="5166384"/>
          </a:xfrm>
          <a:prstGeom prst="rect">
            <a:avLst/>
          </a:prstGeom>
        </p:spPr>
        <p:txBody>
          <a:bodyPr lIns="91440" tIns="45720" rIns="91440" bIns="45720" anchor="t"/>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spcBef>
                <a:spcPts val="672"/>
              </a:spcBef>
              <a:buSzPct val="100000"/>
              <a:buFont typeface="+mj-lt"/>
              <a:buAutoNum type="arabicPeriod"/>
            </a:pPr>
            <a:r>
              <a:rPr lang="en-US" altLang="en-US" dirty="0" err="1">
                <a:ea typeface="ＭＳ Ｐゴシック"/>
              </a:rPr>
              <a:t>Preparar</a:t>
            </a:r>
            <a:r>
              <a:rPr lang="en-US" altLang="en-US" dirty="0">
                <a:ea typeface="ＭＳ Ｐゴシック"/>
              </a:rPr>
              <a:t> o </a:t>
            </a:r>
            <a:r>
              <a:rPr lang="en-US" altLang="en-US" dirty="0" err="1">
                <a:ea typeface="ＭＳ Ｐゴシック"/>
              </a:rPr>
              <a:t>trabalho</a:t>
            </a:r>
            <a:r>
              <a:rPr lang="en-US" altLang="en-US" dirty="0">
                <a:ea typeface="ＭＳ Ｐゴシック"/>
              </a:rPr>
              <a:t> de campo</a:t>
            </a:r>
            <a:endParaRPr lang="en-US" dirty="0">
              <a:ea typeface="ＭＳ Ｐゴシック"/>
            </a:endParaRPr>
          </a:p>
          <a:p>
            <a:pPr marL="514350" indent="-514350">
              <a:spcBef>
                <a:spcPts val="672"/>
              </a:spcBef>
              <a:buSzPct val="100000"/>
              <a:buFont typeface="+mj-lt"/>
              <a:buAutoNum type="arabicPeriod"/>
            </a:pPr>
            <a:r>
              <a:rPr lang="en-US" altLang="en-US" dirty="0" err="1">
                <a:ea typeface="ＭＳ Ｐゴシック"/>
              </a:rPr>
              <a:t>Confirmar</a:t>
            </a:r>
            <a:r>
              <a:rPr lang="en-US" altLang="en-US" dirty="0">
                <a:ea typeface="ＭＳ Ｐゴシック"/>
              </a:rPr>
              <a:t> o </a:t>
            </a:r>
            <a:r>
              <a:rPr lang="en-US" altLang="en-US" dirty="0" err="1">
                <a:ea typeface="ＭＳ Ｐゴシック"/>
              </a:rPr>
              <a:t>surto</a:t>
            </a:r>
            <a:endParaRPr lang="en-US" altLang="en-US" dirty="0">
              <a:ea typeface="ＭＳ Ｐゴシック"/>
              <a:cs typeface="Arial"/>
            </a:endParaRPr>
          </a:p>
          <a:p>
            <a:pPr marL="514350" indent="-514350">
              <a:spcBef>
                <a:spcPts val="672"/>
              </a:spcBef>
              <a:buFont typeface="+mj-lt"/>
              <a:buAutoNum type="arabicPeriod"/>
            </a:pPr>
            <a:r>
              <a:rPr lang="en-US" altLang="en-US" dirty="0" err="1">
                <a:ea typeface="ＭＳ Ｐゴシック"/>
              </a:rPr>
              <a:t>Verificar</a:t>
            </a:r>
            <a:r>
              <a:rPr lang="en-US" altLang="en-US" dirty="0">
                <a:ea typeface="ＭＳ Ｐゴシック"/>
              </a:rPr>
              <a:t> o </a:t>
            </a:r>
            <a:r>
              <a:rPr lang="en-US" altLang="en-US" dirty="0" err="1">
                <a:ea typeface="ＭＳ Ｐゴシック"/>
              </a:rPr>
              <a:t>diagnóstico</a:t>
            </a:r>
            <a:endParaRPr lang="en-US" altLang="en-US" dirty="0">
              <a:ea typeface="ＭＳ Ｐゴシック"/>
              <a:cs typeface="Arial"/>
            </a:endParaRPr>
          </a:p>
          <a:p>
            <a:pPr marL="514350" indent="-514350">
              <a:spcBef>
                <a:spcPts val="672"/>
              </a:spcBef>
              <a:buSzPct val="100000"/>
              <a:buFont typeface="+mj-lt"/>
              <a:buAutoNum type="arabicPeriod"/>
            </a:pPr>
            <a:r>
              <a:rPr lang="en-US" altLang="en-US" dirty="0" err="1">
                <a:ea typeface="ＭＳ Ｐゴシック"/>
              </a:rPr>
              <a:t>Construir</a:t>
            </a:r>
            <a:r>
              <a:rPr lang="en-US" altLang="en-US" dirty="0">
                <a:ea typeface="ＭＳ Ｐゴシック"/>
              </a:rPr>
              <a:t> </a:t>
            </a:r>
            <a:r>
              <a:rPr lang="en-US" altLang="en-US" dirty="0" err="1">
                <a:ea typeface="ＭＳ Ｐゴシック"/>
              </a:rPr>
              <a:t>uma</a:t>
            </a:r>
            <a:r>
              <a:rPr lang="en-US" altLang="en-US" dirty="0">
                <a:ea typeface="ＭＳ Ｐゴシック"/>
              </a:rPr>
              <a:t> </a:t>
            </a:r>
            <a:r>
              <a:rPr lang="en-US" altLang="en-US" dirty="0" err="1">
                <a:ea typeface="ＭＳ Ｐゴシック"/>
              </a:rPr>
              <a:t>definição</a:t>
            </a:r>
            <a:r>
              <a:rPr lang="en-US" altLang="en-US" dirty="0">
                <a:ea typeface="ＭＳ Ｐゴシック"/>
              </a:rPr>
              <a:t> de </a:t>
            </a:r>
            <a:r>
              <a:rPr lang="en-US" altLang="en-US" dirty="0" err="1">
                <a:ea typeface="ＭＳ Ｐゴシック"/>
              </a:rPr>
              <a:t>caso</a:t>
            </a:r>
            <a:endParaRPr lang="en-US" altLang="en-US" dirty="0">
              <a:ea typeface="ＭＳ Ｐゴシック"/>
              <a:cs typeface="Arial"/>
            </a:endParaRPr>
          </a:p>
          <a:p>
            <a:pPr marL="514350" indent="-514350">
              <a:spcBef>
                <a:spcPts val="672"/>
              </a:spcBef>
              <a:buSzPct val="100000"/>
              <a:buFont typeface="+mj-lt"/>
              <a:buAutoNum type="arabicPeriod"/>
            </a:pPr>
            <a:r>
              <a:rPr lang="en-US" altLang="en-US" dirty="0" err="1">
                <a:ea typeface="ＭＳ Ｐゴシック"/>
              </a:rPr>
              <a:t>Encontrar</a:t>
            </a:r>
            <a:r>
              <a:rPr lang="en-US" altLang="en-US" dirty="0">
                <a:ea typeface="ＭＳ Ｐゴシック"/>
              </a:rPr>
              <a:t> </a:t>
            </a:r>
            <a:r>
              <a:rPr lang="en-US" altLang="en-US" dirty="0" err="1">
                <a:ea typeface="ＭＳ Ｐゴシック"/>
              </a:rPr>
              <a:t>casos</a:t>
            </a:r>
            <a:r>
              <a:rPr lang="en-US" altLang="en-US" dirty="0">
                <a:ea typeface="ＭＳ Ｐゴシック"/>
              </a:rPr>
              <a:t> </a:t>
            </a:r>
            <a:r>
              <a:rPr lang="en-US" altLang="en-US" dirty="0" err="1">
                <a:ea typeface="ＭＳ Ｐゴシック"/>
              </a:rPr>
              <a:t>sistematicamente</a:t>
            </a:r>
            <a:r>
              <a:rPr lang="en-US" altLang="en-US" dirty="0">
                <a:ea typeface="ＭＳ Ｐゴシック"/>
              </a:rPr>
              <a:t> e registrar </a:t>
            </a:r>
            <a:r>
              <a:rPr lang="en-US" altLang="en-US" dirty="0" err="1">
                <a:ea typeface="ＭＳ Ｐゴシック"/>
              </a:rPr>
              <a:t>informações</a:t>
            </a:r>
            <a:endParaRPr lang="en-US" altLang="en-US" dirty="0">
              <a:ea typeface="ＭＳ Ｐゴシック"/>
              <a:cs typeface="Arial"/>
            </a:endParaRPr>
          </a:p>
          <a:p>
            <a:pPr marL="514350" indent="-514350">
              <a:spcBef>
                <a:spcPts val="672"/>
              </a:spcBef>
              <a:buSzPct val="100000"/>
              <a:buFont typeface="+mj-lt"/>
              <a:buAutoNum type="arabicPeriod"/>
            </a:pPr>
            <a:r>
              <a:rPr lang="en-US" altLang="en-US" dirty="0" err="1">
                <a:ea typeface="ＭＳ Ｐゴシック"/>
              </a:rPr>
              <a:t>Realizar</a:t>
            </a:r>
            <a:r>
              <a:rPr lang="en-US" altLang="en-US" dirty="0">
                <a:ea typeface="ＭＳ Ｐゴシック"/>
              </a:rPr>
              <a:t> a </a:t>
            </a:r>
            <a:r>
              <a:rPr lang="en-US" altLang="en-US" dirty="0" err="1">
                <a:ea typeface="ＭＳ Ｐゴシック"/>
              </a:rPr>
              <a:t>epidemiologia</a:t>
            </a:r>
            <a:r>
              <a:rPr lang="en-US" altLang="en-US" dirty="0">
                <a:ea typeface="ＭＳ Ｐゴシック"/>
              </a:rPr>
              <a:t> </a:t>
            </a:r>
            <a:r>
              <a:rPr lang="en-US" altLang="en-US" dirty="0" err="1">
                <a:ea typeface="ＭＳ Ｐゴシック"/>
              </a:rPr>
              <a:t>descritiva</a:t>
            </a:r>
            <a:endParaRPr lang="en-US" altLang="en-US" dirty="0">
              <a:ea typeface="ＭＳ Ｐゴシック"/>
              <a:cs typeface="Arial"/>
            </a:endParaRPr>
          </a:p>
        </p:txBody>
      </p:sp>
      <p:grpSp>
        <p:nvGrpSpPr>
          <p:cNvPr id="15" name="Group 4">
            <a:extLst>
              <a:ext uri="{FF2B5EF4-FFF2-40B4-BE49-F238E27FC236}">
                <a16:creationId xmlns:a16="http://schemas.microsoft.com/office/drawing/2014/main" id="{5461CC8F-5174-2EC0-2CEC-98708A60C287}"/>
              </a:ext>
            </a:extLst>
          </p:cNvPr>
          <p:cNvGrpSpPr/>
          <p:nvPr/>
        </p:nvGrpSpPr>
        <p:grpSpPr>
          <a:xfrm>
            <a:off x="7529599" y="1423102"/>
            <a:ext cx="3824201" cy="1681605"/>
            <a:chOff x="7529599" y="1423102"/>
            <a:chExt cx="3824201" cy="1681605"/>
          </a:xfrm>
        </p:grpSpPr>
        <p:sp>
          <p:nvSpPr>
            <p:cNvPr id="17" name="TextBox 7">
              <a:extLst>
                <a:ext uri="{FF2B5EF4-FFF2-40B4-BE49-F238E27FC236}">
                  <a16:creationId xmlns:a16="http://schemas.microsoft.com/office/drawing/2014/main" id="{6C217FBB-A0D4-6EEC-63CE-7901498657D3}"/>
                </a:ext>
              </a:extLst>
            </p:cNvPr>
            <p:cNvSpPr txBox="1"/>
            <p:nvPr/>
          </p:nvSpPr>
          <p:spPr>
            <a:xfrm>
              <a:off x="8129021" y="1423102"/>
              <a:ext cx="3224779" cy="1569660"/>
            </a:xfrm>
            <a:prstGeom prst="rect">
              <a:avLst/>
            </a:prstGeom>
            <a:noFill/>
          </p:spPr>
          <p:txBody>
            <a:bodyPr wrap="square" rtlCol="0">
              <a:spAutoFit/>
            </a:bodyPr>
            <a:lstStyle/>
            <a:p>
              <a:pPr defTabSz="914400">
                <a:defRPr/>
              </a:pPr>
              <a:r>
                <a:rPr lang="en-US" sz="2400" kern="0" dirty="0" err="1">
                  <a:latin typeface="Arial" panose="020B0604020202020204" pitchFamily="34" charset="0"/>
                  <a:cs typeface="Arial" panose="020B0604020202020204" pitchFamily="34" charset="0"/>
                </a:rPr>
                <a:t>Os</a:t>
              </a:r>
              <a:r>
                <a:rPr lang="en-US" sz="2400" kern="0" dirty="0">
                  <a:latin typeface="Arial" panose="020B0604020202020204" pitchFamily="34" charset="0"/>
                  <a:cs typeface="Arial" panose="020B0604020202020204" pitchFamily="34" charset="0"/>
                </a:rPr>
                <a:t> </a:t>
              </a:r>
              <a:r>
                <a:rPr lang="en-US" sz="2400" kern="0" dirty="0" err="1">
                  <a:latin typeface="Arial" panose="020B0604020202020204" pitchFamily="34" charset="0"/>
                  <a:cs typeface="Arial" panose="020B0604020202020204" pitchFamily="34" charset="0"/>
                </a:rPr>
                <a:t>passos</a:t>
              </a:r>
              <a:r>
                <a:rPr lang="en-US" sz="2400" kern="0" dirty="0">
                  <a:latin typeface="Arial" panose="020B0604020202020204" pitchFamily="34" charset="0"/>
                  <a:cs typeface="Arial" panose="020B0604020202020204" pitchFamily="34" charset="0"/>
                </a:rPr>
                <a:t> 1-3 </a:t>
              </a:r>
              <a:r>
                <a:rPr lang="en-US" sz="2400" kern="0" dirty="0" err="1">
                  <a:latin typeface="Arial" panose="020B0604020202020204" pitchFamily="34" charset="0"/>
                  <a:cs typeface="Arial" panose="020B0604020202020204" pitchFamily="34" charset="0"/>
                </a:rPr>
                <a:t>podem</a:t>
              </a:r>
              <a:r>
                <a:rPr lang="en-US" sz="2400" kern="0" dirty="0">
                  <a:latin typeface="Arial" panose="020B0604020202020204" pitchFamily="34" charset="0"/>
                  <a:cs typeface="Arial" panose="020B0604020202020204" pitchFamily="34" charset="0"/>
                </a:rPr>
                <a:t> ser </a:t>
              </a:r>
              <a:r>
                <a:rPr lang="en-US" sz="2400" kern="0" dirty="0" err="1">
                  <a:latin typeface="Arial" panose="020B0604020202020204" pitchFamily="34" charset="0"/>
                  <a:cs typeface="Arial" panose="020B0604020202020204" pitchFamily="34" charset="0"/>
                </a:rPr>
                <a:t>realizados</a:t>
              </a:r>
              <a:r>
                <a:rPr lang="en-US" sz="2400" kern="0" dirty="0">
                  <a:latin typeface="Arial" panose="020B0604020202020204" pitchFamily="34" charset="0"/>
                  <a:cs typeface="Arial" panose="020B0604020202020204" pitchFamily="34" charset="0"/>
                </a:rPr>
                <a:t> </a:t>
              </a:r>
              <a:r>
                <a:rPr lang="en-US" sz="2400" kern="0" dirty="0" err="1">
                  <a:latin typeface="Arial" panose="020B0604020202020204" pitchFamily="34" charset="0"/>
                  <a:cs typeface="Arial" panose="020B0604020202020204" pitchFamily="34" charset="0"/>
                </a:rPr>
                <a:t>simultanemanete</a:t>
              </a:r>
              <a:r>
                <a:rPr lang="en-US" sz="2400" kern="0" dirty="0">
                  <a:latin typeface="Arial" panose="020B0604020202020204" pitchFamily="34" charset="0"/>
                  <a:cs typeface="Arial" panose="020B0604020202020204" pitchFamily="34" charset="0"/>
                </a:rPr>
                <a:t> </a:t>
              </a:r>
              <a:r>
                <a:rPr lang="en-US" sz="2400" kern="0" dirty="0" err="1">
                  <a:latin typeface="Arial" panose="020B0604020202020204" pitchFamily="34" charset="0"/>
                  <a:cs typeface="Arial" panose="020B0604020202020204" pitchFamily="34" charset="0"/>
                </a:rPr>
                <a:t>ou</a:t>
              </a:r>
              <a:r>
                <a:rPr lang="en-US" sz="2400" kern="0" dirty="0">
                  <a:latin typeface="Arial" panose="020B0604020202020204" pitchFamily="34" charset="0"/>
                  <a:cs typeface="Arial" panose="020B0604020202020204" pitchFamily="34" charset="0"/>
                </a:rPr>
                <a:t> </a:t>
              </a:r>
              <a:r>
                <a:rPr lang="en-US" sz="2400" kern="0" dirty="0" err="1">
                  <a:latin typeface="Arial" panose="020B0604020202020204" pitchFamily="34" charset="0"/>
                  <a:cs typeface="Arial" panose="020B0604020202020204" pitchFamily="34" charset="0"/>
                </a:rPr>
                <a:t>por</a:t>
              </a:r>
              <a:r>
                <a:rPr lang="en-US" sz="2400" kern="0" dirty="0">
                  <a:latin typeface="Arial" panose="020B0604020202020204" pitchFamily="34" charset="0"/>
                  <a:cs typeface="Arial" panose="020B0604020202020204" pitchFamily="34" charset="0"/>
                </a:rPr>
                <a:t> </a:t>
              </a:r>
              <a:r>
                <a:rPr lang="en-US" sz="2400" kern="0" dirty="0" err="1">
                  <a:latin typeface="Arial" panose="020B0604020202020204" pitchFamily="34" charset="0"/>
                  <a:cs typeface="Arial" panose="020B0604020202020204" pitchFamily="34" charset="0"/>
                </a:rPr>
                <a:t>qualquer</a:t>
              </a:r>
              <a:r>
                <a:rPr lang="en-US" sz="2400" kern="0" dirty="0">
                  <a:latin typeface="Arial" panose="020B0604020202020204" pitchFamily="34" charset="0"/>
                  <a:cs typeface="Arial" panose="020B0604020202020204" pitchFamily="34" charset="0"/>
                </a:rPr>
                <a:t> </a:t>
              </a:r>
              <a:r>
                <a:rPr lang="en-US" sz="2400" kern="0" dirty="0" err="1">
                  <a:latin typeface="Arial" panose="020B0604020202020204" pitchFamily="34" charset="0"/>
                  <a:cs typeface="Arial" panose="020B0604020202020204" pitchFamily="34" charset="0"/>
                </a:rPr>
                <a:t>ordem</a:t>
              </a:r>
              <a:endParaRPr lang="en-US" sz="2400" kern="0" dirty="0">
                <a:latin typeface="Arial" panose="020B0604020202020204" pitchFamily="34" charset="0"/>
                <a:cs typeface="Arial" panose="020B0604020202020204" pitchFamily="34" charset="0"/>
              </a:endParaRPr>
            </a:p>
          </p:txBody>
        </p:sp>
        <p:sp>
          <p:nvSpPr>
            <p:cNvPr id="18" name="Right Brace 8">
              <a:extLst>
                <a:ext uri="{FF2B5EF4-FFF2-40B4-BE49-F238E27FC236}">
                  <a16:creationId xmlns:a16="http://schemas.microsoft.com/office/drawing/2014/main" id="{6FF32404-C90D-994B-EC25-88BF1D1460D0}"/>
                </a:ext>
              </a:extLst>
            </p:cNvPr>
            <p:cNvSpPr/>
            <p:nvPr/>
          </p:nvSpPr>
          <p:spPr>
            <a:xfrm>
              <a:off x="7529599" y="1478857"/>
              <a:ext cx="457200" cy="1625850"/>
            </a:xfrm>
            <a:prstGeom prst="rightBrace">
              <a:avLst/>
            </a:prstGeom>
            <a:noFill/>
            <a:ln w="38100" cap="flat" cmpd="sng" algn="ctr">
              <a:solidFill>
                <a:srgbClr val="00A94F"/>
              </a:solidFill>
              <a:prstDash val="solid"/>
            </a:ln>
            <a:effectLst/>
          </p:spPr>
          <p:txBody>
            <a:bodyPr rtlCol="0" anchor="ctr"/>
            <a:lstStyle/>
            <a:p>
              <a:pPr algn="ctr" defTabSz="914400">
                <a:defRPr/>
              </a:pPr>
              <a:endParaRPr lang="en-US" kern="0">
                <a:solidFill>
                  <a:sysClr val="windowText" lastClr="000000"/>
                </a:solidFill>
                <a:latin typeface="Calibri"/>
              </a:endParaRPr>
            </a:p>
          </p:txBody>
        </p:sp>
      </p:grpSp>
      <p:grpSp>
        <p:nvGrpSpPr>
          <p:cNvPr id="19" name="Group 5">
            <a:extLst>
              <a:ext uri="{FF2B5EF4-FFF2-40B4-BE49-F238E27FC236}">
                <a16:creationId xmlns:a16="http://schemas.microsoft.com/office/drawing/2014/main" id="{A4CDC9EC-3728-271D-B84B-49EA4815666F}"/>
              </a:ext>
            </a:extLst>
          </p:cNvPr>
          <p:cNvGrpSpPr/>
          <p:nvPr/>
        </p:nvGrpSpPr>
        <p:grpSpPr>
          <a:xfrm>
            <a:off x="1763189" y="5060279"/>
            <a:ext cx="8511779" cy="1142750"/>
            <a:chOff x="1969411" y="5140567"/>
            <a:chExt cx="8394683" cy="1201504"/>
          </a:xfrm>
        </p:grpSpPr>
        <p:sp>
          <p:nvSpPr>
            <p:cNvPr id="20" name="Rounded Rectangle 13">
              <a:extLst>
                <a:ext uri="{FF2B5EF4-FFF2-40B4-BE49-F238E27FC236}">
                  <a16:creationId xmlns:a16="http://schemas.microsoft.com/office/drawing/2014/main" id="{B1D0B728-161C-D94B-E5E2-A36C047ECDAE}"/>
                </a:ext>
              </a:extLst>
            </p:cNvPr>
            <p:cNvSpPr/>
            <p:nvPr/>
          </p:nvSpPr>
          <p:spPr>
            <a:xfrm>
              <a:off x="1969411" y="5140567"/>
              <a:ext cx="2071577" cy="1199156"/>
            </a:xfrm>
            <a:prstGeom prst="roundRect">
              <a:avLst/>
            </a:prstGeom>
            <a:solidFill>
              <a:srgbClr val="00953A"/>
            </a:solidFill>
            <a:ln w="25400" cap="flat" cmpd="sng" algn="ctr">
              <a:noFill/>
              <a:prstDash val="solid"/>
            </a:ln>
            <a:effectLst/>
          </p:spPr>
          <p:txBody>
            <a:bodyPr rtlCol="0" anchor="ctr"/>
            <a:lstStyle/>
            <a:p>
              <a:pPr algn="ctr" defTabSz="914400">
                <a:defRPr/>
              </a:pPr>
              <a:r>
                <a:rPr lang="en-US" altLang="en-US" sz="2400" b="1" kern="0" dirty="0" err="1">
                  <a:latin typeface="Arial" panose="020B0604020202020204" pitchFamily="34" charset="0"/>
                  <a:ea typeface="ＭＳ Ｐゴシック" pitchFamily="34" charset="-128"/>
                  <a:cs typeface="Arial" panose="020B0604020202020204" pitchFamily="34" charset="0"/>
                </a:rPr>
                <a:t>Descritivo</a:t>
              </a:r>
              <a:endParaRPr lang="en-US" altLang="en-US" sz="2400" b="1" kern="0" dirty="0">
                <a:latin typeface="Arial" panose="020B0604020202020204" pitchFamily="34" charset="0"/>
                <a:ea typeface="ＭＳ Ｐゴシック" pitchFamily="34" charset="-128"/>
                <a:cs typeface="Arial" panose="020B0604020202020204" pitchFamily="34" charset="0"/>
              </a:endParaRPr>
            </a:p>
            <a:p>
              <a:pPr algn="ctr" defTabSz="914400">
                <a:defRPr/>
              </a:pPr>
              <a:r>
                <a:rPr lang="en-US" sz="2400" kern="0" dirty="0">
                  <a:latin typeface="Arial" panose="020B0604020202020204" pitchFamily="34" charset="0"/>
                  <a:ea typeface="ＭＳ Ｐゴシック" pitchFamily="34" charset="-128"/>
                  <a:cs typeface="Arial" panose="020B0604020202020204" pitchFamily="34" charset="0"/>
                </a:rPr>
                <a:t>Passos 1-6</a:t>
              </a:r>
              <a:endParaRPr lang="en-US" sz="2400" kern="0" dirty="0">
                <a:latin typeface="Arial" panose="020B0604020202020204" pitchFamily="34" charset="0"/>
                <a:cs typeface="Arial" panose="020B0604020202020204" pitchFamily="34" charset="0"/>
              </a:endParaRPr>
            </a:p>
          </p:txBody>
        </p:sp>
        <p:sp>
          <p:nvSpPr>
            <p:cNvPr id="21" name="Rounded Rectangle 14">
              <a:extLst>
                <a:ext uri="{FF2B5EF4-FFF2-40B4-BE49-F238E27FC236}">
                  <a16:creationId xmlns:a16="http://schemas.microsoft.com/office/drawing/2014/main" id="{04E71BC5-9F97-1A78-FC8A-ACC77F88EB29}"/>
                </a:ext>
              </a:extLst>
            </p:cNvPr>
            <p:cNvSpPr/>
            <p:nvPr/>
          </p:nvSpPr>
          <p:spPr>
            <a:xfrm>
              <a:off x="4985678" y="5140567"/>
              <a:ext cx="2071577" cy="1201504"/>
            </a:xfrm>
            <a:prstGeom prst="roundRect">
              <a:avLst/>
            </a:prstGeom>
            <a:solidFill>
              <a:schemeClr val="bg2"/>
            </a:solidFill>
            <a:ln w="25400" cap="flat" cmpd="sng" algn="ctr">
              <a:noFill/>
              <a:prstDash val="solid"/>
            </a:ln>
            <a:effectLst/>
          </p:spPr>
          <p:txBody>
            <a:bodyPr rtlCol="0" anchor="ctr"/>
            <a:lstStyle/>
            <a:p>
              <a:pPr defTabSz="914400"/>
              <a:r>
                <a:rPr lang="en-US" altLang="en-US" sz="2400" b="1" kern="0" dirty="0" err="1">
                  <a:latin typeface="Arial" panose="020B0604020202020204" pitchFamily="34" charset="0"/>
                  <a:ea typeface="ＭＳ Ｐゴシック" pitchFamily="34" charset="-128"/>
                  <a:cs typeface="Arial" panose="020B0604020202020204" pitchFamily="34" charset="0"/>
                </a:rPr>
                <a:t>Analítico</a:t>
              </a:r>
              <a:endParaRPr lang="en-US" altLang="en-US" sz="2400" b="1" kern="0" dirty="0">
                <a:latin typeface="Arial" panose="020B0604020202020204" pitchFamily="34" charset="0"/>
                <a:ea typeface="ＭＳ Ｐゴシック" pitchFamily="34" charset="-128"/>
                <a:cs typeface="Arial" panose="020B0604020202020204" pitchFamily="34" charset="0"/>
              </a:endParaRPr>
            </a:p>
            <a:p>
              <a:pPr defTabSz="914400"/>
              <a:r>
                <a:rPr lang="en-US" sz="2400" kern="0" dirty="0">
                  <a:latin typeface="Arial" panose="020B0604020202020204" pitchFamily="34" charset="0"/>
                  <a:ea typeface="ＭＳ Ｐゴシック" pitchFamily="34" charset="-128"/>
                  <a:cs typeface="Arial" panose="020B0604020202020204" pitchFamily="34" charset="0"/>
                </a:rPr>
                <a:t>Passos 7-10</a:t>
              </a:r>
            </a:p>
          </p:txBody>
        </p:sp>
        <p:sp>
          <p:nvSpPr>
            <p:cNvPr id="22" name="Rounded Rectangle 18">
              <a:extLst>
                <a:ext uri="{FF2B5EF4-FFF2-40B4-BE49-F238E27FC236}">
                  <a16:creationId xmlns:a16="http://schemas.microsoft.com/office/drawing/2014/main" id="{13034300-F078-15B6-3A9F-0E7BF9F6943A}"/>
                </a:ext>
              </a:extLst>
            </p:cNvPr>
            <p:cNvSpPr/>
            <p:nvPr/>
          </p:nvSpPr>
          <p:spPr>
            <a:xfrm>
              <a:off x="8001945" y="5140567"/>
              <a:ext cx="2362149" cy="1200330"/>
            </a:xfrm>
            <a:prstGeom prst="round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1"/>
              <a:r>
                <a:rPr lang="en-US" altLang="en-US" sz="2400" b="1" dirty="0">
                  <a:solidFill>
                    <a:schemeClr val="tx1"/>
                  </a:solidFill>
                  <a:latin typeface="Arial" panose="020B0604020202020204" pitchFamily="34" charset="0"/>
                  <a:ea typeface="ＭＳ Ｐゴシック" pitchFamily="34" charset="-128"/>
                  <a:cs typeface="Arial" panose="020B0604020202020204" pitchFamily="34" charset="0"/>
                </a:rPr>
                <a:t>Resposta</a:t>
              </a:r>
            </a:p>
            <a:p>
              <a:pPr marL="0" lvl="1"/>
              <a:r>
                <a:rPr lang="en-US" altLang="en-US" sz="2400" dirty="0">
                  <a:solidFill>
                    <a:schemeClr val="tx1"/>
                  </a:solidFill>
                  <a:latin typeface="Arial" panose="020B0604020202020204" pitchFamily="34" charset="0"/>
                  <a:ea typeface="ＭＳ Ｐゴシック" pitchFamily="34" charset="-128"/>
                  <a:cs typeface="Arial" panose="020B0604020202020204" pitchFamily="34" charset="0"/>
                </a:rPr>
                <a:t>Passos 11-13</a:t>
              </a:r>
            </a:p>
          </p:txBody>
        </p:sp>
        <p:sp>
          <p:nvSpPr>
            <p:cNvPr id="23" name="Right Arrow 26">
              <a:extLst>
                <a:ext uri="{FF2B5EF4-FFF2-40B4-BE49-F238E27FC236}">
                  <a16:creationId xmlns:a16="http://schemas.microsoft.com/office/drawing/2014/main" id="{90FE2793-B2E5-43DD-D65C-8897B9AB58E5}"/>
                </a:ext>
              </a:extLst>
            </p:cNvPr>
            <p:cNvSpPr/>
            <p:nvPr/>
          </p:nvSpPr>
          <p:spPr>
            <a:xfrm>
              <a:off x="4192418" y="5499855"/>
              <a:ext cx="573485" cy="442604"/>
            </a:xfrm>
            <a:prstGeom prst="rightArrow">
              <a:avLst/>
            </a:prstGeom>
            <a:solidFill>
              <a:schemeClr val="bg2"/>
            </a:solidFill>
            <a:ln w="25400" cap="flat" cmpd="sng" algn="ctr">
              <a:noFill/>
              <a:prstDash val="solid"/>
            </a:ln>
            <a:effectLst/>
          </p:spPr>
          <p:txBody>
            <a:bodyPr rtlCol="0" anchor="ctr"/>
            <a:lstStyle/>
            <a:p>
              <a:pPr algn="ctr" eaLnBrk="1" fontAlgn="auto" hangingPunct="1">
                <a:spcBef>
                  <a:spcPts val="0"/>
                </a:spcBef>
                <a:spcAft>
                  <a:spcPts val="0"/>
                </a:spcAft>
                <a:defRPr/>
              </a:pPr>
              <a:endParaRPr lang="en-US" sz="1600" kern="0">
                <a:solidFill>
                  <a:prstClr val="white"/>
                </a:solidFill>
                <a:latin typeface="Calibri"/>
                <a:cs typeface="+mn-cs"/>
              </a:endParaRPr>
            </a:p>
          </p:txBody>
        </p:sp>
        <p:sp>
          <p:nvSpPr>
            <p:cNvPr id="24" name="Right Arrow 27">
              <a:extLst>
                <a:ext uri="{FF2B5EF4-FFF2-40B4-BE49-F238E27FC236}">
                  <a16:creationId xmlns:a16="http://schemas.microsoft.com/office/drawing/2014/main" id="{76058336-C996-7140-1022-F73A18828FA1}"/>
                </a:ext>
              </a:extLst>
            </p:cNvPr>
            <p:cNvSpPr/>
            <p:nvPr/>
          </p:nvSpPr>
          <p:spPr>
            <a:xfrm>
              <a:off x="7242857" y="5437143"/>
              <a:ext cx="573485" cy="465608"/>
            </a:xfrm>
            <a:prstGeom prst="rightArrow">
              <a:avLst/>
            </a:prstGeom>
            <a:solidFill>
              <a:schemeClr val="bg2"/>
            </a:solidFill>
            <a:ln w="25400" cap="flat" cmpd="sng" algn="ctr">
              <a:noFill/>
              <a:prstDash val="solid"/>
            </a:ln>
            <a:effectLst/>
          </p:spPr>
          <p:txBody>
            <a:bodyPr rtlCol="0" anchor="ctr"/>
            <a:lstStyle/>
            <a:p>
              <a:pPr algn="ctr" eaLnBrk="1" fontAlgn="auto" hangingPunct="1">
                <a:spcBef>
                  <a:spcPts val="0"/>
                </a:spcBef>
                <a:spcAft>
                  <a:spcPts val="0"/>
                </a:spcAft>
                <a:defRPr/>
              </a:pPr>
              <a:endParaRPr lang="en-US" sz="1600" kern="0">
                <a:solidFill>
                  <a:prstClr val="white"/>
                </a:solidFill>
                <a:latin typeface="Calibri"/>
                <a:cs typeface="+mn-cs"/>
              </a:endParaRPr>
            </a:p>
          </p:txBody>
        </p:sp>
      </p:grpSp>
      <p:sp>
        <p:nvSpPr>
          <p:cNvPr id="2" name="Title 1">
            <a:extLst>
              <a:ext uri="{FF2B5EF4-FFF2-40B4-BE49-F238E27FC236}">
                <a16:creationId xmlns:a16="http://schemas.microsoft.com/office/drawing/2014/main" id="{35BB27EE-4E6C-7686-4135-944DF9E5AA59}"/>
              </a:ext>
            </a:extLst>
          </p:cNvPr>
          <p:cNvSpPr>
            <a:spLocks noGrp="1"/>
          </p:cNvSpPr>
          <p:nvPr>
            <p:ph type="title"/>
          </p:nvPr>
        </p:nvSpPr>
        <p:spPr/>
        <p:txBody>
          <a:bodyPr/>
          <a:lstStyle/>
          <a:p>
            <a:r>
              <a:rPr lang="en-US" dirty="0"/>
              <a:t>Passos 1-6: </a:t>
            </a:r>
            <a:r>
              <a:rPr lang="en-US" dirty="0" err="1"/>
              <a:t>Investigação</a:t>
            </a:r>
            <a:r>
              <a:rPr lang="en-US" dirty="0"/>
              <a:t> de </a:t>
            </a:r>
            <a:r>
              <a:rPr lang="en-US" dirty="0" err="1"/>
              <a:t>surtos</a:t>
            </a:r>
            <a:br>
              <a:rPr lang="en-US" dirty="0"/>
            </a:br>
            <a:endParaRPr lang="pt-BR"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703"/>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706" name="Google Shape;706;p38"/>
              <p:cNvSpPr txBox="1"/>
              <p:nvPr/>
            </p:nvSpPr>
            <p:spPr>
              <a:xfrm>
                <a:off x="139849" y="4375064"/>
                <a:ext cx="9402184" cy="1619185"/>
              </a:xfrm>
              <a:prstGeom prst="rect">
                <a:avLst/>
              </a:prstGeom>
              <a:noFill/>
              <a:ln>
                <a:noFill/>
              </a:ln>
            </p:spPr>
            <p:txBody>
              <a:bodyPr spcFirstLastPara="1" wrap="square" lIns="91425" tIns="45700" rIns="91425" bIns="45700" anchor="t" anchorCtr="0">
                <a:spAutoFit/>
              </a:bodyPr>
              <a:lstStyle/>
              <a:p>
                <a:pPr lvl="0" algn="ctr">
                  <a:lnSpc>
                    <a:spcPct val="150000"/>
                  </a:lnSpc>
                  <a:buClr>
                    <a:prstClr val="black"/>
                  </a:buClr>
                  <a:buSzPts val="3200"/>
                  <a:defRPr/>
                </a:pPr>
                <a14:m>
                  <m:oMathPara xmlns:m="http://schemas.openxmlformats.org/officeDocument/2006/math">
                    <m:oMathParaPr>
                      <m:jc m:val="centerGroup"/>
                    </m:oMathParaPr>
                    <m:oMath xmlns:m="http://schemas.openxmlformats.org/officeDocument/2006/math">
                      <m:r>
                        <a:rPr lang="pt-BR" sz="3200" i="1" smtClean="0">
                          <a:latin typeface="Cambria Math" panose="02040503050406030204" pitchFamily="18" charset="0"/>
                          <a:ea typeface="Cambria Math" panose="02040503050406030204" pitchFamily="18" charset="0"/>
                        </a:rPr>
                        <m:t>𝑅</m:t>
                      </m:r>
                      <m:r>
                        <a:rPr lang="pt-BR" sz="3200" b="0" i="1" smtClean="0">
                          <a:latin typeface="Cambria Math" panose="02040503050406030204" pitchFamily="18" charset="0"/>
                          <a:ea typeface="Cambria Math" panose="02040503050406030204" pitchFamily="18" charset="0"/>
                        </a:rPr>
                        <m:t>𝑖𝑠𝑐𝑜</m:t>
                      </m:r>
                      <m:r>
                        <a:rPr lang="pt-BR" sz="3200" b="0" i="1" smtClean="0">
                          <a:latin typeface="Cambria Math" panose="02040503050406030204" pitchFamily="18" charset="0"/>
                          <a:ea typeface="Cambria Math" panose="02040503050406030204" pitchFamily="18" charset="0"/>
                        </a:rPr>
                        <m:t> </m:t>
                      </m:r>
                      <m:r>
                        <a:rPr lang="pt-BR" sz="3200" b="0" i="1" smtClean="0">
                          <a:latin typeface="Cambria Math" panose="02040503050406030204" pitchFamily="18" charset="0"/>
                          <a:ea typeface="Cambria Math" panose="02040503050406030204" pitchFamily="18" charset="0"/>
                        </a:rPr>
                        <m:t>𝑟𝑒𝑙𝑎𝑡𝑖𝑣𝑜</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𝑇𝑎𝑥𝑎</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𝑑𝑒</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𝑎𝑡𝑎𝑞𝑢𝑒</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𝑒𝑚</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 </m:t>
                          </m:r>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𝑒𝑥𝑝𝑜𝑠𝑡𝑜𝑠</m:t>
                          </m:r>
                        </m:num>
                        <m:den>
                          <m:r>
                            <a:rPr lang="en-US" sz="3200" i="1">
                              <a:solidFill>
                                <a:prstClr val="black"/>
                              </a:solidFill>
                              <a:latin typeface="Cambria Math" panose="02040503050406030204" pitchFamily="18" charset="0"/>
                            </a:rPr>
                            <m:t>𝑇𝑎𝑥𝑎</m:t>
                          </m:r>
                          <m:r>
                            <a:rPr lang="en-US" sz="3200" i="1">
                              <a:solidFill>
                                <a:prstClr val="black"/>
                              </a:solidFill>
                              <a:latin typeface="Cambria Math" panose="02040503050406030204" pitchFamily="18" charset="0"/>
                            </a:rPr>
                            <m:t> </m:t>
                          </m:r>
                          <m:r>
                            <a:rPr lang="en-US" sz="3200" i="1">
                              <a:solidFill>
                                <a:prstClr val="black"/>
                              </a:solidFill>
                              <a:latin typeface="Cambria Math" panose="02040503050406030204" pitchFamily="18" charset="0"/>
                            </a:rPr>
                            <m:t>𝑑𝑒</m:t>
                          </m:r>
                          <m:r>
                            <a:rPr lang="en-US" sz="3200" i="1">
                              <a:solidFill>
                                <a:prstClr val="black"/>
                              </a:solidFill>
                              <a:latin typeface="Cambria Math" panose="02040503050406030204" pitchFamily="18" charset="0"/>
                            </a:rPr>
                            <m:t> </m:t>
                          </m:r>
                          <m:r>
                            <a:rPr lang="en-US" sz="3200" i="1">
                              <a:solidFill>
                                <a:prstClr val="black"/>
                              </a:solidFill>
                              <a:latin typeface="Cambria Math" panose="02040503050406030204" pitchFamily="18" charset="0"/>
                            </a:rPr>
                            <m:t>𝑎𝑡𝑎𝑞𝑢𝑒</m:t>
                          </m:r>
                          <m:r>
                            <a:rPr lang="en-US" sz="3200" i="1">
                              <a:solidFill>
                                <a:prstClr val="black"/>
                              </a:solidFill>
                              <a:latin typeface="Cambria Math" panose="02040503050406030204" pitchFamily="18" charset="0"/>
                            </a:rPr>
                            <m:t> </m:t>
                          </m:r>
                          <m:r>
                            <a:rPr lang="en-US" sz="3200" i="1">
                              <a:solidFill>
                                <a:prstClr val="black"/>
                              </a:solidFill>
                              <a:latin typeface="Cambria Math" panose="02040503050406030204" pitchFamily="18" charset="0"/>
                            </a:rPr>
                            <m:t>𝑒𝑚</m:t>
                          </m:r>
                          <m:r>
                            <a:rPr lang="en-US" sz="3200" b="0" i="1" smtClean="0">
                              <a:solidFill>
                                <a:prstClr val="black"/>
                              </a:solidFill>
                              <a:latin typeface="Cambria Math" panose="02040503050406030204" pitchFamily="18" charset="0"/>
                            </a:rPr>
                            <m:t> </m:t>
                          </m:r>
                          <m:r>
                            <a:rPr lang="en-US" sz="3200" i="1">
                              <a:solidFill>
                                <a:prstClr val="black"/>
                              </a:solidFill>
                              <a:latin typeface="Cambria Math" panose="02040503050406030204" pitchFamily="18" charset="0"/>
                            </a:rPr>
                            <m:t>𝑛</m:t>
                          </m:r>
                          <m:r>
                            <a:rPr lang="en-US" sz="3200" i="1">
                              <a:solidFill>
                                <a:prstClr val="black"/>
                              </a:solidFill>
                              <a:latin typeface="Cambria Math" panose="02040503050406030204" pitchFamily="18" charset="0"/>
                            </a:rPr>
                            <m:t>ã</m:t>
                          </m:r>
                          <m:r>
                            <a:rPr lang="en-US" sz="3200" i="1">
                              <a:solidFill>
                                <a:prstClr val="black"/>
                              </a:solidFill>
                              <a:latin typeface="Cambria Math" panose="02040503050406030204" pitchFamily="18" charset="0"/>
                            </a:rPr>
                            <m:t>𝑜</m:t>
                          </m:r>
                          <m:r>
                            <a:rPr lang="en-US" sz="3200" i="1">
                              <a:solidFill>
                                <a:prstClr val="black"/>
                              </a:solidFill>
                              <a:latin typeface="Cambria Math" panose="02040503050406030204" pitchFamily="18" charset="0"/>
                            </a:rPr>
                            <m:t> </m:t>
                          </m:r>
                          <m:r>
                            <a:rPr lang="en-US" sz="3200" i="1">
                              <a:solidFill>
                                <a:prstClr val="black"/>
                              </a:solidFill>
                              <a:latin typeface="Cambria Math" panose="02040503050406030204" pitchFamily="18" charset="0"/>
                            </a:rPr>
                            <m:t>𝑒𝑥𝑝𝑜𝑠𝑡𝑜𝑠</m:t>
                          </m:r>
                        </m:den>
                      </m:f>
                    </m:oMath>
                  </m:oMathPara>
                </a14:m>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p:txBody>
          </p:sp>
        </mc:Choice>
        <mc:Fallback xmlns="">
          <p:sp>
            <p:nvSpPr>
              <p:cNvPr id="706" name="Google Shape;706;p38"/>
              <p:cNvSpPr txBox="1">
                <a:spLocks noRot="1" noChangeAspect="1" noMove="1" noResize="1" noEditPoints="1" noAdjustHandles="1" noChangeArrowheads="1" noChangeShapeType="1" noTextEdit="1"/>
              </p:cNvSpPr>
              <p:nvPr/>
            </p:nvSpPr>
            <p:spPr>
              <a:xfrm>
                <a:off x="139849" y="4375064"/>
                <a:ext cx="9402184" cy="1619185"/>
              </a:xfrm>
              <a:prstGeom prst="rect">
                <a:avLst/>
              </a:prstGeom>
              <a:blipFill>
                <a:blip r:embed="rId3"/>
                <a:stretch>
                  <a:fillRect b="-1563"/>
                </a:stretch>
              </a:blipFill>
              <a:ln>
                <a:noFill/>
              </a:ln>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3" name="Google Shape;706;p38">
                <a:extLst>
                  <a:ext uri="{FF2B5EF4-FFF2-40B4-BE49-F238E27FC236}">
                    <a16:creationId xmlns:a16="http://schemas.microsoft.com/office/drawing/2014/main" id="{AD0E3922-7F75-1CDA-437B-FBBF361272CF}"/>
                  </a:ext>
                </a:extLst>
              </p:cNvPr>
              <p:cNvSpPr txBox="1"/>
              <p:nvPr/>
            </p:nvSpPr>
            <p:spPr>
              <a:xfrm>
                <a:off x="8862415" y="4447006"/>
                <a:ext cx="2166171" cy="147530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50000"/>
                  </a:lnSpc>
                  <a:spcBef>
                    <a:spcPts val="0"/>
                  </a:spcBef>
                  <a:spcAft>
                    <a:spcPts val="0"/>
                  </a:spcAft>
                  <a:buClr>
                    <a:prstClr val="black"/>
                  </a:buClr>
                  <a:buSzPts val="3200"/>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f>
                        <m:fPr>
                          <m:ctrlPr>
                            <a:rPr kumimoji="0" lang="en-US" sz="32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ctrlPr>
                        </m:fPr>
                        <m:num>
                          <m:r>
                            <a:rPr kumimoji="0" lang="en-US" sz="32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𝟔𝟐</m:t>
                          </m:r>
                        </m:num>
                        <m:den>
                          <m:r>
                            <a:rPr kumimoji="0" lang="en-US" sz="3200" b="1"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𝟏𝟏</m:t>
                          </m:r>
                        </m:den>
                      </m:f>
                    </m:oMath>
                  </m:oMathPara>
                </a14:m>
                <a:endParaRPr kumimoji="0" lang="en-US" sz="1800" b="1" i="0" u="none" strike="noStrike" kern="1200" cap="none" spc="0" normalizeH="0" baseline="0" noProof="0" dirty="0">
                  <a:ln>
                    <a:noFill/>
                  </a:ln>
                  <a:solidFill>
                    <a:prstClr val="black"/>
                  </a:solidFill>
                  <a:effectLst/>
                  <a:uLnTx/>
                  <a:uFillTx/>
                  <a:latin typeface="Arial  "/>
                  <a:ea typeface="+mn-ea"/>
                  <a:cs typeface="+mn-cs"/>
                </a:endParaRPr>
              </a:p>
            </p:txBody>
          </p:sp>
        </mc:Choice>
        <mc:Fallback xmlns="">
          <p:sp>
            <p:nvSpPr>
              <p:cNvPr id="3" name="Google Shape;706;p38">
                <a:extLst>
                  <a:ext uri="{FF2B5EF4-FFF2-40B4-BE49-F238E27FC236}">
                    <a16:creationId xmlns:a16="http://schemas.microsoft.com/office/drawing/2014/main" id="{AD0E3922-7F75-1CDA-437B-FBBF361272CF}"/>
                  </a:ext>
                </a:extLst>
              </p:cNvPr>
              <p:cNvSpPr txBox="1">
                <a:spLocks noRot="1" noChangeAspect="1" noMove="1" noResize="1" noEditPoints="1" noAdjustHandles="1" noChangeArrowheads="1" noChangeShapeType="1" noTextEdit="1"/>
              </p:cNvSpPr>
              <p:nvPr/>
            </p:nvSpPr>
            <p:spPr>
              <a:xfrm>
                <a:off x="8862415" y="4447006"/>
                <a:ext cx="2166171" cy="1475300"/>
              </a:xfrm>
              <a:prstGeom prst="rect">
                <a:avLst/>
              </a:prstGeom>
              <a:blipFill>
                <a:blip r:embed="rId4"/>
                <a:stretch>
                  <a:fillRect/>
                </a:stretch>
              </a:blipFill>
              <a:ln>
                <a:noFill/>
              </a:ln>
            </p:spPr>
            <p:txBody>
              <a:bodyPr/>
              <a:lstStyle/>
              <a:p>
                <a:r>
                  <a:rPr lang="pt-BR">
                    <a:noFill/>
                  </a:rPr>
                  <a:t> </a:t>
                </a:r>
              </a:p>
            </p:txBody>
          </p:sp>
        </mc:Fallback>
      </mc:AlternateContent>
      <mc:AlternateContent xmlns:mc="http://schemas.openxmlformats.org/markup-compatibility/2006" xmlns:a14="http://schemas.microsoft.com/office/drawing/2010/main">
        <mc:Choice Requires="a14">
          <p:sp>
            <p:nvSpPr>
              <p:cNvPr id="4" name="Google Shape;706;p38">
                <a:extLst>
                  <a:ext uri="{FF2B5EF4-FFF2-40B4-BE49-F238E27FC236}">
                    <a16:creationId xmlns:a16="http://schemas.microsoft.com/office/drawing/2014/main" id="{767BFD3D-844C-BBA1-A70D-E9ADBAAD66F2}"/>
                  </a:ext>
                </a:extLst>
              </p:cNvPr>
              <p:cNvSpPr txBox="1"/>
              <p:nvPr/>
            </p:nvSpPr>
            <p:spPr>
              <a:xfrm>
                <a:off x="10428504" y="4895308"/>
                <a:ext cx="1588477" cy="83095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50000"/>
                  </a:lnSpc>
                  <a:spcBef>
                    <a:spcPts val="0"/>
                  </a:spcBef>
                  <a:spcAft>
                    <a:spcPts val="0"/>
                  </a:spcAft>
                  <a:buClr>
                    <a:prstClr val="black"/>
                  </a:buClr>
                  <a:buSzPts val="3200"/>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3200" b="1"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𝟓</m:t>
                      </m:r>
                      <m:r>
                        <a:rPr kumimoji="0" lang="pt-BR" sz="3200" b="1"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m:t>
                      </m:r>
                      <m:r>
                        <a:rPr kumimoji="0" lang="en-US" sz="3200" b="1" i="0" u="none" strike="noStrike" kern="1200" cap="none" spc="0" normalizeH="0" baseline="0" noProof="0" smtClean="0">
                          <a:ln>
                            <a:noFill/>
                          </a:ln>
                          <a:solidFill>
                            <a:prstClr val="black"/>
                          </a:solidFill>
                          <a:effectLst/>
                          <a:uLnTx/>
                          <a:uFillTx/>
                          <a:latin typeface="Cambria Math" panose="02040503050406030204" pitchFamily="18" charset="0"/>
                          <a:ea typeface="+mn-ea"/>
                          <a:cs typeface="+mn-cs"/>
                        </a:rPr>
                        <m:t>𝟔</m:t>
                      </m:r>
                    </m:oMath>
                  </m:oMathPara>
                </a14:m>
                <a:endParaRPr kumimoji="0" lang="en-US" sz="1800" b="1" i="0" u="none" strike="noStrike" kern="1200" cap="none" spc="0" normalizeH="0" baseline="0" noProof="0" dirty="0">
                  <a:ln>
                    <a:noFill/>
                  </a:ln>
                  <a:solidFill>
                    <a:prstClr val="black"/>
                  </a:solidFill>
                  <a:effectLst/>
                  <a:uLnTx/>
                  <a:uFillTx/>
                  <a:latin typeface="Arial  "/>
                  <a:ea typeface="+mn-ea"/>
                  <a:cs typeface="+mn-cs"/>
                </a:endParaRPr>
              </a:p>
            </p:txBody>
          </p:sp>
        </mc:Choice>
        <mc:Fallback xmlns="">
          <p:sp>
            <p:nvSpPr>
              <p:cNvPr id="4" name="Google Shape;706;p38">
                <a:extLst>
                  <a:ext uri="{FF2B5EF4-FFF2-40B4-BE49-F238E27FC236}">
                    <a16:creationId xmlns:a16="http://schemas.microsoft.com/office/drawing/2014/main" id="{767BFD3D-844C-BBA1-A70D-E9ADBAAD66F2}"/>
                  </a:ext>
                </a:extLst>
              </p:cNvPr>
              <p:cNvSpPr txBox="1">
                <a:spLocks noRot="1" noChangeAspect="1" noMove="1" noResize="1" noEditPoints="1" noAdjustHandles="1" noChangeArrowheads="1" noChangeShapeType="1" noTextEdit="1"/>
              </p:cNvSpPr>
              <p:nvPr/>
            </p:nvSpPr>
            <p:spPr>
              <a:xfrm>
                <a:off x="10428504" y="4895308"/>
                <a:ext cx="1588477" cy="830956"/>
              </a:xfrm>
              <a:prstGeom prst="rect">
                <a:avLst/>
              </a:prstGeom>
              <a:blipFill>
                <a:blip r:embed="rId5"/>
                <a:stretch>
                  <a:fillRect/>
                </a:stretch>
              </a:blipFill>
              <a:ln>
                <a:noFill/>
              </a:ln>
            </p:spPr>
            <p:txBody>
              <a:bodyPr/>
              <a:lstStyle/>
              <a:p>
                <a:r>
                  <a:rPr lang="pt-BR">
                    <a:noFill/>
                  </a:rPr>
                  <a:t> </a:t>
                </a:r>
              </a:p>
            </p:txBody>
          </p:sp>
        </mc:Fallback>
      </mc:AlternateContent>
      <p:graphicFrame>
        <p:nvGraphicFramePr>
          <p:cNvPr id="5" name="Google Shape;698;p37">
            <a:extLst>
              <a:ext uri="{FF2B5EF4-FFF2-40B4-BE49-F238E27FC236}">
                <a16:creationId xmlns:a16="http://schemas.microsoft.com/office/drawing/2014/main" id="{5BC1A308-3AEE-0BE9-87B3-C063DC8B3CEA}"/>
              </a:ext>
            </a:extLst>
          </p:cNvPr>
          <p:cNvGraphicFramePr/>
          <p:nvPr>
            <p:extLst>
              <p:ext uri="{D42A27DB-BD31-4B8C-83A1-F6EECF244321}">
                <p14:modId xmlns:p14="http://schemas.microsoft.com/office/powerpoint/2010/main" val="2176855981"/>
              </p:ext>
            </p:extLst>
          </p:nvPr>
        </p:nvGraphicFramePr>
        <p:xfrm>
          <a:off x="509954" y="1529629"/>
          <a:ext cx="11166232" cy="2560350"/>
        </p:xfrm>
        <a:graphic>
          <a:graphicData uri="http://schemas.openxmlformats.org/drawingml/2006/table">
            <a:tbl>
              <a:tblPr>
                <a:noFill/>
              </a:tblPr>
              <a:tblGrid>
                <a:gridCol w="1461760">
                  <a:extLst>
                    <a:ext uri="{9D8B030D-6E8A-4147-A177-3AD203B41FA5}">
                      <a16:colId xmlns:a16="http://schemas.microsoft.com/office/drawing/2014/main" val="20000"/>
                    </a:ext>
                  </a:extLst>
                </a:gridCol>
                <a:gridCol w="1522685">
                  <a:extLst>
                    <a:ext uri="{9D8B030D-6E8A-4147-A177-3AD203B41FA5}">
                      <a16:colId xmlns:a16="http://schemas.microsoft.com/office/drawing/2014/main" val="20001"/>
                    </a:ext>
                  </a:extLst>
                </a:gridCol>
                <a:gridCol w="1745983">
                  <a:extLst>
                    <a:ext uri="{9D8B030D-6E8A-4147-A177-3AD203B41FA5}">
                      <a16:colId xmlns:a16="http://schemas.microsoft.com/office/drawing/2014/main" val="20002"/>
                    </a:ext>
                  </a:extLst>
                </a:gridCol>
                <a:gridCol w="1786586">
                  <a:extLst>
                    <a:ext uri="{9D8B030D-6E8A-4147-A177-3AD203B41FA5}">
                      <a16:colId xmlns:a16="http://schemas.microsoft.com/office/drawing/2014/main" val="20003"/>
                    </a:ext>
                  </a:extLst>
                </a:gridCol>
                <a:gridCol w="1685097">
                  <a:extLst>
                    <a:ext uri="{9D8B030D-6E8A-4147-A177-3AD203B41FA5}">
                      <a16:colId xmlns:a16="http://schemas.microsoft.com/office/drawing/2014/main" val="20004"/>
                    </a:ext>
                  </a:extLst>
                </a:gridCol>
                <a:gridCol w="2964121">
                  <a:extLst>
                    <a:ext uri="{9D8B030D-6E8A-4147-A177-3AD203B41FA5}">
                      <a16:colId xmlns:a16="http://schemas.microsoft.com/office/drawing/2014/main" val="20005"/>
                    </a:ext>
                  </a:extLst>
                </a:gridCol>
              </a:tblGrid>
              <a:tr h="827259">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err="1">
                          <a:solidFill>
                            <a:schemeClr val="dk1"/>
                          </a:solidFill>
                          <a:latin typeface="Arial  "/>
                          <a:ea typeface="Arial"/>
                          <a:cs typeface="Arial"/>
                          <a:sym typeface="Arial"/>
                        </a:rPr>
                        <a:t>Doente</a:t>
                      </a:r>
                      <a:endParaRPr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err="1">
                          <a:solidFill>
                            <a:schemeClr val="dk1"/>
                          </a:solidFill>
                          <a:latin typeface="Arial  "/>
                          <a:ea typeface="Arial"/>
                          <a:cs typeface="Arial"/>
                          <a:sym typeface="Arial"/>
                        </a:rPr>
                        <a:t>Não</a:t>
                      </a:r>
                      <a:r>
                        <a:rPr lang="en-US" sz="2400" b="0" i="0" u="none" strike="noStrike" cap="none" dirty="0">
                          <a:solidFill>
                            <a:schemeClr val="dk1"/>
                          </a:solidFill>
                          <a:latin typeface="Arial  "/>
                          <a:ea typeface="Arial"/>
                          <a:cs typeface="Arial"/>
                          <a:sym typeface="Arial"/>
                        </a:rPr>
                        <a:t> </a:t>
                      </a:r>
                      <a:r>
                        <a:rPr lang="en-US" sz="2400" b="0" i="0" u="none" strike="noStrike" cap="none" dirty="0" err="1">
                          <a:solidFill>
                            <a:schemeClr val="dk1"/>
                          </a:solidFill>
                          <a:latin typeface="Arial  "/>
                          <a:ea typeface="Arial"/>
                          <a:cs typeface="Arial"/>
                          <a:sym typeface="Arial"/>
                        </a:rPr>
                        <a:t>doente</a:t>
                      </a:r>
                      <a:endParaRPr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sng" strike="noStrike" cap="none">
                          <a:solidFill>
                            <a:schemeClr val="dk1"/>
                          </a:solidFill>
                          <a:latin typeface="Arial  "/>
                          <a:ea typeface="Arial"/>
                          <a:cs typeface="Arial"/>
                          <a:sym typeface="Arial"/>
                        </a:rPr>
                        <a:t>Total</a:t>
                      </a:r>
                      <a:endParaRPr/>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sng" strike="noStrike" cap="none" dirty="0">
                          <a:solidFill>
                            <a:schemeClr val="dk1"/>
                          </a:solidFill>
                          <a:latin typeface="Arial  "/>
                          <a:ea typeface="Arial"/>
                          <a:cs typeface="Arial"/>
                          <a:sym typeface="Arial"/>
                        </a:rPr>
                        <a:t>Taxa de </a:t>
                      </a:r>
                      <a:r>
                        <a:rPr lang="en-US" sz="2400" b="0" i="0" u="sng" strike="noStrike" cap="none" dirty="0" err="1">
                          <a:solidFill>
                            <a:schemeClr val="dk1"/>
                          </a:solidFill>
                          <a:latin typeface="Arial  "/>
                          <a:ea typeface="Arial"/>
                          <a:cs typeface="Arial"/>
                          <a:sym typeface="Arial"/>
                        </a:rPr>
                        <a:t>ataque</a:t>
                      </a:r>
                      <a:r>
                        <a:rPr lang="en-US" sz="2400" b="0" i="0" u="sng" strike="noStrike" cap="none" dirty="0">
                          <a:solidFill>
                            <a:schemeClr val="dk1"/>
                          </a:solidFill>
                          <a:latin typeface="Arial  "/>
                          <a:ea typeface="Arial"/>
                          <a:cs typeface="Arial"/>
                          <a:sym typeface="Arial"/>
                        </a:rPr>
                        <a:t> </a:t>
                      </a:r>
                    </a:p>
                    <a:p>
                      <a:pPr marL="0" marR="0" lvl="0" indent="0" algn="ctr" rtl="0">
                        <a:lnSpc>
                          <a:spcPct val="100000"/>
                        </a:lnSpc>
                        <a:spcBef>
                          <a:spcPts val="0"/>
                        </a:spcBef>
                        <a:spcAft>
                          <a:spcPts val="0"/>
                        </a:spcAft>
                        <a:buClr>
                          <a:srgbClr val="CC0000"/>
                        </a:buClr>
                        <a:buSzPts val="1560"/>
                        <a:buFont typeface="Noto Sans Symbols"/>
                        <a:buNone/>
                      </a:pPr>
                      <a:r>
                        <a:rPr lang="en-US" sz="2400" b="0" i="0" u="sng" strike="noStrike" cap="none" dirty="0">
                          <a:solidFill>
                            <a:schemeClr val="dk1"/>
                          </a:solidFill>
                          <a:latin typeface="Arial  "/>
                          <a:ea typeface="Arial"/>
                          <a:cs typeface="Arial"/>
                          <a:sym typeface="Arial"/>
                        </a:rPr>
                        <a:t>(</a:t>
                      </a:r>
                      <a:r>
                        <a:rPr lang="en-US" sz="2400" b="0" i="0" u="sng" strike="noStrike" cap="none" dirty="0" err="1">
                          <a:solidFill>
                            <a:schemeClr val="dk1"/>
                          </a:solidFill>
                          <a:latin typeface="Arial  "/>
                          <a:ea typeface="Arial"/>
                          <a:cs typeface="Arial"/>
                          <a:sym typeface="Arial"/>
                        </a:rPr>
                        <a:t>ou</a:t>
                      </a:r>
                      <a:r>
                        <a:rPr lang="en-US" sz="2400" b="0" i="0" u="sng" strike="noStrike" cap="none" dirty="0">
                          <a:solidFill>
                            <a:schemeClr val="dk1"/>
                          </a:solidFill>
                          <a:latin typeface="Arial  "/>
                          <a:ea typeface="Arial"/>
                          <a:cs typeface="Arial"/>
                          <a:sym typeface="Arial"/>
                        </a:rPr>
                        <a:t> </a:t>
                      </a:r>
                      <a:r>
                        <a:rPr lang="en-US" sz="2400" b="0" i="0" u="sng" strike="noStrike" cap="none" dirty="0" err="1">
                          <a:solidFill>
                            <a:schemeClr val="dk1"/>
                          </a:solidFill>
                          <a:latin typeface="Arial  "/>
                          <a:ea typeface="Arial"/>
                          <a:cs typeface="Arial"/>
                          <a:sym typeface="Arial"/>
                        </a:rPr>
                        <a:t>incidência</a:t>
                      </a:r>
                      <a:r>
                        <a:rPr lang="en-US" sz="2400" b="0" i="0" u="sng" strike="noStrike" cap="none" dirty="0">
                          <a:solidFill>
                            <a:schemeClr val="dk1"/>
                          </a:solidFill>
                          <a:latin typeface="Arial  "/>
                          <a:ea typeface="Arial"/>
                          <a:cs typeface="Arial"/>
                          <a:sym typeface="Arial"/>
                        </a:rPr>
                        <a:t>)</a:t>
                      </a:r>
                      <a:endParaRPr dirty="0"/>
                    </a:p>
                  </a:txBody>
                  <a:tcPr marL="93375" marR="93375" marT="137150" marB="45725"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503281">
                <a:tc rowSpan="2">
                  <a:txBody>
                    <a:bodyPr/>
                    <a:lstStyle/>
                    <a:p>
                      <a:pPr marL="0" marR="0" lvl="0" indent="0" algn="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ea typeface="Arial"/>
                          <a:cs typeface="Arial"/>
                          <a:sym typeface="Arial"/>
                        </a:rPr>
                        <a:t>Carne de </a:t>
                      </a:r>
                      <a:r>
                        <a:rPr lang="en-US" sz="2400" b="0" i="0" u="none" strike="noStrike" cap="none" dirty="0" err="1">
                          <a:solidFill>
                            <a:schemeClr val="dk1"/>
                          </a:solidFill>
                          <a:latin typeface="Arial  "/>
                          <a:ea typeface="Arial"/>
                          <a:cs typeface="Arial"/>
                          <a:sym typeface="Arial"/>
                        </a:rPr>
                        <a:t>vaca</a:t>
                      </a:r>
                      <a:endParaRPr dirty="0"/>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ea typeface="Arial"/>
                          <a:cs typeface="Arial"/>
                          <a:sym typeface="Arial"/>
                        </a:rPr>
                        <a:t>Sim</a:t>
                      </a:r>
                      <a:endParaRPr dirty="0"/>
                    </a:p>
                  </a:txBody>
                  <a:tcPr marL="93375" marR="93375" marT="91450" marB="91450"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cs typeface="Arial"/>
                          <a:sym typeface="Arial"/>
                        </a:rPr>
                        <a:t>50</a:t>
                      </a:r>
                      <a:endParaRPr dirty="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cs typeface="Arial"/>
                          <a:sym typeface="Arial"/>
                        </a:rPr>
                        <a:t>31</a:t>
                      </a:r>
                      <a:endParaRPr dirty="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baseline="0" dirty="0">
                          <a:solidFill>
                            <a:schemeClr val="dk1"/>
                          </a:solidFill>
                          <a:latin typeface="Arial  "/>
                          <a:ea typeface="Arial"/>
                          <a:cs typeface="Arial"/>
                          <a:sym typeface="Arial"/>
                        </a:rPr>
                        <a:t>81</a:t>
                      </a:r>
                      <a:endParaRPr sz="2400" b="0" i="0" u="none" strike="noStrike" cap="none" baseline="0" dirty="0">
                        <a:solidFill>
                          <a:schemeClr val="dk1"/>
                        </a:solidFill>
                        <a:latin typeface="Arial  "/>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baseline="0" dirty="0">
                          <a:solidFill>
                            <a:schemeClr val="dk1"/>
                          </a:solidFill>
                          <a:latin typeface="Arial  "/>
                          <a:ea typeface="Arial"/>
                          <a:cs typeface="Arial"/>
                          <a:sym typeface="Arial"/>
                        </a:rPr>
                        <a:t>62%</a:t>
                      </a:r>
                      <a:endParaRPr sz="2400" b="0" i="0" u="none" strike="noStrike" cap="none" baseline="0" dirty="0">
                        <a:solidFill>
                          <a:schemeClr val="dk1"/>
                        </a:solidFill>
                        <a:latin typeface="Arial  "/>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528589">
                <a:tc vMerge="1">
                  <a:txBody>
                    <a:bodyPr/>
                    <a:lstStyle/>
                    <a:p>
                      <a:endParaRPr lang="en-US"/>
                    </a:p>
                  </a:txBody>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a:solidFill>
                            <a:schemeClr val="dk1"/>
                          </a:solidFill>
                          <a:latin typeface="Arial  "/>
                          <a:ea typeface="Arial"/>
                          <a:cs typeface="Arial"/>
                          <a:sym typeface="Arial"/>
                        </a:rPr>
                        <a:t>Não</a:t>
                      </a:r>
                      <a:endParaRPr/>
                    </a:p>
                  </a:txBody>
                  <a:tcPr marL="93375" marR="93375" marT="91450" marB="91450">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cs typeface="Arial"/>
                          <a:sym typeface="Arial"/>
                        </a:rPr>
                        <a:t>4</a:t>
                      </a:r>
                      <a:endParaRPr dirty="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cs typeface="Arial"/>
                          <a:sym typeface="Arial"/>
                        </a:rPr>
                        <a:t>31</a:t>
                      </a:r>
                      <a:endParaRPr dirty="0"/>
                    </a:p>
                  </a:txBody>
                  <a:tcPr marL="93375" marR="93375" marT="91450" marB="9145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baseline="0" dirty="0">
                          <a:solidFill>
                            <a:schemeClr val="dk1"/>
                          </a:solidFill>
                          <a:latin typeface="Arial  "/>
                          <a:ea typeface="Arial"/>
                          <a:cs typeface="Arial"/>
                          <a:sym typeface="Arial"/>
                        </a:rPr>
                        <a:t>35</a:t>
                      </a:r>
                      <a:endParaRPr sz="2400" b="0" i="0" u="none" strike="noStrike" cap="none" baseline="0" dirty="0">
                        <a:solidFill>
                          <a:schemeClr val="dk1"/>
                        </a:solidFill>
                        <a:latin typeface="Arial  "/>
                        <a:ea typeface="Arial"/>
                        <a:cs typeface="Arial"/>
                        <a:sym typeface="Arial"/>
                      </a:endParaRPr>
                    </a:p>
                  </a:txBody>
                  <a:tcPr marL="93375" marR="93375" marT="137150" marB="45725" anchor="ctr">
                    <a:lnL w="12700" cap="flat" cmpd="sng">
                      <a:solidFill>
                        <a:schemeClr val="dk1"/>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dirty="0">
                          <a:solidFill>
                            <a:schemeClr val="dk1"/>
                          </a:solidFill>
                          <a:latin typeface="Arial  "/>
                          <a:ea typeface="Arial"/>
                          <a:cs typeface="Arial"/>
                          <a:sym typeface="Arial"/>
                        </a:rPr>
                        <a:t>11%</a:t>
                      </a:r>
                      <a:endParaRPr sz="2400" b="0" i="0" u="none" strike="noStrike" cap="none" dirty="0">
                        <a:solidFill>
                          <a:schemeClr val="dk1"/>
                        </a:solidFill>
                        <a:latin typeface="Arial  "/>
                        <a:ea typeface="Arial"/>
                        <a:cs typeface="Arial"/>
                        <a:sym typeface="Arial"/>
                      </a:endParaRPr>
                    </a:p>
                  </a:txBody>
                  <a:tcPr marL="93375" marR="93375" marT="137150"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503258">
                <a:tc>
                  <a:txBody>
                    <a:bodyPr/>
                    <a:lstStyle/>
                    <a:p>
                      <a:pPr marL="0" marR="0" lvl="0" indent="0" algn="ctr" rtl="0">
                        <a:lnSpc>
                          <a:spcPct val="100000"/>
                        </a:lnSpc>
                        <a:spcBef>
                          <a:spcPts val="0"/>
                        </a:spcBef>
                        <a:spcAft>
                          <a:spcPts val="0"/>
                        </a:spcAft>
                        <a:buClr>
                          <a:srgbClr val="CC0000"/>
                        </a:buClr>
                        <a:buSzPts val="1560"/>
                        <a:buFont typeface="Noto Sans Symbols"/>
                        <a:buNone/>
                      </a:pP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en-US" sz="2400" b="0" i="0" u="none" strike="noStrike" cap="none" dirty="0">
                          <a:solidFill>
                            <a:schemeClr val="dk1"/>
                          </a:solidFill>
                          <a:latin typeface="Arial  "/>
                          <a:ea typeface="Arial"/>
                          <a:cs typeface="Arial"/>
                          <a:sym typeface="Arial"/>
                        </a:rPr>
                        <a:t>Total</a:t>
                      </a:r>
                      <a:endParaRPr dirty="0"/>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dirty="0">
                          <a:solidFill>
                            <a:schemeClr val="dk1"/>
                          </a:solidFill>
                          <a:latin typeface="Arial  "/>
                          <a:ea typeface="Arial"/>
                          <a:cs typeface="Arial"/>
                          <a:sym typeface="Arial"/>
                        </a:rPr>
                        <a:t>54</a:t>
                      </a: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dirty="0">
                          <a:solidFill>
                            <a:schemeClr val="dk1"/>
                          </a:solidFill>
                          <a:latin typeface="Arial  "/>
                          <a:ea typeface="Arial"/>
                          <a:cs typeface="Arial"/>
                          <a:sym typeface="Arial"/>
                        </a:rPr>
                        <a:t>62</a:t>
                      </a: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dirty="0">
                          <a:solidFill>
                            <a:schemeClr val="dk1"/>
                          </a:solidFill>
                          <a:latin typeface="Arial  "/>
                          <a:ea typeface="Arial"/>
                          <a:cs typeface="Arial"/>
                          <a:sym typeface="Arial"/>
                        </a:rPr>
                        <a:t>116</a:t>
                      </a: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rgbClr val="CC0000"/>
                        </a:buClr>
                        <a:buSzPts val="1560"/>
                        <a:buFont typeface="Noto Sans Symbols"/>
                        <a:buNone/>
                      </a:pPr>
                      <a:r>
                        <a:rPr lang="pt-BR" sz="2400" b="0" i="0" u="none" strike="noStrike" cap="none" dirty="0">
                          <a:solidFill>
                            <a:schemeClr val="dk1"/>
                          </a:solidFill>
                          <a:latin typeface="Arial  "/>
                          <a:ea typeface="Arial"/>
                          <a:cs typeface="Arial"/>
                          <a:sym typeface="Arial"/>
                        </a:rPr>
                        <a:t>47%</a:t>
                      </a:r>
                      <a:endParaRPr sz="2400" b="0" i="0" u="none" strike="noStrike" cap="none" dirty="0">
                        <a:solidFill>
                          <a:schemeClr val="dk1"/>
                        </a:solidFill>
                        <a:latin typeface="Arial  "/>
                        <a:ea typeface="Arial"/>
                        <a:cs typeface="Arial"/>
                        <a:sym typeface="Arial"/>
                      </a:endParaRPr>
                    </a:p>
                  </a:txBody>
                  <a:tcPr marL="93375" marR="93375" marT="137150"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6" name="Title 5">
            <a:extLst>
              <a:ext uri="{FF2B5EF4-FFF2-40B4-BE49-F238E27FC236}">
                <a16:creationId xmlns:a16="http://schemas.microsoft.com/office/drawing/2014/main" id="{ED601457-2947-4C07-1766-BDFD8D32BD5E}"/>
              </a:ext>
            </a:extLst>
          </p:cNvPr>
          <p:cNvSpPr>
            <a:spLocks noGrp="1"/>
          </p:cNvSpPr>
          <p:nvPr>
            <p:ph type="title"/>
          </p:nvPr>
        </p:nvSpPr>
        <p:spPr/>
        <p:txBody>
          <a:bodyPr/>
          <a:lstStyle/>
          <a:p>
            <a:r>
              <a:rPr lang="en-US" dirty="0" err="1"/>
              <a:t>Tabela</a:t>
            </a:r>
            <a:r>
              <a:rPr lang="en-US" dirty="0"/>
              <a:t> 2 </a:t>
            </a:r>
            <a:r>
              <a:rPr lang="en-US" dirty="0" err="1"/>
              <a:t>por</a:t>
            </a:r>
            <a:r>
              <a:rPr lang="en-US" dirty="0"/>
              <a:t> 2, </a:t>
            </a:r>
            <a:r>
              <a:rPr lang="en-US" dirty="0" err="1"/>
              <a:t>taxas</a:t>
            </a:r>
            <a:r>
              <a:rPr lang="en-US" dirty="0"/>
              <a:t> de </a:t>
            </a:r>
            <a:r>
              <a:rPr lang="en-US" dirty="0" err="1"/>
              <a:t>ataque</a:t>
            </a:r>
            <a:r>
              <a:rPr lang="en-US" dirty="0"/>
              <a:t> e </a:t>
            </a:r>
            <a:br>
              <a:rPr lang="en-US" dirty="0"/>
            </a:br>
            <a:r>
              <a:rPr lang="en-US" dirty="0" err="1"/>
              <a:t>risco</a:t>
            </a:r>
            <a:r>
              <a:rPr lang="en-US" dirty="0"/>
              <a:t> </a:t>
            </a:r>
            <a:r>
              <a:rPr lang="en-US" dirty="0" err="1"/>
              <a:t>relativo</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0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713"/>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5B07EE7-02EE-E5A7-704D-C107029D4323}"/>
              </a:ext>
            </a:extLst>
          </p:cNvPr>
          <p:cNvSpPr>
            <a:spLocks noGrp="1"/>
          </p:cNvSpPr>
          <p:nvPr>
            <p:ph sz="half" idx="2"/>
          </p:nvPr>
        </p:nvSpPr>
        <p:spPr/>
        <p:txBody>
          <a:bodyPr/>
          <a:lstStyle/>
          <a:p>
            <a:pPr marL="0" indent="0" algn="just">
              <a:buNone/>
            </a:pPr>
            <a:r>
              <a:rPr lang="en-US" b="1" dirty="0"/>
              <a:t>Como </a:t>
            </a:r>
            <a:r>
              <a:rPr lang="en-US" b="1" dirty="0" err="1"/>
              <a:t>os</a:t>
            </a:r>
            <a:r>
              <a:rPr lang="en-US" b="1" dirty="0"/>
              <a:t> resultados são explicados de uma forma que seja </a:t>
            </a:r>
            <a:r>
              <a:rPr lang="en-US" b="1" dirty="0" err="1"/>
              <a:t>fácil</a:t>
            </a:r>
            <a:r>
              <a:rPr lang="en-US" b="1" dirty="0"/>
              <a:t> de compreender?</a:t>
            </a:r>
          </a:p>
          <a:p>
            <a:pPr algn="just"/>
            <a:r>
              <a:rPr lang="en-US" dirty="0"/>
              <a:t>"O {grupo exposto} tinha {RR} vezes </a:t>
            </a:r>
            <a:r>
              <a:rPr lang="en-US" dirty="0" err="1"/>
              <a:t>mais</a:t>
            </a:r>
            <a:r>
              <a:rPr lang="en-US" dirty="0"/>
              <a:t> </a:t>
            </a:r>
            <a:r>
              <a:rPr lang="en-US" dirty="0" err="1"/>
              <a:t>probabilidade</a:t>
            </a:r>
            <a:r>
              <a:rPr lang="en-US" dirty="0"/>
              <a:t> de ter {o </a:t>
            </a:r>
            <a:r>
              <a:rPr lang="en-US" dirty="0" err="1"/>
              <a:t>desfecho</a:t>
            </a:r>
            <a:r>
              <a:rPr lang="en-US" dirty="0"/>
              <a:t>} do que o {grupo não exposto}."</a:t>
            </a:r>
          </a:p>
          <a:p>
            <a:pPr algn="just"/>
            <a:r>
              <a:rPr lang="en-US" dirty="0"/>
              <a:t>Exemplo:</a:t>
            </a:r>
          </a:p>
          <a:p>
            <a:pPr lvl="1" algn="just"/>
            <a:r>
              <a:rPr lang="en-US" u="sng" dirty="0"/>
              <a:t>"As pessoas que </a:t>
            </a:r>
            <a:r>
              <a:rPr lang="en-US" u="sng" dirty="0" err="1"/>
              <a:t>comeram</a:t>
            </a:r>
            <a:r>
              <a:rPr lang="en-US" u="sng" dirty="0"/>
              <a:t> carne de vaca</a:t>
            </a:r>
            <a:r>
              <a:rPr lang="en-US" dirty="0"/>
              <a:t> </a:t>
            </a:r>
            <a:r>
              <a:rPr lang="en-US" dirty="0" err="1"/>
              <a:t>tinham</a:t>
            </a:r>
            <a:r>
              <a:rPr lang="en-US" dirty="0"/>
              <a:t> </a:t>
            </a:r>
            <a:r>
              <a:rPr lang="en-US" u="sng" dirty="0"/>
              <a:t>5,6</a:t>
            </a:r>
            <a:r>
              <a:rPr lang="en-US" dirty="0"/>
              <a:t> vezes </a:t>
            </a:r>
            <a:r>
              <a:rPr lang="en-US" dirty="0" err="1"/>
              <a:t>mais</a:t>
            </a:r>
            <a:r>
              <a:rPr lang="en-US" dirty="0"/>
              <a:t> </a:t>
            </a:r>
            <a:r>
              <a:rPr lang="en-US" dirty="0" err="1"/>
              <a:t>probabilidade</a:t>
            </a:r>
            <a:r>
              <a:rPr lang="en-US" dirty="0"/>
              <a:t> de </a:t>
            </a:r>
            <a:r>
              <a:rPr lang="en-US" u="sng" dirty="0"/>
              <a:t>ficar doentes com gastroenterite</a:t>
            </a:r>
            <a:r>
              <a:rPr lang="en-US" dirty="0"/>
              <a:t> do que as </a:t>
            </a:r>
            <a:r>
              <a:rPr lang="en-US" u="sng" dirty="0"/>
              <a:t>pessoas que </a:t>
            </a:r>
            <a:r>
              <a:rPr lang="en-US" u="sng" dirty="0" err="1"/>
              <a:t>não</a:t>
            </a:r>
            <a:r>
              <a:rPr lang="en-US" u="sng" dirty="0"/>
              <a:t> </a:t>
            </a:r>
            <a:r>
              <a:rPr lang="en-US" u="sng" dirty="0" err="1"/>
              <a:t>comeram</a:t>
            </a:r>
            <a:r>
              <a:rPr lang="en-US" u="sng" dirty="0"/>
              <a:t> carne de vaca</a:t>
            </a:r>
            <a:r>
              <a:rPr lang="en-US" dirty="0"/>
              <a:t>."</a:t>
            </a:r>
          </a:p>
          <a:p>
            <a:pPr algn="just"/>
            <a:endParaRPr lang="en-US" dirty="0"/>
          </a:p>
        </p:txBody>
      </p:sp>
      <p:sp>
        <p:nvSpPr>
          <p:cNvPr id="5" name="Title 4">
            <a:extLst>
              <a:ext uri="{FF2B5EF4-FFF2-40B4-BE49-F238E27FC236}">
                <a16:creationId xmlns:a16="http://schemas.microsoft.com/office/drawing/2014/main" id="{317BEC88-5E92-C7B4-A9FE-4DADC143C0DC}"/>
              </a:ext>
            </a:extLst>
          </p:cNvPr>
          <p:cNvSpPr>
            <a:spLocks noGrp="1"/>
          </p:cNvSpPr>
          <p:nvPr>
            <p:ph type="title"/>
          </p:nvPr>
        </p:nvSpPr>
        <p:spPr/>
        <p:txBody>
          <a:bodyPr/>
          <a:lstStyle/>
          <a:p>
            <a:r>
              <a:rPr lang="en-US" dirty="0" err="1"/>
              <a:t>Modelo</a:t>
            </a:r>
            <a:r>
              <a:rPr lang="en-US" dirty="0"/>
              <a:t> para </a:t>
            </a:r>
            <a:r>
              <a:rPr lang="en-US" dirty="0" err="1"/>
              <a:t>descrever</a:t>
            </a:r>
            <a:r>
              <a:rPr lang="en-US" dirty="0"/>
              <a:t> o </a:t>
            </a:r>
            <a:r>
              <a:rPr lang="en-US" dirty="0" err="1"/>
              <a:t>risco</a:t>
            </a:r>
            <a:r>
              <a:rPr lang="en-US" dirty="0"/>
              <a:t> </a:t>
            </a:r>
            <a:r>
              <a:rPr lang="en-US" dirty="0" err="1"/>
              <a:t>relativo</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736"/>
        <p:cNvGrpSpPr/>
        <p:nvPr/>
      </p:nvGrpSpPr>
      <p:grpSpPr>
        <a:xfrm>
          <a:off x="0" y="0"/>
          <a:ext cx="0" cy="0"/>
          <a:chOff x="0" y="0"/>
          <a:chExt cx="0" cy="0"/>
        </a:xfrm>
      </p:grpSpPr>
      <p:sp>
        <p:nvSpPr>
          <p:cNvPr id="738" name="Google Shape;738;p42"/>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287020" indent="-109220" algn="ctr">
              <a:spcBef>
                <a:spcPts val="0"/>
              </a:spcBef>
              <a:buNone/>
            </a:pPr>
            <a:endParaRPr lang="en-US" dirty="0"/>
          </a:p>
          <a:p>
            <a:pPr lvl="1">
              <a:lnSpc>
                <a:spcPct val="110000"/>
              </a:lnSpc>
              <a:spcBef>
                <a:spcPts val="1800"/>
              </a:spcBef>
              <a:buClr>
                <a:schemeClr val="dk1"/>
              </a:buClr>
              <a:buFont typeface="Arial" panose="020B0604020202020204" pitchFamily="34" charset="0"/>
              <a:buChar char="•"/>
            </a:pPr>
            <a:r>
              <a:rPr lang="en-US" dirty="0">
                <a:solidFill>
                  <a:srgbClr val="FF0000"/>
                </a:solidFill>
                <a:latin typeface="Arial  "/>
              </a:rPr>
              <a:t>RR &gt; 1</a:t>
            </a:r>
          </a:p>
          <a:p>
            <a:pPr lvl="1">
              <a:lnSpc>
                <a:spcPct val="110000"/>
              </a:lnSpc>
              <a:spcBef>
                <a:spcPts val="1800"/>
              </a:spcBef>
              <a:buClr>
                <a:schemeClr val="dk1"/>
              </a:buClr>
              <a:buFont typeface="Arial" panose="020B0604020202020204" pitchFamily="34" charset="0"/>
              <a:buChar char="•"/>
            </a:pPr>
            <a:r>
              <a:rPr lang="en-US" dirty="0">
                <a:latin typeface="Arial  "/>
              </a:rPr>
              <a:t>RR = 1</a:t>
            </a:r>
          </a:p>
          <a:p>
            <a:pPr lvl="1">
              <a:lnSpc>
                <a:spcPct val="110000"/>
              </a:lnSpc>
              <a:spcBef>
                <a:spcPts val="1800"/>
              </a:spcBef>
              <a:buClr>
                <a:schemeClr val="dk1"/>
              </a:buClr>
              <a:buFont typeface="Arial" panose="020B0604020202020204" pitchFamily="34" charset="0"/>
              <a:buChar char="•"/>
            </a:pPr>
            <a:r>
              <a:rPr lang="en-US" dirty="0">
                <a:solidFill>
                  <a:schemeClr val="accent1"/>
                </a:solidFill>
                <a:latin typeface="Arial  "/>
              </a:rPr>
              <a:t>RR &lt; 1</a:t>
            </a:r>
          </a:p>
          <a:p>
            <a:pPr marL="287020" indent="-109220">
              <a:buNone/>
            </a:pPr>
            <a:endParaRPr dirty="0"/>
          </a:p>
        </p:txBody>
      </p:sp>
      <p:sp>
        <p:nvSpPr>
          <p:cNvPr id="3" name="Title 2">
            <a:extLst>
              <a:ext uri="{FF2B5EF4-FFF2-40B4-BE49-F238E27FC236}">
                <a16:creationId xmlns:a16="http://schemas.microsoft.com/office/drawing/2014/main" id="{A81A754F-8D55-CDB8-0080-24DB65D3B6A1}"/>
              </a:ext>
            </a:extLst>
          </p:cNvPr>
          <p:cNvSpPr>
            <a:spLocks noGrp="1"/>
          </p:cNvSpPr>
          <p:nvPr>
            <p:ph type="title"/>
          </p:nvPr>
        </p:nvSpPr>
        <p:spPr/>
        <p:txBody>
          <a:bodyPr/>
          <a:lstStyle/>
          <a:p>
            <a:r>
              <a:rPr lang="en-US" dirty="0" err="1"/>
              <a:t>Interpretação</a:t>
            </a:r>
            <a:r>
              <a:rPr lang="en-US" dirty="0"/>
              <a:t> de um Risco </a:t>
            </a:r>
            <a:r>
              <a:rPr lang="en-US" dirty="0" err="1"/>
              <a:t>Relativo</a:t>
            </a:r>
            <a:r>
              <a:rPr lang="en-US" dirty="0"/>
              <a:t> (RR)</a:t>
            </a:r>
            <a:br>
              <a:rPr lang="en-US" dirty="0"/>
            </a:br>
            <a:endParaRPr lang="pt-BR" dirty="0"/>
          </a:p>
        </p:txBody>
      </p:sp>
      <p:sp>
        <p:nvSpPr>
          <p:cNvPr id="739" name="Google Shape;739;p42"/>
          <p:cNvSpPr txBox="1"/>
          <p:nvPr/>
        </p:nvSpPr>
        <p:spPr>
          <a:xfrm>
            <a:off x="3468039" y="2113280"/>
            <a:ext cx="6019800" cy="2039620"/>
          </a:xfrm>
          <a:prstGeom prst="rect">
            <a:avLst/>
          </a:prstGeom>
          <a:noFill/>
          <a:ln>
            <a:noFill/>
          </a:ln>
        </p:spPr>
        <p:txBody>
          <a:bodyPr spcFirstLastPara="1" wrap="square" lIns="91425" tIns="45700" rIns="91425" bIns="45700" anchor="t" anchorCtr="0">
            <a:normAutofit/>
          </a:bodyPr>
          <a:lstStyle/>
          <a:p>
            <a:pPr marL="225425" marR="0" lvl="1" algn="l" defTabSz="457200" rtl="0" eaLnBrk="1" fontAlgn="auto" latinLnBrk="0" hangingPunct="1">
              <a:lnSpc>
                <a:spcPct val="120000"/>
              </a:lnSpc>
              <a:spcBef>
                <a:spcPts val="0"/>
              </a:spcBef>
              <a:spcAft>
                <a:spcPts val="0"/>
              </a:spcAft>
              <a:buClr>
                <a:prstClr val="black"/>
              </a:buClr>
              <a:buSzPts val="2800"/>
              <a:tabLst/>
              <a:defRPr/>
            </a:pPr>
            <a:r>
              <a:rPr kumimoji="0" lang="en-US" sz="2800" b="0" i="0" u="none" strike="noStrike" kern="1200" cap="none" spc="0" normalizeH="0" baseline="0" noProof="0" dirty="0">
                <a:ln>
                  <a:noFill/>
                </a:ln>
                <a:solidFill>
                  <a:srgbClr val="FF0000"/>
                </a:solidFill>
                <a:effectLst/>
                <a:uLnTx/>
                <a:uFillTx/>
                <a:latin typeface="Arial  "/>
                <a:ea typeface="+mn-ea"/>
                <a:cs typeface="+mn-cs"/>
              </a:rPr>
              <a:t>Consistente com o efeito nocivo</a:t>
            </a:r>
            <a:endParaRPr kumimoji="0" sz="1800" b="0" i="0" u="none" strike="noStrike" kern="1200" cap="none" spc="0" normalizeH="0" baseline="0" noProof="0" dirty="0">
              <a:ln>
                <a:noFill/>
              </a:ln>
              <a:solidFill>
                <a:srgbClr val="FF0000"/>
              </a:solidFill>
              <a:effectLst/>
              <a:uLnTx/>
              <a:uFillTx/>
              <a:latin typeface="Arial  "/>
              <a:ea typeface="+mn-ea"/>
              <a:cs typeface="+mn-cs"/>
            </a:endParaRPr>
          </a:p>
          <a:p>
            <a:pPr marL="225425" marR="0" lvl="1" algn="l" defTabSz="457200" rtl="0" eaLnBrk="1" fontAlgn="auto" latinLnBrk="0" hangingPunct="1">
              <a:lnSpc>
                <a:spcPct val="120000"/>
              </a:lnSpc>
              <a:spcBef>
                <a:spcPts val="1800"/>
              </a:spcBef>
              <a:spcAft>
                <a:spcPts val="0"/>
              </a:spcAft>
              <a:buClr>
                <a:prstClr val="black"/>
              </a:buClr>
              <a:buSzPts val="2800"/>
              <a:tabLst/>
              <a:defRPr/>
            </a:pPr>
            <a:r>
              <a:rPr kumimoji="0" lang="en-US" sz="2800" b="0" i="0" u="none" strike="noStrike" kern="1200" cap="none" spc="0" normalizeH="0" baseline="0" noProof="0" dirty="0">
                <a:ln>
                  <a:noFill/>
                </a:ln>
                <a:solidFill>
                  <a:prstClr val="black"/>
                </a:solidFill>
                <a:effectLst/>
                <a:uLnTx/>
                <a:uFillTx/>
                <a:latin typeface="Arial  "/>
                <a:ea typeface="+mn-ea"/>
                <a:cs typeface="+mn-cs"/>
              </a:rPr>
              <a:t>Sem efeito</a:t>
            </a:r>
            <a:endParaRPr kumimoji="0" sz="1800" b="0" i="0" u="none" strike="noStrike" kern="1200" cap="none" spc="0" normalizeH="0" baseline="0" noProof="0" dirty="0">
              <a:ln>
                <a:noFill/>
              </a:ln>
              <a:solidFill>
                <a:prstClr val="black"/>
              </a:solidFill>
              <a:effectLst/>
              <a:uLnTx/>
              <a:uFillTx/>
              <a:latin typeface="Arial  "/>
              <a:ea typeface="+mn-ea"/>
              <a:cs typeface="+mn-cs"/>
            </a:endParaRPr>
          </a:p>
          <a:p>
            <a:pPr marL="225425" marR="0" lvl="1" algn="l" defTabSz="457200" rtl="0" eaLnBrk="1" fontAlgn="auto" latinLnBrk="0" hangingPunct="1">
              <a:lnSpc>
                <a:spcPct val="100000"/>
              </a:lnSpc>
              <a:spcBef>
                <a:spcPts val="1800"/>
              </a:spcBef>
              <a:spcAft>
                <a:spcPts val="0"/>
              </a:spcAft>
              <a:buClr>
                <a:prstClr val="black"/>
              </a:buClr>
              <a:buSzPts val="2800"/>
              <a:tabLst/>
              <a:defRPr/>
            </a:pPr>
            <a:r>
              <a:rPr kumimoji="0" lang="en-US" sz="2800" b="0" i="0" u="none" strike="noStrike" kern="1200" cap="none" spc="0" normalizeH="0" baseline="0" noProof="0" dirty="0">
                <a:ln>
                  <a:noFill/>
                </a:ln>
                <a:solidFill>
                  <a:schemeClr val="accent1"/>
                </a:solidFill>
                <a:effectLst/>
                <a:uLnTx/>
                <a:uFillTx/>
                <a:latin typeface="Arial  "/>
                <a:ea typeface="+mn-ea"/>
                <a:cs typeface="+mn-cs"/>
              </a:rPr>
              <a:t>Consistente com o efeito </a:t>
            </a:r>
            <a:r>
              <a:rPr kumimoji="0" lang="en-US" sz="2800" b="0" i="0" u="none" strike="noStrike" kern="1200" cap="none" spc="0" normalizeH="0" baseline="0" noProof="0" dirty="0" err="1">
                <a:ln>
                  <a:noFill/>
                </a:ln>
                <a:solidFill>
                  <a:schemeClr val="accent1"/>
                </a:solidFill>
                <a:effectLst/>
                <a:uLnTx/>
                <a:uFillTx/>
                <a:latin typeface="Arial  "/>
                <a:ea typeface="+mn-ea"/>
                <a:cs typeface="+mn-cs"/>
              </a:rPr>
              <a:t>protetor</a:t>
            </a:r>
            <a:endParaRPr kumimoji="0" sz="2800" b="0" i="0" u="none" strike="noStrike" kern="1200" cap="none" spc="0" normalizeH="0" baseline="0" noProof="0" dirty="0">
              <a:ln>
                <a:noFill/>
              </a:ln>
              <a:solidFill>
                <a:schemeClr val="accent1"/>
              </a:solidFill>
              <a:effectLst/>
              <a:uLnTx/>
              <a:uFillTx/>
              <a:latin typeface="Arial  "/>
              <a:ea typeface="+mn-ea"/>
              <a:cs typeface="+mn-cs"/>
            </a:endParaRPr>
          </a:p>
        </p:txBody>
      </p:sp>
      <p:sp>
        <p:nvSpPr>
          <p:cNvPr id="740" name="Google Shape;740;p42"/>
          <p:cNvSpPr txBox="1"/>
          <p:nvPr/>
        </p:nvSpPr>
        <p:spPr>
          <a:xfrm>
            <a:off x="1940169" y="4787323"/>
            <a:ext cx="8001000" cy="685800"/>
          </a:xfrm>
          <a:prstGeom prst="rect">
            <a:avLst/>
          </a:prstGeom>
          <a:noFill/>
          <a:ln>
            <a:noFill/>
          </a:ln>
        </p:spPr>
        <p:txBody>
          <a:bodyPr spcFirstLastPara="1" wrap="square" lIns="91425" tIns="45700" rIns="91425" bIns="45700" anchor="t" anchorCtr="0">
            <a:normAutofit/>
          </a:bodyPr>
          <a:lstStyle/>
          <a:p>
            <a:pPr marL="225425" marR="0" lvl="1" indent="0" algn="l" defTabSz="457200" rtl="0" eaLnBrk="1" fontAlgn="auto" latinLnBrk="0" hangingPunct="1">
              <a:lnSpc>
                <a:spcPct val="120000"/>
              </a:lnSpc>
              <a:spcBef>
                <a:spcPts val="0"/>
              </a:spcBef>
              <a:spcAft>
                <a:spcPts val="0"/>
              </a:spcAft>
              <a:buClr>
                <a:srgbClr val="006600"/>
              </a:buClr>
              <a:buSzPct val="100000"/>
              <a:buFontTx/>
              <a:buNone/>
              <a:tabLst/>
              <a:defRPr/>
            </a:pPr>
            <a:r>
              <a:rPr kumimoji="0" lang="en-US" sz="2800" b="0" i="0" u="none" strike="noStrike" kern="1200" cap="none" spc="0" normalizeH="0" baseline="0" noProof="0" dirty="0">
                <a:ln>
                  <a:noFill/>
                </a:ln>
                <a:solidFill>
                  <a:prstClr val="black"/>
                </a:solidFill>
                <a:effectLst/>
                <a:uLnTx/>
                <a:uFillTx/>
                <a:latin typeface="Arial  "/>
                <a:ea typeface="+mn-ea"/>
                <a:cs typeface="+mn-cs"/>
              </a:rPr>
              <a:t>Quanto mais longe de 1, mais forte é o efeito</a:t>
            </a:r>
            <a:endParaRPr kumimoji="0" sz="2800" b="0" i="0" u="none" strike="noStrike" kern="1200" cap="none" spc="0" normalizeH="0" baseline="0" noProof="0" dirty="0">
              <a:ln>
                <a:noFill/>
              </a:ln>
              <a:solidFill>
                <a:prstClr val="black"/>
              </a:solidFill>
              <a:effectLst/>
              <a:uLnTx/>
              <a:uFillTx/>
              <a:latin typeface="Arial  "/>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4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50">
          <a:extLst>
            <a:ext uri="{FF2B5EF4-FFF2-40B4-BE49-F238E27FC236}">
              <a16:creationId xmlns:a16="http://schemas.microsoft.com/office/drawing/2014/main" id="{462BFEA6-4920-9025-480E-BFEAA82A4A8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7FB617F-9EAF-9F99-3FD2-7AD8432A8937}"/>
              </a:ext>
            </a:extLst>
          </p:cNvPr>
          <p:cNvSpPr txBox="1">
            <a:spLocks/>
          </p:cNvSpPr>
          <p:nvPr/>
        </p:nvSpPr>
        <p:spPr>
          <a:xfrm>
            <a:off x="527538" y="1449547"/>
            <a:ext cx="11570907" cy="444655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Desenvolver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Avaliar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epidemiologicamente</a:t>
            </a:r>
            <a:r>
              <a:rPr lang="en-US" altLang="ja-JP" sz="2600" dirty="0">
                <a:solidFill>
                  <a:schemeClr val="bg1">
                    <a:lumMod val="75000"/>
                  </a:schemeClr>
                </a:solidFill>
                <a:ea typeface="ＭＳ Ｐゴシック" charset="-128"/>
              </a:rPr>
              <a:t> as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ea typeface="ＭＳ Ｐゴシック" charset="-128"/>
              </a:rPr>
              <a:t>Conciliar a </a:t>
            </a:r>
            <a:r>
              <a:rPr lang="en-US" altLang="ja-JP" sz="2600" dirty="0" err="1">
                <a:ea typeface="ＭＳ Ｐゴシック" charset="-128"/>
              </a:rPr>
              <a:t>epidemiologia</a:t>
            </a:r>
            <a:r>
              <a:rPr lang="en-US" altLang="ja-JP" sz="2600" dirty="0">
                <a:ea typeface="ＭＳ Ｐゴシック" charset="-128"/>
              </a:rPr>
              <a:t> com </a:t>
            </a:r>
            <a:r>
              <a:rPr lang="en-US" altLang="ja-JP" sz="2600" dirty="0" err="1">
                <a:ea typeface="ＭＳ Ｐゴシック" charset="-128"/>
              </a:rPr>
              <a:t>os</a:t>
            </a:r>
            <a:r>
              <a:rPr lang="en-US" altLang="ja-JP" sz="2600" dirty="0">
                <a:ea typeface="ＭＳ Ｐゴシック" charset="-128"/>
              </a:rPr>
              <a:t> </a:t>
            </a:r>
            <a:r>
              <a:rPr lang="en-US" altLang="ja-JP" sz="2600" dirty="0" err="1">
                <a:ea typeface="ＭＳ Ｐゴシック" charset="-128"/>
              </a:rPr>
              <a:t>resultados</a:t>
            </a:r>
            <a:r>
              <a:rPr lang="en-US" altLang="ja-JP" sz="2600" dirty="0">
                <a:ea typeface="ＭＳ Ｐゴシック" charset="-128"/>
              </a:rPr>
              <a:t> </a:t>
            </a:r>
            <a:r>
              <a:rPr lang="en-US" altLang="ja-JP" sz="2600" dirty="0" err="1">
                <a:ea typeface="ＭＳ Ｐゴシック" charset="-128"/>
              </a:rPr>
              <a:t>laboratoriais</a:t>
            </a:r>
            <a:r>
              <a:rPr lang="en-US" altLang="ja-JP" sz="2600" dirty="0">
                <a:ea typeface="ＭＳ Ｐゴシック" charset="-128"/>
              </a:rPr>
              <a:t> e </a:t>
            </a:r>
            <a:r>
              <a:rPr lang="en-US" altLang="ja-JP" sz="2600" dirty="0" err="1">
                <a:ea typeface="ＭＳ Ｐゴシック" charset="-128"/>
              </a:rPr>
              <a:t>ambientais</a:t>
            </a:r>
            <a:endParaRPr lang="en-US" altLang="ja-JP" sz="2600" dirty="0">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ea typeface="ＭＳ Ｐゴシック" charset="-128"/>
              </a:rPr>
              <a:t>Realizar</a:t>
            </a:r>
            <a:r>
              <a:rPr lang="en-US" altLang="ja-JP" sz="2600" dirty="0">
                <a:ea typeface="ＭＳ Ｐゴシック" charset="-128"/>
              </a:rPr>
              <a:t> </a:t>
            </a:r>
            <a:r>
              <a:rPr lang="en-US" altLang="en-US" sz="2600" dirty="0" err="1"/>
              <a:t>estudos</a:t>
            </a:r>
            <a:r>
              <a:rPr lang="en-US" altLang="en-US" sz="2600" dirty="0"/>
              <a:t> </a:t>
            </a:r>
            <a:r>
              <a:rPr lang="en-US" altLang="en-US" sz="2600" dirty="0" err="1"/>
              <a:t>adicionais</a:t>
            </a:r>
            <a:r>
              <a:rPr lang="en-US" altLang="en-US" sz="2600" dirty="0"/>
              <a:t>, se </a:t>
            </a:r>
            <a:r>
              <a:rPr lang="en-US" altLang="en-US" sz="2600" dirty="0" err="1"/>
              <a:t>necessário</a:t>
            </a:r>
            <a:endParaRPr lang="en-US" altLang="en-US" sz="2600" dirty="0"/>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Aplicar</a:t>
            </a:r>
            <a:r>
              <a:rPr lang="en-US" altLang="en-US" sz="2600" dirty="0">
                <a:solidFill>
                  <a:schemeClr val="bg1">
                    <a:lumMod val="75000"/>
                  </a:schemeClr>
                </a:solidFill>
              </a:rPr>
              <a:t> e </a:t>
            </a:r>
            <a:r>
              <a:rPr lang="en-US" altLang="en-US" sz="2600" dirty="0" err="1">
                <a:solidFill>
                  <a:schemeClr val="bg1">
                    <a:lumMod val="75000"/>
                  </a:schemeClr>
                </a:solidFill>
              </a:rPr>
              <a:t>avaliar</a:t>
            </a:r>
            <a:r>
              <a:rPr lang="en-US" altLang="en-US" sz="2600" dirty="0">
                <a:solidFill>
                  <a:schemeClr val="bg1">
                    <a:lumMod val="75000"/>
                  </a:schemeClr>
                </a:solidFill>
              </a:rPr>
              <a:t> </a:t>
            </a:r>
            <a:r>
              <a:rPr lang="en-US" altLang="en-US" sz="2600" dirty="0" err="1">
                <a:solidFill>
                  <a:schemeClr val="bg1">
                    <a:lumMod val="75000"/>
                  </a:schemeClr>
                </a:solidFill>
              </a:rPr>
              <a:t>medidas</a:t>
            </a:r>
            <a:r>
              <a:rPr lang="en-US" altLang="en-US" sz="2600" dirty="0">
                <a:solidFill>
                  <a:schemeClr val="bg1">
                    <a:lumMod val="75000"/>
                  </a:schemeClr>
                </a:solidFill>
              </a:rPr>
              <a:t> de </a:t>
            </a:r>
            <a:r>
              <a:rPr lang="en-US" altLang="en-US" sz="2600" dirty="0" err="1">
                <a:solidFill>
                  <a:schemeClr val="bg1">
                    <a:lumMod val="75000"/>
                  </a:schemeClr>
                </a:solidFill>
              </a:rPr>
              <a:t>prevenção</a:t>
            </a:r>
            <a:r>
              <a:rPr lang="en-US" altLang="en-US" sz="2600" dirty="0">
                <a:solidFill>
                  <a:schemeClr val="bg1">
                    <a:lumMod val="75000"/>
                  </a:schemeClr>
                </a:solidFill>
              </a:rPr>
              <a:t> e </a:t>
            </a:r>
            <a:r>
              <a:rPr lang="en-US" altLang="en-US" sz="2600" dirty="0" err="1">
                <a:solidFill>
                  <a:schemeClr val="bg1">
                    <a:lumMod val="75000"/>
                  </a:schemeClr>
                </a:solidFill>
              </a:rPr>
              <a:t>controle</a:t>
            </a:r>
            <a:endParaRPr lang="en-US" altLang="en-US" sz="2600" dirty="0">
              <a:solidFill>
                <a:schemeClr val="bg1">
                  <a:lumMod val="75000"/>
                </a:schemeClr>
              </a:solidFill>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Iniciar</a:t>
            </a:r>
            <a:r>
              <a:rPr lang="en-US" altLang="en-US" sz="2600" dirty="0">
                <a:solidFill>
                  <a:schemeClr val="bg1">
                    <a:lumMod val="75000"/>
                  </a:schemeClr>
                </a:solidFill>
              </a:rPr>
              <a:t> </a:t>
            </a:r>
            <a:r>
              <a:rPr lang="en-US" altLang="en-US" sz="2600" dirty="0" err="1">
                <a:solidFill>
                  <a:schemeClr val="bg1">
                    <a:lumMod val="75000"/>
                  </a:schemeClr>
                </a:solidFill>
              </a:rPr>
              <a:t>ou</a:t>
            </a:r>
            <a:r>
              <a:rPr lang="en-US" altLang="en-US" sz="2600" dirty="0">
                <a:solidFill>
                  <a:schemeClr val="bg1">
                    <a:lumMod val="75000"/>
                  </a:schemeClr>
                </a:solidFill>
              </a:rPr>
              <a:t> </a:t>
            </a:r>
            <a:r>
              <a:rPr lang="en-US" altLang="en-US" sz="2600" dirty="0" err="1">
                <a:solidFill>
                  <a:schemeClr val="bg1">
                    <a:lumMod val="75000"/>
                  </a:schemeClr>
                </a:solidFill>
              </a:rPr>
              <a:t>manter</a:t>
            </a:r>
            <a:r>
              <a:rPr lang="en-US" altLang="en-US" sz="2600" dirty="0">
                <a:solidFill>
                  <a:schemeClr val="bg1">
                    <a:lumMod val="75000"/>
                  </a:schemeClr>
                </a:solidFill>
              </a:rPr>
              <a:t> a </a:t>
            </a:r>
            <a:r>
              <a:rPr lang="en-US" altLang="en-US" sz="2600" dirty="0" err="1">
                <a:solidFill>
                  <a:schemeClr val="bg1">
                    <a:lumMod val="75000"/>
                  </a:schemeClr>
                </a:solidFill>
              </a:rPr>
              <a:t>vigilância</a:t>
            </a:r>
            <a:endParaRPr lang="en-US" altLang="en-US" sz="2600" dirty="0">
              <a:solidFill>
                <a:schemeClr val="bg1">
                  <a:lumMod val="75000"/>
                </a:schemeClr>
              </a:solidFill>
            </a:endParaRPr>
          </a:p>
          <a:p>
            <a:pPr marL="609600" indent="-609600">
              <a:spcBef>
                <a:spcPts val="600"/>
              </a:spcBef>
              <a:spcAft>
                <a:spcPts val="600"/>
              </a:spcAft>
              <a:buSzPct val="100000"/>
              <a:buFont typeface="Arial" charset="0"/>
              <a:buAutoNum type="arabicPeriod" startAt="11"/>
            </a:pPr>
            <a:r>
              <a:rPr lang="en-US" altLang="en-US" sz="2600" dirty="0" err="1">
                <a:solidFill>
                  <a:schemeClr val="bg1">
                    <a:lumMod val="75000"/>
                  </a:schemeClr>
                </a:solidFill>
              </a:rPr>
              <a:t>Comunicar</a:t>
            </a:r>
            <a:r>
              <a:rPr lang="en-US" altLang="en-US" sz="2600" dirty="0">
                <a:solidFill>
                  <a:schemeClr val="bg1">
                    <a:lumMod val="75000"/>
                  </a:schemeClr>
                </a:solidFill>
              </a:rPr>
              <a:t> </a:t>
            </a:r>
            <a:r>
              <a:rPr lang="en-US" altLang="en-US" sz="2600" dirty="0" err="1">
                <a:solidFill>
                  <a:schemeClr val="bg1">
                    <a:lumMod val="75000"/>
                  </a:schemeClr>
                </a:solidFill>
              </a:rPr>
              <a:t>os</a:t>
            </a:r>
            <a:r>
              <a:rPr lang="en-US" altLang="en-US" sz="2600" dirty="0">
                <a:solidFill>
                  <a:schemeClr val="bg1">
                    <a:lumMod val="75000"/>
                  </a:schemeClr>
                </a:solidFill>
              </a:rPr>
              <a:t> </a:t>
            </a:r>
            <a:r>
              <a:rPr lang="en-US" altLang="en-US" sz="2600" dirty="0" err="1">
                <a:solidFill>
                  <a:schemeClr val="bg1">
                    <a:lumMod val="75000"/>
                  </a:schemeClr>
                </a:solidFill>
              </a:rPr>
              <a:t>resultados</a:t>
            </a:r>
            <a:endParaRPr lang="en-US" altLang="en-US" sz="2600" dirty="0">
              <a:solidFill>
                <a:schemeClr val="bg1">
                  <a:lumMod val="75000"/>
                </a:schemeClr>
              </a:solidFill>
            </a:endParaRPr>
          </a:p>
        </p:txBody>
      </p:sp>
      <p:sp>
        <p:nvSpPr>
          <p:cNvPr id="2" name="Title 1">
            <a:extLst>
              <a:ext uri="{FF2B5EF4-FFF2-40B4-BE49-F238E27FC236}">
                <a16:creationId xmlns:a16="http://schemas.microsoft.com/office/drawing/2014/main" id="{4F559705-8D3D-A00D-EFAB-53625F924D84}"/>
              </a:ext>
            </a:extLst>
          </p:cNvPr>
          <p:cNvSpPr>
            <a:spLocks noGrp="1"/>
          </p:cNvSpPr>
          <p:nvPr>
            <p:ph type="title"/>
          </p:nvPr>
        </p:nvSpPr>
        <p:spPr/>
        <p:txBody>
          <a:bodyPr/>
          <a:lstStyle/>
          <a:p>
            <a:r>
              <a:rPr lang="en-US" dirty="0"/>
              <a:t>Passos 9 e 10</a:t>
            </a:r>
            <a:br>
              <a:rPr lang="en-US" dirty="0"/>
            </a:br>
            <a:endParaRPr lang="pt-BR" dirty="0"/>
          </a:p>
        </p:txBody>
      </p:sp>
    </p:spTree>
    <p:extLst>
      <p:ext uri="{BB962C8B-B14F-4D97-AF65-F5344CB8AC3E}">
        <p14:creationId xmlns:p14="http://schemas.microsoft.com/office/powerpoint/2010/main" val="8157172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DC7C2CA-7471-70F1-A164-EE0CB719E2A5}"/>
              </a:ext>
            </a:extLst>
          </p:cNvPr>
          <p:cNvSpPr>
            <a:spLocks noGrp="1"/>
          </p:cNvSpPr>
          <p:nvPr>
            <p:ph type="title"/>
          </p:nvPr>
        </p:nvSpPr>
        <p:spPr>
          <a:xfrm>
            <a:off x="831273" y="457200"/>
            <a:ext cx="9759141" cy="800100"/>
          </a:xfrm>
        </p:spPr>
        <p:txBody>
          <a:bodyPr/>
          <a:lstStyle/>
          <a:p>
            <a:r>
              <a:rPr lang="en-US" dirty="0"/>
              <a:t>Analisar dados (1/9)</a:t>
            </a:r>
          </a:p>
        </p:txBody>
      </p:sp>
    </p:spTree>
    <p:extLst>
      <p:ext uri="{BB962C8B-B14F-4D97-AF65-F5344CB8AC3E}">
        <p14:creationId xmlns:p14="http://schemas.microsoft.com/office/powerpoint/2010/main" val="132794848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769"/>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D30C623-5D1E-8E4E-A9DB-4342FA504FDA}"/>
              </a:ext>
            </a:extLst>
          </p:cNvPr>
          <p:cNvSpPr>
            <a:spLocks noGrp="1"/>
          </p:cNvSpPr>
          <p:nvPr>
            <p:ph sz="half" idx="2"/>
          </p:nvPr>
        </p:nvSpPr>
        <p:spPr/>
        <p:txBody>
          <a:bodyPr/>
          <a:lstStyle/>
          <a:p>
            <a:pPr marL="0" indent="0" algn="just">
              <a:spcBef>
                <a:spcPts val="0"/>
              </a:spcBef>
              <a:buNone/>
            </a:pPr>
            <a:r>
              <a:rPr lang="en-US" b="1" dirty="0" err="1"/>
              <a:t>Cenário</a:t>
            </a:r>
            <a:r>
              <a:rPr lang="en-US" b="1" dirty="0"/>
              <a:t> (1/2): </a:t>
            </a:r>
          </a:p>
          <a:p>
            <a:pPr algn="just">
              <a:buSzPts val="2400"/>
            </a:pPr>
            <a:r>
              <a:rPr lang="en-US" sz="2400" dirty="0"/>
              <a:t>No início de Junho, um responsável pela vigilância distrital notou um conjunto </a:t>
            </a:r>
            <a:r>
              <a:rPr lang="en-US" sz="2400" dirty="0" err="1"/>
              <a:t>incomum</a:t>
            </a:r>
            <a:r>
              <a:rPr lang="en-US" sz="2400" dirty="0"/>
              <a:t> de doenças gastrointestinais notificadas nas clínicas locais. Falou com o pessoal do centro de saúde de duas dessas clínicas, que informou que os doentes tinham cólicas estomacais graves, febre e diarreia. Os testes laboratoriais </a:t>
            </a:r>
            <a:r>
              <a:rPr lang="en-US" sz="2400" dirty="0" err="1"/>
              <a:t>identificaram</a:t>
            </a:r>
            <a:r>
              <a:rPr lang="en-US" sz="2400" dirty="0"/>
              <a:t> </a:t>
            </a:r>
            <a:r>
              <a:rPr lang="en-US" sz="2400" dirty="0" err="1"/>
              <a:t>presença</a:t>
            </a:r>
            <a:r>
              <a:rPr lang="en-US" sz="2400" dirty="0"/>
              <a:t> de Shigella. </a:t>
            </a:r>
          </a:p>
          <a:p>
            <a:pPr algn="just">
              <a:buSzPts val="2400"/>
            </a:pPr>
            <a:r>
              <a:rPr lang="en-US" sz="2400" dirty="0"/>
              <a:t>Durante as entrevistas iniciais, soube que todos os casos tinham participado numa reunião religiosa 1-2 dias antes de ficarem doentes. A Shigella é normalmente transmitida através do consumo de alimentos ou água contaminados. Assim, </a:t>
            </a:r>
            <a:r>
              <a:rPr lang="en-US" sz="2400" dirty="0" err="1"/>
              <a:t>levantou</a:t>
            </a:r>
            <a:r>
              <a:rPr lang="en-US" sz="2400" dirty="0"/>
              <a:t> a hipótese de o surto ter sido provavelmente causado </a:t>
            </a:r>
            <a:r>
              <a:rPr lang="en-US" sz="2400" dirty="0" err="1"/>
              <a:t>por</a:t>
            </a:r>
            <a:r>
              <a:rPr lang="en-US" sz="2400" dirty="0"/>
              <a:t> comida ou bebida contaminada </a:t>
            </a:r>
            <a:r>
              <a:rPr lang="en-US" sz="2400" dirty="0" err="1"/>
              <a:t>servida</a:t>
            </a:r>
            <a:r>
              <a:rPr lang="en-US" sz="2400" dirty="0"/>
              <a:t> </a:t>
            </a:r>
            <a:br>
              <a:rPr lang="en-US" sz="2400" dirty="0"/>
            </a:br>
            <a:r>
              <a:rPr lang="en-US" sz="2400" dirty="0" err="1"/>
              <a:t>na</a:t>
            </a:r>
            <a:r>
              <a:rPr lang="en-US" sz="2400" dirty="0"/>
              <a:t> reunião. </a:t>
            </a:r>
          </a:p>
        </p:txBody>
      </p:sp>
      <p:sp>
        <p:nvSpPr>
          <p:cNvPr id="2" name="Title 1">
            <a:extLst>
              <a:ext uri="{FF2B5EF4-FFF2-40B4-BE49-F238E27FC236}">
                <a16:creationId xmlns:a16="http://schemas.microsoft.com/office/drawing/2014/main" id="{C72A9CAE-F2B7-5F33-9BAA-7424F9D81FEE}"/>
              </a:ext>
            </a:extLst>
          </p:cNvPr>
          <p:cNvSpPr>
            <a:spLocks noGrp="1"/>
          </p:cNvSpPr>
          <p:nvPr>
            <p:ph type="title"/>
          </p:nvPr>
        </p:nvSpPr>
        <p:spPr/>
        <p:txBody>
          <a:bodyPr/>
          <a:lstStyle/>
          <a:p>
            <a:r>
              <a:rPr lang="en-US" dirty="0" err="1"/>
              <a:t>Analisar</a:t>
            </a:r>
            <a:r>
              <a:rPr lang="en-US" dirty="0"/>
              <a:t> dados (2/9)</a:t>
            </a:r>
            <a:br>
              <a:rPr lang="en-US" dirty="0"/>
            </a:br>
            <a:endParaRPr lang="pt-BR"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432AC67-17CD-7E39-6197-05CA801ECD67}"/>
              </a:ext>
            </a:extLst>
          </p:cNvPr>
          <p:cNvSpPr>
            <a:spLocks noGrp="1"/>
          </p:cNvSpPr>
          <p:nvPr>
            <p:ph sz="half" idx="2"/>
          </p:nvPr>
        </p:nvSpPr>
        <p:spPr>
          <a:xfrm>
            <a:off x="838200" y="1478857"/>
            <a:ext cx="10515600" cy="4639309"/>
          </a:xfrm>
        </p:spPr>
        <p:txBody>
          <a:bodyPr/>
          <a:lstStyle/>
          <a:p>
            <a:r>
              <a:rPr lang="en-US" dirty="0" err="1"/>
              <a:t>Cenário</a:t>
            </a:r>
            <a:r>
              <a:rPr lang="en-US" dirty="0"/>
              <a:t> (2/2):</a:t>
            </a:r>
          </a:p>
          <a:p>
            <a:r>
              <a:rPr lang="en-US" dirty="0"/>
              <a:t>A equipe decidiu entrevistar todas as 90 pessoas que tinham participado na reunião, para determinar quantas tinham ficado doentes e </a:t>
            </a:r>
            <a:r>
              <a:rPr lang="en-US" dirty="0" err="1"/>
              <a:t>tentar</a:t>
            </a:r>
            <a:r>
              <a:rPr lang="en-US" dirty="0"/>
              <a:t> encontrar a fonte da Shigella. Obtiveram uma lista de todos os alimentos e bebidas servidos no evento e, em seguida, entrevistaram o maior número possível de participantes para lhes perguntar se tinham consumido cada um dos itens. Conseguiram contactar 80 participantes. Destes, 20 </a:t>
            </a:r>
            <a:r>
              <a:rPr lang="en-US" dirty="0" err="1"/>
              <a:t>atendiam</a:t>
            </a:r>
            <a:r>
              <a:rPr lang="en-US" dirty="0"/>
              <a:t> à definição de </a:t>
            </a:r>
            <a:r>
              <a:rPr lang="en-US" dirty="0" err="1"/>
              <a:t>caso</a:t>
            </a:r>
            <a:r>
              <a:rPr lang="en-US" dirty="0"/>
              <a:t>.</a:t>
            </a:r>
          </a:p>
          <a:p>
            <a:pPr marL="0" indent="0">
              <a:buNone/>
            </a:pPr>
            <a:br>
              <a:rPr lang="en-US" dirty="0"/>
            </a:br>
            <a:endParaRPr lang="en-US" dirty="0"/>
          </a:p>
        </p:txBody>
      </p:sp>
      <p:sp>
        <p:nvSpPr>
          <p:cNvPr id="4" name="Title 3">
            <a:extLst>
              <a:ext uri="{FF2B5EF4-FFF2-40B4-BE49-F238E27FC236}">
                <a16:creationId xmlns:a16="http://schemas.microsoft.com/office/drawing/2014/main" id="{B3B6B73C-BA34-C974-A87C-F1FE1CA26437}"/>
              </a:ext>
            </a:extLst>
          </p:cNvPr>
          <p:cNvSpPr>
            <a:spLocks noGrp="1"/>
          </p:cNvSpPr>
          <p:nvPr>
            <p:ph type="title"/>
          </p:nvPr>
        </p:nvSpPr>
        <p:spPr/>
        <p:txBody>
          <a:bodyPr/>
          <a:lstStyle/>
          <a:p>
            <a:r>
              <a:rPr lang="en-US" dirty="0" err="1"/>
              <a:t>Analisar</a:t>
            </a:r>
            <a:r>
              <a:rPr lang="en-US" dirty="0"/>
              <a:t> dados (3/9)</a:t>
            </a:r>
            <a:br>
              <a:rPr lang="en-US" dirty="0"/>
            </a:br>
            <a:endParaRPr lang="pt-BR"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C1AD03-EA41-488C-7D7F-C1BDBE75E438}"/>
              </a:ext>
            </a:extLst>
          </p:cNvPr>
          <p:cNvSpPr>
            <a:spLocks noGrp="1"/>
          </p:cNvSpPr>
          <p:nvPr>
            <p:ph sz="half" idx="2"/>
          </p:nvPr>
        </p:nvSpPr>
        <p:spPr>
          <a:xfrm>
            <a:off x="838200" y="1478857"/>
            <a:ext cx="10515600" cy="4639309"/>
          </a:xfrm>
        </p:spPr>
        <p:txBody>
          <a:bodyPr/>
          <a:lstStyle/>
          <a:p>
            <a:r>
              <a:rPr lang="en-US" dirty="0"/>
              <a:t>Os três alimentos e bebidas mais consumidos pelos 20 doentes foram a salada, o arroz e os legumes </a:t>
            </a:r>
            <a:r>
              <a:rPr lang="en-US" dirty="0" err="1"/>
              <a:t>cozidos</a:t>
            </a:r>
            <a:r>
              <a:rPr lang="en-US" dirty="0"/>
              <a:t>. </a:t>
            </a:r>
          </a:p>
          <a:p>
            <a:endParaRPr lang="en-US" dirty="0"/>
          </a:p>
          <a:p>
            <a:r>
              <a:rPr lang="en-US" dirty="0"/>
              <a:t>Questão 1: Calcule as taxas de ataque e o </a:t>
            </a:r>
            <a:r>
              <a:rPr lang="en-US" dirty="0" err="1"/>
              <a:t>risco</a:t>
            </a:r>
            <a:r>
              <a:rPr lang="en-US" dirty="0"/>
              <a:t> </a:t>
            </a:r>
            <a:r>
              <a:rPr lang="en-US" dirty="0" err="1"/>
              <a:t>relativo</a:t>
            </a:r>
            <a:r>
              <a:rPr lang="en-US" dirty="0"/>
              <a:t> para estes alimentos.</a:t>
            </a:r>
          </a:p>
        </p:txBody>
      </p:sp>
      <p:sp>
        <p:nvSpPr>
          <p:cNvPr id="4" name="Title 3">
            <a:extLst>
              <a:ext uri="{FF2B5EF4-FFF2-40B4-BE49-F238E27FC236}">
                <a16:creationId xmlns:a16="http://schemas.microsoft.com/office/drawing/2014/main" id="{19E25427-33B2-0F8C-7809-F6B38847F882}"/>
              </a:ext>
            </a:extLst>
          </p:cNvPr>
          <p:cNvSpPr>
            <a:spLocks noGrp="1"/>
          </p:cNvSpPr>
          <p:nvPr>
            <p:ph type="title"/>
          </p:nvPr>
        </p:nvSpPr>
        <p:spPr/>
        <p:txBody>
          <a:bodyPr/>
          <a:lstStyle/>
          <a:p>
            <a:r>
              <a:rPr lang="en-US" dirty="0" err="1"/>
              <a:t>Analisar</a:t>
            </a:r>
            <a:r>
              <a:rPr lang="en-US" dirty="0"/>
              <a:t> dados (4/9)</a:t>
            </a:r>
            <a:br>
              <a:rPr lang="en-US" dirty="0"/>
            </a:br>
            <a:endParaRPr lang="pt-BR"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793"/>
        <p:cNvGrpSpPr/>
        <p:nvPr/>
      </p:nvGrpSpPr>
      <p:grpSpPr>
        <a:xfrm>
          <a:off x="0" y="0"/>
          <a:ext cx="0" cy="0"/>
          <a:chOff x="0" y="0"/>
          <a:chExt cx="0" cy="0"/>
        </a:xfrm>
      </p:grpSpPr>
      <p:sp>
        <p:nvSpPr>
          <p:cNvPr id="795" name="Google Shape;795;p49"/>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spcBef>
                <a:spcPts val="0"/>
              </a:spcBef>
              <a:buNone/>
            </a:pPr>
            <a:br>
              <a:rPr lang="en-US" dirty="0"/>
            </a:br>
            <a:br>
              <a:rPr lang="en-US" dirty="0"/>
            </a:br>
            <a:endParaRPr dirty="0"/>
          </a:p>
        </p:txBody>
      </p:sp>
      <p:sp>
        <p:nvSpPr>
          <p:cNvPr id="2" name="Title 1">
            <a:extLst>
              <a:ext uri="{FF2B5EF4-FFF2-40B4-BE49-F238E27FC236}">
                <a16:creationId xmlns:a16="http://schemas.microsoft.com/office/drawing/2014/main" id="{14BF392F-A8C6-F91B-32BF-A828F6FB0239}"/>
              </a:ext>
            </a:extLst>
          </p:cNvPr>
          <p:cNvSpPr>
            <a:spLocks noGrp="1"/>
          </p:cNvSpPr>
          <p:nvPr>
            <p:ph type="title"/>
          </p:nvPr>
        </p:nvSpPr>
        <p:spPr/>
        <p:txBody>
          <a:bodyPr/>
          <a:lstStyle/>
          <a:p>
            <a:r>
              <a:rPr lang="en-US" dirty="0" err="1"/>
              <a:t>Analisar</a:t>
            </a:r>
            <a:r>
              <a:rPr lang="en-US" dirty="0"/>
              <a:t> dados (5/9)</a:t>
            </a:r>
            <a:br>
              <a:rPr lang="en-US" dirty="0"/>
            </a:br>
            <a:endParaRPr lang="pt-BR" dirty="0"/>
          </a:p>
        </p:txBody>
      </p:sp>
      <p:sp>
        <p:nvSpPr>
          <p:cNvPr id="5" name="Google Shape;797;p49">
            <a:extLst>
              <a:ext uri="{FF2B5EF4-FFF2-40B4-BE49-F238E27FC236}">
                <a16:creationId xmlns:a16="http://schemas.microsoft.com/office/drawing/2014/main" id="{345BEF40-EF30-7E1E-012F-0A282337A2D6}"/>
              </a:ext>
            </a:extLst>
          </p:cNvPr>
          <p:cNvSpPr/>
          <p:nvPr/>
        </p:nvSpPr>
        <p:spPr>
          <a:xfrm>
            <a:off x="1737875" y="1725059"/>
            <a:ext cx="8567951" cy="738623"/>
          </a:xfrm>
          <a:prstGeom prst="rect">
            <a:avLst/>
          </a:prstGeom>
          <a:noFill/>
          <a:ln>
            <a:noFill/>
          </a:ln>
        </p:spPr>
        <p:txBody>
          <a:bodyPr spcFirstLastPara="1" wrap="square" lIns="91425" tIns="45700" rIns="91425" bIns="45700" anchor="ctr" anchorCtr="0">
            <a:spAutoFit/>
          </a:bodyPr>
          <a:lstStyle/>
          <a:p>
            <a:pPr marL="0" marR="0" lvl="0" indent="0" defTabSz="457200" rtl="0" eaLnBrk="1" fontAlgn="auto" latinLnBrk="0" hangingPunct="1">
              <a:lnSpc>
                <a:spcPct val="100000"/>
              </a:lnSpc>
              <a:spcBef>
                <a:spcPts val="0"/>
              </a:spcBef>
              <a:spcAft>
                <a:spcPts val="0"/>
              </a:spcAft>
              <a:buClr>
                <a:srgbClr val="00953A"/>
              </a:buClr>
              <a:buSzPts val="2400"/>
              <a:buFontTx/>
              <a:buNone/>
              <a:tabLst/>
              <a:defRPr/>
            </a:pP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Taxa de ataque de shigelose devido à ingestão de salada</a:t>
            </a:r>
            <a:endParaRPr kumimoji="0" sz="2400" b="1" i="0" u="none" strike="sngStrike" kern="1200" cap="none" spc="0" normalizeH="0" baseline="0" noProof="0" dirty="0">
              <a:ln>
                <a:noFill/>
              </a:ln>
              <a:solidFill>
                <a:prstClr val="black"/>
              </a:solidFill>
              <a:effectLst/>
              <a:uLnTx/>
              <a:uFillTx/>
              <a:latin typeface="Arial  "/>
              <a:ea typeface="Arial"/>
              <a:cs typeface="Arial"/>
              <a:sym typeface="Arial"/>
            </a:endParaRPr>
          </a:p>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dirty="0">
              <a:ln>
                <a:noFill/>
              </a:ln>
              <a:solidFill>
                <a:prstClr val="black"/>
              </a:solidFill>
              <a:effectLst/>
              <a:uLnTx/>
              <a:uFillTx/>
              <a:latin typeface="Arial  "/>
              <a:ea typeface="Arial"/>
              <a:cs typeface="Arial"/>
              <a:sym typeface="Arial"/>
            </a:endParaRPr>
          </a:p>
        </p:txBody>
      </p:sp>
      <p:graphicFrame>
        <p:nvGraphicFramePr>
          <p:cNvPr id="6" name="Google Shape;798;p49">
            <a:extLst>
              <a:ext uri="{FF2B5EF4-FFF2-40B4-BE49-F238E27FC236}">
                <a16:creationId xmlns:a16="http://schemas.microsoft.com/office/drawing/2014/main" id="{B1DCFF0D-8BC0-6E62-EF96-E34B2EEECC9E}"/>
              </a:ext>
            </a:extLst>
          </p:cNvPr>
          <p:cNvGraphicFramePr/>
          <p:nvPr>
            <p:extLst>
              <p:ext uri="{D42A27DB-BD31-4B8C-83A1-F6EECF244321}">
                <p14:modId xmlns:p14="http://schemas.microsoft.com/office/powerpoint/2010/main" val="798786196"/>
              </p:ext>
            </p:extLst>
          </p:nvPr>
        </p:nvGraphicFramePr>
        <p:xfrm>
          <a:off x="991893" y="2251714"/>
          <a:ext cx="10361907" cy="2830380"/>
        </p:xfrm>
        <a:graphic>
          <a:graphicData uri="http://schemas.openxmlformats.org/drawingml/2006/table">
            <a:tbl>
              <a:tblPr firstRow="1" bandRow="1">
                <a:noFill/>
              </a:tblPr>
              <a:tblGrid>
                <a:gridCol w="2733400">
                  <a:extLst>
                    <a:ext uri="{9D8B030D-6E8A-4147-A177-3AD203B41FA5}">
                      <a16:colId xmlns:a16="http://schemas.microsoft.com/office/drawing/2014/main" val="20000"/>
                    </a:ext>
                  </a:extLst>
                </a:gridCol>
                <a:gridCol w="1748437">
                  <a:extLst>
                    <a:ext uri="{9D8B030D-6E8A-4147-A177-3AD203B41FA5}">
                      <a16:colId xmlns:a16="http://schemas.microsoft.com/office/drawing/2014/main" val="20001"/>
                    </a:ext>
                  </a:extLst>
                </a:gridCol>
                <a:gridCol w="1445127">
                  <a:extLst>
                    <a:ext uri="{9D8B030D-6E8A-4147-A177-3AD203B41FA5}">
                      <a16:colId xmlns:a16="http://schemas.microsoft.com/office/drawing/2014/main" val="20002"/>
                    </a:ext>
                  </a:extLst>
                </a:gridCol>
                <a:gridCol w="1168785">
                  <a:extLst>
                    <a:ext uri="{9D8B030D-6E8A-4147-A177-3AD203B41FA5}">
                      <a16:colId xmlns:a16="http://schemas.microsoft.com/office/drawing/2014/main" val="20003"/>
                    </a:ext>
                  </a:extLst>
                </a:gridCol>
                <a:gridCol w="1407260">
                  <a:extLst>
                    <a:ext uri="{9D8B030D-6E8A-4147-A177-3AD203B41FA5}">
                      <a16:colId xmlns:a16="http://schemas.microsoft.com/office/drawing/2014/main" val="20004"/>
                    </a:ext>
                  </a:extLst>
                </a:gridCol>
                <a:gridCol w="1858898">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None/>
                      </a:pPr>
                      <a:endParaRPr sz="1800">
                        <a:solidFill>
                          <a:schemeClr val="dk1"/>
                        </a:solidFill>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Não 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Total</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a:solidFill>
                            <a:schemeClr val="dk1"/>
                          </a:solidFill>
                          <a:latin typeface="Arial  "/>
                        </a:rPr>
                        <a:t>Taxa de ataque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err="1">
                          <a:solidFill>
                            <a:schemeClr val="dk1"/>
                          </a:solidFill>
                          <a:latin typeface="Arial  "/>
                        </a:rPr>
                        <a:t>Razão</a:t>
                      </a:r>
                      <a:r>
                        <a:rPr lang="en-US" sz="2400" dirty="0">
                          <a:solidFill>
                            <a:schemeClr val="dk1"/>
                          </a:solidFill>
                          <a:latin typeface="Arial  "/>
                        </a:rPr>
                        <a:t> de taxa de ataque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None/>
                      </a:pPr>
                      <a:r>
                        <a:rPr lang="en-US" sz="2400" dirty="0" err="1">
                          <a:latin typeface="Arial  "/>
                        </a:rPr>
                        <a:t>Comeu</a:t>
                      </a:r>
                      <a:r>
                        <a:rPr lang="en-US" sz="2400" dirty="0">
                          <a:latin typeface="Arial  "/>
                        </a:rPr>
                        <a:t> salada</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19</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12</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a:effectLst/>
                          <a:latin typeface="Arial" panose="020B0604020202020204" pitchFamily="34" charset="0"/>
                          <a:ea typeface="Times New Roman" panose="02020603050405020304" pitchFamily="18" charset="0"/>
                          <a:cs typeface="Arial" panose="020B0604020202020204" pitchFamily="34" charset="0"/>
                        </a:rPr>
                        <a:t>31</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None/>
                      </a:pPr>
                      <a:r>
                        <a:rPr lang="en-US" sz="2400" dirty="0" err="1">
                          <a:latin typeface="Arial  "/>
                        </a:rPr>
                        <a:t>Não</a:t>
                      </a:r>
                      <a:r>
                        <a:rPr lang="en-US" sz="2400" dirty="0">
                          <a:latin typeface="Arial  "/>
                        </a:rPr>
                        <a:t> </a:t>
                      </a:r>
                      <a:r>
                        <a:rPr lang="en-US" sz="2400" dirty="0" err="1">
                          <a:latin typeface="Arial  "/>
                        </a:rPr>
                        <a:t>comeu</a:t>
                      </a:r>
                      <a:r>
                        <a:rPr lang="en-US" sz="2400" dirty="0">
                          <a:latin typeface="Arial  "/>
                        </a:rPr>
                        <a:t> salada</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a:effectLst/>
                          <a:latin typeface="Arial" panose="020B0604020202020204" pitchFamily="34" charset="0"/>
                          <a:ea typeface="Times New Roman" panose="02020603050405020304" pitchFamily="18" charset="0"/>
                          <a:cs typeface="Arial" panose="020B0604020202020204" pitchFamily="34" charset="0"/>
                        </a:rPr>
                        <a:t>1</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48</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49</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en-US"/>
                    </a:p>
                  </a:txBody>
                  <a:tcPr>
                    <a:lnL w="12700" cap="flat" cmpd="sng" algn="ctr">
                      <a:solidFill>
                        <a:schemeClr val="dk1"/>
                      </a:solidFill>
                      <a:prstDash val="solid"/>
                      <a:round/>
                      <a:headEnd type="none" w="sm" len="sm"/>
                      <a:tailEnd type="none" w="sm" len="sm"/>
                    </a:lnL>
                    <a:lnT w="12700" cap="flat" cmpd="sng" algn="ctr">
                      <a:solidFill>
                        <a:schemeClr val="dk1"/>
                      </a:solidFill>
                      <a:prstDash val="solid"/>
                      <a:round/>
                      <a:headEnd type="none" w="sm" len="sm"/>
                      <a:tailEnd type="none" w="sm" len="sm"/>
                    </a:lnT>
                  </a:tcPr>
                </a:tc>
                <a:extLst>
                  <a:ext uri="{0D108BD9-81ED-4DB2-BD59-A6C34878D82A}">
                    <a16:rowId xmlns:a16="http://schemas.microsoft.com/office/drawing/2014/main" val="10002"/>
                  </a:ext>
                </a:extLst>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5" name="Google Shape;805;p50"/>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spcBef>
                <a:spcPts val="0"/>
              </a:spcBef>
              <a:buNone/>
            </a:pPr>
            <a:br>
              <a:rPr lang="en-US" dirty="0"/>
            </a:br>
            <a:br>
              <a:rPr lang="en-US" dirty="0"/>
            </a:br>
            <a:endParaRPr dirty="0"/>
          </a:p>
        </p:txBody>
      </p:sp>
      <p:sp>
        <p:nvSpPr>
          <p:cNvPr id="4" name="Title 3">
            <a:extLst>
              <a:ext uri="{FF2B5EF4-FFF2-40B4-BE49-F238E27FC236}">
                <a16:creationId xmlns:a16="http://schemas.microsoft.com/office/drawing/2014/main" id="{19C6BC06-79E7-92C5-F306-92CF56AEAFB4}"/>
              </a:ext>
            </a:extLst>
          </p:cNvPr>
          <p:cNvSpPr>
            <a:spLocks noGrp="1"/>
          </p:cNvSpPr>
          <p:nvPr>
            <p:ph type="title"/>
          </p:nvPr>
        </p:nvSpPr>
        <p:spPr>
          <a:xfrm>
            <a:off x="838200" y="447675"/>
            <a:ext cx="9752216" cy="800100"/>
          </a:xfrm>
        </p:spPr>
        <p:txBody>
          <a:bodyPr/>
          <a:lstStyle/>
          <a:p>
            <a:r>
              <a:rPr lang="en-US" dirty="0" err="1"/>
              <a:t>Analisar</a:t>
            </a:r>
            <a:r>
              <a:rPr lang="en-US" dirty="0"/>
              <a:t> dados (5/9) </a:t>
            </a:r>
            <a:r>
              <a:rPr lang="en-US" dirty="0" err="1"/>
              <a:t>resposta</a:t>
            </a:r>
            <a:endParaRPr lang="en-US" dirty="0"/>
          </a:p>
        </p:txBody>
      </p:sp>
      <p:sp>
        <p:nvSpPr>
          <p:cNvPr id="5" name="Google Shape;797;p49">
            <a:extLst>
              <a:ext uri="{FF2B5EF4-FFF2-40B4-BE49-F238E27FC236}">
                <a16:creationId xmlns:a16="http://schemas.microsoft.com/office/drawing/2014/main" id="{4813173E-74EB-EA65-E6FC-D93BCD07A5FB}"/>
              </a:ext>
            </a:extLst>
          </p:cNvPr>
          <p:cNvSpPr/>
          <p:nvPr/>
        </p:nvSpPr>
        <p:spPr>
          <a:xfrm>
            <a:off x="1737875" y="1725059"/>
            <a:ext cx="8716249" cy="738623"/>
          </a:xfrm>
          <a:prstGeom prst="rect">
            <a:avLst/>
          </a:prstGeom>
          <a:noFill/>
          <a:ln>
            <a:noFill/>
          </a:ln>
        </p:spPr>
        <p:txBody>
          <a:bodyPr spcFirstLastPara="1" wrap="square" lIns="91425" tIns="45700" rIns="91425" bIns="45700" anchor="ctr" anchorCtr="0">
            <a:spAutoFit/>
          </a:bodyPr>
          <a:lstStyle/>
          <a:p>
            <a:pPr marL="0" marR="0" lvl="0" indent="0" defTabSz="457200" rtl="0" eaLnBrk="1" fontAlgn="auto" latinLnBrk="0" hangingPunct="1">
              <a:lnSpc>
                <a:spcPct val="100000"/>
              </a:lnSpc>
              <a:spcBef>
                <a:spcPts val="0"/>
              </a:spcBef>
              <a:spcAft>
                <a:spcPts val="0"/>
              </a:spcAft>
              <a:buClr>
                <a:srgbClr val="00953A"/>
              </a:buClr>
              <a:buSzPts val="2400"/>
              <a:buFontTx/>
              <a:buNone/>
              <a:tabLst/>
              <a:defRPr/>
            </a:pP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Taxa de ataque de shigelose devido à ingestão de salada</a:t>
            </a:r>
            <a:endParaRPr kumimoji="0" sz="2400" b="1" i="0" u="none" strike="sngStrike" kern="1200" cap="none" spc="0" normalizeH="0" baseline="0" noProof="0" dirty="0">
              <a:ln>
                <a:noFill/>
              </a:ln>
              <a:solidFill>
                <a:prstClr val="black"/>
              </a:solidFill>
              <a:effectLst/>
              <a:uLnTx/>
              <a:uFillTx/>
              <a:latin typeface="Arial  "/>
              <a:ea typeface="Arial"/>
              <a:cs typeface="Arial"/>
              <a:sym typeface="Arial"/>
            </a:endParaRPr>
          </a:p>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dirty="0">
              <a:ln>
                <a:noFill/>
              </a:ln>
              <a:solidFill>
                <a:prstClr val="black"/>
              </a:solidFill>
              <a:effectLst/>
              <a:uLnTx/>
              <a:uFillTx/>
              <a:latin typeface="Arial  "/>
              <a:ea typeface="Arial"/>
              <a:cs typeface="Arial"/>
              <a:sym typeface="Arial"/>
            </a:endParaRPr>
          </a:p>
        </p:txBody>
      </p:sp>
      <p:graphicFrame>
        <p:nvGraphicFramePr>
          <p:cNvPr id="6" name="Google Shape;798;p49">
            <a:extLst>
              <a:ext uri="{FF2B5EF4-FFF2-40B4-BE49-F238E27FC236}">
                <a16:creationId xmlns:a16="http://schemas.microsoft.com/office/drawing/2014/main" id="{71D782B3-9149-D710-6A80-B9547B97B81E}"/>
              </a:ext>
            </a:extLst>
          </p:cNvPr>
          <p:cNvGraphicFramePr/>
          <p:nvPr>
            <p:extLst>
              <p:ext uri="{D42A27DB-BD31-4B8C-83A1-F6EECF244321}">
                <p14:modId xmlns:p14="http://schemas.microsoft.com/office/powerpoint/2010/main" val="163488865"/>
              </p:ext>
            </p:extLst>
          </p:nvPr>
        </p:nvGraphicFramePr>
        <p:xfrm>
          <a:off x="838201" y="2236216"/>
          <a:ext cx="10515599" cy="2830380"/>
        </p:xfrm>
        <a:graphic>
          <a:graphicData uri="http://schemas.openxmlformats.org/drawingml/2006/table">
            <a:tbl>
              <a:tblPr firstRow="1" bandRow="1">
                <a:noFill/>
              </a:tblPr>
              <a:tblGrid>
                <a:gridCol w="2794758">
                  <a:extLst>
                    <a:ext uri="{9D8B030D-6E8A-4147-A177-3AD203B41FA5}">
                      <a16:colId xmlns:a16="http://schemas.microsoft.com/office/drawing/2014/main" val="20000"/>
                    </a:ext>
                  </a:extLst>
                </a:gridCol>
                <a:gridCol w="1810856">
                  <a:extLst>
                    <a:ext uri="{9D8B030D-6E8A-4147-A177-3AD203B41FA5}">
                      <a16:colId xmlns:a16="http://schemas.microsoft.com/office/drawing/2014/main" val="20001"/>
                    </a:ext>
                  </a:extLst>
                </a:gridCol>
                <a:gridCol w="1457010">
                  <a:extLst>
                    <a:ext uri="{9D8B030D-6E8A-4147-A177-3AD203B41FA5}">
                      <a16:colId xmlns:a16="http://schemas.microsoft.com/office/drawing/2014/main" val="20002"/>
                    </a:ext>
                  </a:extLst>
                </a:gridCol>
                <a:gridCol w="1138371">
                  <a:extLst>
                    <a:ext uri="{9D8B030D-6E8A-4147-A177-3AD203B41FA5}">
                      <a16:colId xmlns:a16="http://schemas.microsoft.com/office/drawing/2014/main" val="20003"/>
                    </a:ext>
                  </a:extLst>
                </a:gridCol>
                <a:gridCol w="1657302">
                  <a:extLst>
                    <a:ext uri="{9D8B030D-6E8A-4147-A177-3AD203B41FA5}">
                      <a16:colId xmlns:a16="http://schemas.microsoft.com/office/drawing/2014/main" val="20004"/>
                    </a:ext>
                  </a:extLst>
                </a:gridCol>
                <a:gridCol w="1657302">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None/>
                      </a:pPr>
                      <a:endParaRPr sz="1800">
                        <a:solidFill>
                          <a:schemeClr val="dk1"/>
                        </a:solidFill>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Não 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Total</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a:solidFill>
                            <a:schemeClr val="dk1"/>
                          </a:solidFill>
                          <a:latin typeface="Arial  "/>
                        </a:rPr>
                        <a:t>Taxa de ataque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err="1">
                          <a:solidFill>
                            <a:schemeClr val="dk1"/>
                          </a:solidFill>
                          <a:latin typeface="Arial  "/>
                        </a:rPr>
                        <a:t>Razão</a:t>
                      </a:r>
                      <a:r>
                        <a:rPr lang="en-US" sz="2400" dirty="0">
                          <a:solidFill>
                            <a:schemeClr val="dk1"/>
                          </a:solidFill>
                          <a:latin typeface="Arial  "/>
                        </a:rPr>
                        <a:t> da taxa de ataque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None/>
                      </a:pPr>
                      <a:r>
                        <a:rPr lang="en-US" sz="2400" dirty="0" err="1">
                          <a:latin typeface="Arial  "/>
                        </a:rPr>
                        <a:t>Comeu</a:t>
                      </a:r>
                      <a:r>
                        <a:rPr lang="en-US" sz="2400" dirty="0">
                          <a:latin typeface="Arial  "/>
                        </a:rPr>
                        <a:t> salada</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19</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12</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a:effectLst/>
                          <a:latin typeface="Arial" panose="020B0604020202020204" pitchFamily="34" charset="0"/>
                          <a:ea typeface="Times New Roman" panose="02020603050405020304" pitchFamily="18" charset="0"/>
                          <a:cs typeface="Arial" panose="020B0604020202020204" pitchFamily="34" charset="0"/>
                        </a:rPr>
                        <a:t>31</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r>
                        <a:rPr lang="en-US" sz="2400" dirty="0">
                          <a:latin typeface="Arial  "/>
                        </a:rPr>
                        <a:t>61%</a:t>
                      </a: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None/>
                      </a:pPr>
                      <a:r>
                        <a:rPr lang="en-US" sz="2400" dirty="0">
                          <a:latin typeface="Arial  "/>
                        </a:rPr>
                        <a:t>30</a:t>
                      </a:r>
                      <a:endParaRPr sz="2400" dirty="0">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None/>
                      </a:pPr>
                      <a:r>
                        <a:rPr lang="en-US" sz="2400" dirty="0" err="1">
                          <a:latin typeface="Arial  "/>
                        </a:rPr>
                        <a:t>Não</a:t>
                      </a:r>
                      <a:r>
                        <a:rPr lang="en-US" sz="2400" dirty="0">
                          <a:latin typeface="Arial  "/>
                        </a:rPr>
                        <a:t> </a:t>
                      </a:r>
                      <a:r>
                        <a:rPr lang="en-US" sz="2400" dirty="0" err="1">
                          <a:latin typeface="Arial  "/>
                        </a:rPr>
                        <a:t>comeu</a:t>
                      </a:r>
                      <a:r>
                        <a:rPr lang="en-US" sz="2400" dirty="0">
                          <a:latin typeface="Arial  "/>
                        </a:rPr>
                        <a:t> salada</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a:effectLst/>
                          <a:latin typeface="Arial" panose="020B0604020202020204" pitchFamily="34" charset="0"/>
                          <a:ea typeface="Times New Roman" panose="02020603050405020304" pitchFamily="18" charset="0"/>
                          <a:cs typeface="Arial" panose="020B0604020202020204" pitchFamily="34" charset="0"/>
                        </a:rPr>
                        <a:t>1</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48</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49</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r>
                        <a:rPr lang="en-US" sz="2400" dirty="0">
                          <a:latin typeface="Arial  "/>
                        </a:rPr>
                        <a:t>2%</a:t>
                      </a: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en-US"/>
                    </a:p>
                  </a:txBody>
                  <a:tcPr>
                    <a:lnL w="12700" cap="flat" cmpd="sng" algn="ctr">
                      <a:solidFill>
                        <a:schemeClr val="dk1"/>
                      </a:solidFill>
                      <a:prstDash val="solid"/>
                      <a:round/>
                      <a:headEnd type="none" w="sm" len="sm"/>
                      <a:tailEnd type="none" w="sm" len="sm"/>
                    </a:lnL>
                    <a:lnT w="12700" cap="flat" cmpd="sng" algn="ctr">
                      <a:solidFill>
                        <a:schemeClr val="dk1"/>
                      </a:solidFill>
                      <a:prstDash val="solid"/>
                      <a:round/>
                      <a:headEnd type="none" w="sm" len="sm"/>
                      <a:tailEnd type="none" w="sm" len="sm"/>
                    </a:lnT>
                  </a:tcPr>
                </a:tc>
                <a:extLst>
                  <a:ext uri="{0D108BD9-81ED-4DB2-BD59-A6C34878D82A}">
                    <a16:rowId xmlns:a16="http://schemas.microsoft.com/office/drawing/2014/main" val="1000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4" name="Text Placeholder 3">
            <a:extLst>
              <a:ext uri="{FF2B5EF4-FFF2-40B4-BE49-F238E27FC236}">
                <a16:creationId xmlns:a16="http://schemas.microsoft.com/office/drawing/2014/main" id="{4C2F265F-99DE-F946-D91A-87F8C955B7ED}"/>
              </a:ext>
            </a:extLst>
          </p:cNvPr>
          <p:cNvSpPr>
            <a:spLocks noGrp="1"/>
          </p:cNvSpPr>
          <p:nvPr>
            <p:ph sz="half" idx="2"/>
          </p:nvPr>
        </p:nvSpPr>
        <p:spPr>
          <a:xfrm>
            <a:off x="838200" y="1478857"/>
            <a:ext cx="11353800" cy="4639309"/>
          </a:xfrm>
        </p:spPr>
        <p:txBody>
          <a:bodyPr/>
          <a:lstStyle/>
          <a:p>
            <a:pPr marL="609600" indent="-609600">
              <a:spcBef>
                <a:spcPts val="600"/>
              </a:spcBef>
              <a:spcAft>
                <a:spcPts val="600"/>
              </a:spcAft>
              <a:buSzPct val="100000"/>
              <a:buFont typeface="Arial" charset="0"/>
              <a:buAutoNum type="arabicPeriod" startAt="7"/>
            </a:pPr>
            <a:r>
              <a:rPr lang="en-US" altLang="ja-JP" sz="2600" dirty="0" err="1">
                <a:ea typeface="ＭＳ Ｐゴシック" charset="-128"/>
              </a:rPr>
              <a:t>Desenvolver</a:t>
            </a:r>
            <a:r>
              <a:rPr lang="en-US" altLang="ja-JP" sz="2600" dirty="0">
                <a:ea typeface="ＭＳ Ｐゴシック" charset="-128"/>
              </a:rPr>
              <a:t> </a:t>
            </a:r>
            <a:r>
              <a:rPr lang="en-US" altLang="ja-JP" sz="2600" dirty="0" err="1">
                <a:ea typeface="ＭＳ Ｐゴシック" charset="-128"/>
              </a:rPr>
              <a:t>hipóteses</a:t>
            </a:r>
            <a:endParaRPr lang="en-US" altLang="ja-JP" sz="2600" dirty="0">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ea typeface="ＭＳ Ｐゴシック" charset="-128"/>
              </a:rPr>
              <a:t>Avaliar</a:t>
            </a:r>
            <a:r>
              <a:rPr lang="en-US" altLang="ja-JP" sz="2600" dirty="0">
                <a:ea typeface="ＭＳ Ｐゴシック" charset="-128"/>
              </a:rPr>
              <a:t> </a:t>
            </a:r>
            <a:r>
              <a:rPr lang="en-US" altLang="ja-JP" sz="2600" dirty="0" err="1">
                <a:ea typeface="ＭＳ Ｐゴシック" charset="-128"/>
              </a:rPr>
              <a:t>epidemiologicamente</a:t>
            </a:r>
            <a:r>
              <a:rPr lang="en-US" altLang="ja-JP" sz="2600" dirty="0">
                <a:ea typeface="ＭＳ Ｐゴシック" charset="-128"/>
              </a:rPr>
              <a:t> as </a:t>
            </a:r>
            <a:r>
              <a:rPr lang="en-US" altLang="ja-JP" sz="2600" dirty="0" err="1">
                <a:ea typeface="ＭＳ Ｐゴシック" charset="-128"/>
              </a:rPr>
              <a:t>hipóteses</a:t>
            </a:r>
            <a:endParaRPr lang="en-US" altLang="ja-JP" sz="2600" dirty="0">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ea typeface="ＭＳ Ｐゴシック" charset="-128"/>
              </a:rPr>
              <a:t>Conciliar a </a:t>
            </a:r>
            <a:r>
              <a:rPr lang="en-US" altLang="ja-JP" sz="2600" dirty="0" err="1">
                <a:ea typeface="ＭＳ Ｐゴシック" charset="-128"/>
              </a:rPr>
              <a:t>epidemiologia</a:t>
            </a:r>
            <a:r>
              <a:rPr lang="en-US" altLang="ja-JP" sz="2600" dirty="0">
                <a:ea typeface="ＭＳ Ｐゴシック" charset="-128"/>
              </a:rPr>
              <a:t> com </a:t>
            </a:r>
            <a:r>
              <a:rPr lang="en-US" altLang="ja-JP" sz="2600" dirty="0" err="1">
                <a:ea typeface="ＭＳ Ｐゴシック" charset="-128"/>
              </a:rPr>
              <a:t>os</a:t>
            </a:r>
            <a:r>
              <a:rPr lang="en-US" altLang="ja-JP" sz="2600" dirty="0">
                <a:ea typeface="ＭＳ Ｐゴシック" charset="-128"/>
              </a:rPr>
              <a:t> </a:t>
            </a:r>
            <a:r>
              <a:rPr lang="en-US" altLang="ja-JP" sz="2600" dirty="0" err="1">
                <a:ea typeface="ＭＳ Ｐゴシック" charset="-128"/>
              </a:rPr>
              <a:t>resultados</a:t>
            </a:r>
            <a:r>
              <a:rPr lang="en-US" altLang="ja-JP" sz="2600" dirty="0">
                <a:ea typeface="ＭＳ Ｐゴシック" charset="-128"/>
              </a:rPr>
              <a:t> </a:t>
            </a:r>
            <a:r>
              <a:rPr lang="en-US" altLang="ja-JP" sz="2600" dirty="0" err="1">
                <a:ea typeface="ＭＳ Ｐゴシック" charset="-128"/>
              </a:rPr>
              <a:t>laboratoriais</a:t>
            </a:r>
            <a:r>
              <a:rPr lang="en-US" altLang="ja-JP" sz="2600" dirty="0">
                <a:ea typeface="ＭＳ Ｐゴシック" charset="-128"/>
              </a:rPr>
              <a:t> e </a:t>
            </a:r>
            <a:r>
              <a:rPr lang="en-US" altLang="ja-JP" sz="2600" dirty="0" err="1">
                <a:ea typeface="ＭＳ Ｐゴシック" charset="-128"/>
              </a:rPr>
              <a:t>ambientais</a:t>
            </a:r>
            <a:endParaRPr lang="en-US" altLang="ja-JP" sz="2600" dirty="0">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ea typeface="ＭＳ Ｐゴシック" charset="-128"/>
              </a:rPr>
              <a:t>Realizar</a:t>
            </a:r>
            <a:r>
              <a:rPr lang="en-US" altLang="ja-JP" sz="2600" dirty="0">
                <a:ea typeface="ＭＳ Ｐゴシック" charset="-128"/>
              </a:rPr>
              <a:t> </a:t>
            </a:r>
            <a:r>
              <a:rPr lang="en-US" altLang="en-US" sz="2600" dirty="0" err="1"/>
              <a:t>estudos</a:t>
            </a:r>
            <a:r>
              <a:rPr lang="en-US" altLang="en-US" sz="2600" dirty="0"/>
              <a:t> </a:t>
            </a:r>
            <a:r>
              <a:rPr lang="en-US" altLang="en-US" sz="2600" dirty="0" err="1"/>
              <a:t>adicionais</a:t>
            </a:r>
            <a:r>
              <a:rPr lang="en-US" altLang="en-US" sz="2600" dirty="0"/>
              <a:t>, se </a:t>
            </a:r>
            <a:r>
              <a:rPr lang="en-US" altLang="en-US" sz="2600" dirty="0" err="1"/>
              <a:t>necessário</a:t>
            </a:r>
            <a:endParaRPr lang="en-US" altLang="en-US" sz="2600" dirty="0"/>
          </a:p>
          <a:p>
            <a:pPr marL="609600" indent="-609600">
              <a:spcBef>
                <a:spcPts val="600"/>
              </a:spcBef>
              <a:spcAft>
                <a:spcPts val="600"/>
              </a:spcAft>
              <a:buSzPct val="100000"/>
              <a:buFont typeface="+mj-lt"/>
              <a:buAutoNum type="arabicPeriod" startAt="11"/>
            </a:pPr>
            <a:r>
              <a:rPr lang="en-US" altLang="en-US" sz="2600" dirty="0" err="1"/>
              <a:t>Aplicar</a:t>
            </a:r>
            <a:r>
              <a:rPr lang="en-US" altLang="en-US" sz="2600" dirty="0"/>
              <a:t> e </a:t>
            </a:r>
            <a:r>
              <a:rPr lang="en-US" altLang="en-US" sz="2600" dirty="0" err="1"/>
              <a:t>avaliar</a:t>
            </a:r>
            <a:r>
              <a:rPr lang="en-US" altLang="en-US" sz="2600" dirty="0"/>
              <a:t> </a:t>
            </a:r>
            <a:r>
              <a:rPr lang="en-US" altLang="en-US" sz="2600" dirty="0" err="1"/>
              <a:t>medidas</a:t>
            </a:r>
            <a:r>
              <a:rPr lang="en-US" altLang="en-US" sz="2600" dirty="0"/>
              <a:t> de </a:t>
            </a:r>
            <a:r>
              <a:rPr lang="en-US" altLang="en-US" sz="2600" dirty="0" err="1"/>
              <a:t>prevenção</a:t>
            </a:r>
            <a:r>
              <a:rPr lang="en-US" altLang="en-US" sz="2600" dirty="0"/>
              <a:t> e </a:t>
            </a:r>
            <a:r>
              <a:rPr lang="en-US" altLang="en-US" sz="2600" dirty="0" err="1"/>
              <a:t>controle</a:t>
            </a:r>
            <a:endParaRPr lang="en-US" altLang="en-US" sz="2600" dirty="0"/>
          </a:p>
          <a:p>
            <a:pPr marL="609600" indent="-609600">
              <a:spcBef>
                <a:spcPts val="600"/>
              </a:spcBef>
              <a:spcAft>
                <a:spcPts val="600"/>
              </a:spcAft>
              <a:buSzPct val="100000"/>
              <a:buFont typeface="+mj-lt"/>
              <a:buAutoNum type="arabicPeriod" startAt="11"/>
            </a:pPr>
            <a:r>
              <a:rPr lang="en-US" altLang="en-US" sz="2600" dirty="0" err="1"/>
              <a:t>Iniciar</a:t>
            </a:r>
            <a:r>
              <a:rPr lang="en-US" altLang="en-US" sz="2600" dirty="0"/>
              <a:t> </a:t>
            </a:r>
            <a:r>
              <a:rPr lang="en-US" altLang="en-US" sz="2600" dirty="0" err="1"/>
              <a:t>ou</a:t>
            </a:r>
            <a:r>
              <a:rPr lang="en-US" altLang="en-US" sz="2600" dirty="0"/>
              <a:t> </a:t>
            </a:r>
            <a:r>
              <a:rPr lang="en-US" altLang="en-US" sz="2600" dirty="0" err="1"/>
              <a:t>manter</a:t>
            </a:r>
            <a:r>
              <a:rPr lang="en-US" altLang="en-US" sz="2600" dirty="0"/>
              <a:t> a </a:t>
            </a:r>
            <a:r>
              <a:rPr lang="en-US" altLang="en-US" sz="2600" dirty="0" err="1"/>
              <a:t>vigilância</a:t>
            </a:r>
            <a:endParaRPr lang="en-US" altLang="en-US" sz="2600" dirty="0"/>
          </a:p>
          <a:p>
            <a:pPr marL="609600" indent="-609600">
              <a:spcBef>
                <a:spcPts val="600"/>
              </a:spcBef>
              <a:spcAft>
                <a:spcPts val="600"/>
              </a:spcAft>
              <a:buSzPct val="100000"/>
              <a:buFont typeface="Arial" charset="0"/>
              <a:buAutoNum type="arabicPeriod" startAt="11"/>
            </a:pPr>
            <a:r>
              <a:rPr lang="en-US" altLang="en-US" sz="2600" dirty="0" err="1"/>
              <a:t>Comunicar</a:t>
            </a:r>
            <a:r>
              <a:rPr lang="en-US" altLang="en-US" sz="2600" dirty="0"/>
              <a:t> </a:t>
            </a:r>
            <a:r>
              <a:rPr lang="en-US" altLang="en-US" sz="2600" dirty="0" err="1"/>
              <a:t>os</a:t>
            </a:r>
            <a:r>
              <a:rPr lang="en-US" altLang="en-US" sz="2600" dirty="0"/>
              <a:t> </a:t>
            </a:r>
            <a:r>
              <a:rPr lang="en-US" altLang="en-US" sz="2600" dirty="0" err="1"/>
              <a:t>resultados</a:t>
            </a:r>
            <a:endParaRPr lang="en-US" altLang="en-US" sz="2600" dirty="0"/>
          </a:p>
        </p:txBody>
      </p:sp>
      <p:sp>
        <p:nvSpPr>
          <p:cNvPr id="3" name="Title 2">
            <a:extLst>
              <a:ext uri="{FF2B5EF4-FFF2-40B4-BE49-F238E27FC236}">
                <a16:creationId xmlns:a16="http://schemas.microsoft.com/office/drawing/2014/main" id="{DE182D8B-1C60-5458-0FA5-ED13C78C13DD}"/>
              </a:ext>
            </a:extLst>
          </p:cNvPr>
          <p:cNvSpPr>
            <a:spLocks noGrp="1"/>
          </p:cNvSpPr>
          <p:nvPr>
            <p:ph type="title"/>
          </p:nvPr>
        </p:nvSpPr>
        <p:spPr/>
        <p:txBody>
          <a:bodyPr/>
          <a:lstStyle/>
          <a:p>
            <a:r>
              <a:rPr lang="en-US" dirty="0"/>
              <a:t>Passos 7-13: </a:t>
            </a:r>
            <a:r>
              <a:rPr lang="en-US" dirty="0" err="1"/>
              <a:t>Investigação</a:t>
            </a:r>
            <a:r>
              <a:rPr lang="en-US" dirty="0"/>
              <a:t> do </a:t>
            </a:r>
            <a:r>
              <a:rPr lang="en-US" dirty="0" err="1"/>
              <a:t>surto</a:t>
            </a:r>
            <a:br>
              <a:rPr lang="en-US" dirty="0"/>
            </a:br>
            <a:endParaRPr lang="pt-BR" dirty="0"/>
          </a:p>
        </p:txBody>
      </p:sp>
      <p:grpSp>
        <p:nvGrpSpPr>
          <p:cNvPr id="5" name="Group 4">
            <a:extLst>
              <a:ext uri="{FF2B5EF4-FFF2-40B4-BE49-F238E27FC236}">
                <a16:creationId xmlns:a16="http://schemas.microsoft.com/office/drawing/2014/main" id="{F8EF0599-1EFD-70C0-63A6-262E6110DF34}"/>
              </a:ext>
            </a:extLst>
          </p:cNvPr>
          <p:cNvGrpSpPr/>
          <p:nvPr/>
        </p:nvGrpSpPr>
        <p:grpSpPr>
          <a:xfrm>
            <a:off x="1447930" y="5392729"/>
            <a:ext cx="8479841" cy="1201504"/>
            <a:chOff x="1969411" y="5140567"/>
            <a:chExt cx="8265134" cy="1201504"/>
          </a:xfrm>
        </p:grpSpPr>
        <p:sp>
          <p:nvSpPr>
            <p:cNvPr id="6" name="Rounded Rectangle 13">
              <a:extLst>
                <a:ext uri="{FF2B5EF4-FFF2-40B4-BE49-F238E27FC236}">
                  <a16:creationId xmlns:a16="http://schemas.microsoft.com/office/drawing/2014/main" id="{CE2E7C34-596B-E82B-8DF0-8A9787F16462}"/>
                </a:ext>
              </a:extLst>
            </p:cNvPr>
            <p:cNvSpPr/>
            <p:nvPr/>
          </p:nvSpPr>
          <p:spPr>
            <a:xfrm>
              <a:off x="1969411" y="5140567"/>
              <a:ext cx="2071577" cy="1199156"/>
            </a:xfrm>
            <a:prstGeom prst="roundRect">
              <a:avLst/>
            </a:prstGeom>
            <a:solidFill>
              <a:schemeClr val="bg2"/>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1" i="0" u="none" strike="noStrike" kern="0" cap="none" spc="0" normalizeH="0" baseline="0" noProof="0" dirty="0" err="1">
                  <a:ln>
                    <a:noFill/>
                  </a:ln>
                  <a:solidFill>
                    <a:prstClr val="black"/>
                  </a:solidFill>
                  <a:effectLst/>
                  <a:uLnTx/>
                  <a:uFillTx/>
                  <a:latin typeface="Arial  "/>
                  <a:ea typeface="ＭＳ Ｐゴシック" pitchFamily="34" charset="-128"/>
                  <a:cs typeface="Arial" panose="020B0604020202020204" pitchFamily="34" charset="0"/>
                </a:rPr>
                <a:t>Descritivo</a:t>
              </a:r>
              <a:endParaRPr kumimoji="0" lang="en-US" altLang="en-US" sz="2400" b="1"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kern="0" dirty="0" err="1">
                  <a:solidFill>
                    <a:prstClr val="black"/>
                  </a:solidFill>
                  <a:latin typeface="Arial  "/>
                  <a:ea typeface="ＭＳ Ｐゴシック" pitchFamily="34" charset="-128"/>
                  <a:cs typeface="Arial" panose="020B0604020202020204" pitchFamily="34" charset="0"/>
                </a:rPr>
                <a:t>Passo</a:t>
              </a:r>
              <a:r>
                <a:rPr kumimoji="0" lang="en-US" sz="2400" b="0"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1-6</a:t>
              </a:r>
              <a:endParaRPr kumimoji="0" lang="en-US" sz="2400" b="0" i="0" u="none" strike="noStrike" kern="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7" name="Rounded Rectangle 14">
              <a:extLst>
                <a:ext uri="{FF2B5EF4-FFF2-40B4-BE49-F238E27FC236}">
                  <a16:creationId xmlns:a16="http://schemas.microsoft.com/office/drawing/2014/main" id="{6F353DA1-E315-1020-BE55-FC4324D70BB1}"/>
                </a:ext>
              </a:extLst>
            </p:cNvPr>
            <p:cNvSpPr/>
            <p:nvPr/>
          </p:nvSpPr>
          <p:spPr>
            <a:xfrm>
              <a:off x="4985678" y="5140567"/>
              <a:ext cx="2071577" cy="1201504"/>
            </a:xfrm>
            <a:prstGeom prst="roundRect">
              <a:avLst/>
            </a:prstGeom>
            <a:solidFill>
              <a:srgbClr val="00953A"/>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1" i="0" u="none" strike="noStrike" kern="0" cap="none" spc="0" normalizeH="0" baseline="0" noProof="0" dirty="0" err="1">
                  <a:ln>
                    <a:noFill/>
                  </a:ln>
                  <a:solidFill>
                    <a:prstClr val="black"/>
                  </a:solidFill>
                  <a:effectLst/>
                  <a:uLnTx/>
                  <a:uFillTx/>
                  <a:latin typeface="Arial  "/>
                  <a:ea typeface="ＭＳ Ｐゴシック" pitchFamily="34" charset="-128"/>
                  <a:cs typeface="Arial" panose="020B0604020202020204" pitchFamily="34" charset="0"/>
                </a:rPr>
                <a:t>Analítico</a:t>
              </a:r>
              <a:endParaRPr kumimoji="0" lang="en-US" altLang="en-US" sz="2400" b="1"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kern="0" dirty="0" err="1">
                  <a:solidFill>
                    <a:prstClr val="black"/>
                  </a:solidFill>
                  <a:latin typeface="Arial  "/>
                  <a:ea typeface="ＭＳ Ｐゴシック" pitchFamily="34" charset="-128"/>
                  <a:cs typeface="Arial" panose="020B0604020202020204" pitchFamily="34" charset="0"/>
                </a:rPr>
                <a:t>Passo</a:t>
              </a:r>
              <a:r>
                <a:rPr kumimoji="0" lang="en-US" sz="2400" b="0"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7-10</a:t>
              </a:r>
            </a:p>
          </p:txBody>
        </p:sp>
        <p:sp>
          <p:nvSpPr>
            <p:cNvPr id="8" name="Rounded Rectangle 18">
              <a:extLst>
                <a:ext uri="{FF2B5EF4-FFF2-40B4-BE49-F238E27FC236}">
                  <a16:creationId xmlns:a16="http://schemas.microsoft.com/office/drawing/2014/main" id="{1FDC55B3-12AB-F8A8-4A6B-618A560166E3}"/>
                </a:ext>
              </a:extLst>
            </p:cNvPr>
            <p:cNvSpPr/>
            <p:nvPr/>
          </p:nvSpPr>
          <p:spPr>
            <a:xfrm>
              <a:off x="8001945" y="5140567"/>
              <a:ext cx="2232600" cy="1200330"/>
            </a:xfrm>
            <a:prstGeom prst="roundRect">
              <a:avLst/>
            </a:prstGeom>
            <a:solidFill>
              <a:srgbClr val="0095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1" indent="0" algn="ctr" defTabSz="457200" rtl="0" eaLnBrk="1" fontAlgn="auto" latinLnBrk="0" hangingPunct="1">
                <a:lnSpc>
                  <a:spcPct val="100000"/>
                </a:lnSpc>
                <a:spcBef>
                  <a:spcPts val="0"/>
                </a:spcBef>
                <a:spcAft>
                  <a:spcPts val="0"/>
                </a:spcAft>
                <a:buClrTx/>
                <a:buSzTx/>
                <a:buFontTx/>
                <a:buNone/>
                <a:tabLst/>
                <a:defRPr/>
              </a:pPr>
              <a:r>
                <a:rPr kumimoji="0" lang="en-US" altLang="en-US" sz="2400" b="1" i="0" u="none" strike="noStrike" kern="120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Resposta</a:t>
              </a:r>
            </a:p>
            <a:p>
              <a:pPr marL="0" marR="0" lvl="1" indent="0" algn="ctr" defTabSz="457200" rtl="0" eaLnBrk="1" fontAlgn="auto" latinLnBrk="0" hangingPunct="1">
                <a:lnSpc>
                  <a:spcPct val="100000"/>
                </a:lnSpc>
                <a:spcBef>
                  <a:spcPts val="0"/>
                </a:spcBef>
                <a:spcAft>
                  <a:spcPts val="0"/>
                </a:spcAft>
                <a:buClrTx/>
                <a:buSzTx/>
                <a:buFontTx/>
                <a:buNone/>
                <a:tabLst/>
                <a:defRPr/>
              </a:pPr>
              <a:r>
                <a:rPr lang="en-US" altLang="en-US" sz="2400" dirty="0" err="1">
                  <a:solidFill>
                    <a:prstClr val="black"/>
                  </a:solidFill>
                  <a:latin typeface="Arial  "/>
                  <a:ea typeface="ＭＳ Ｐゴシック" pitchFamily="34" charset="-128"/>
                  <a:cs typeface="Arial" panose="020B0604020202020204" pitchFamily="34" charset="0"/>
                </a:rPr>
                <a:t>Passo</a:t>
              </a:r>
              <a:r>
                <a:rPr kumimoji="0" lang="en-US" altLang="en-US" sz="2400" b="0" i="0" u="none" strike="noStrike" kern="120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11-13</a:t>
              </a:r>
            </a:p>
          </p:txBody>
        </p:sp>
        <p:sp>
          <p:nvSpPr>
            <p:cNvPr id="9" name="Right Arrow 26">
              <a:extLst>
                <a:ext uri="{FF2B5EF4-FFF2-40B4-BE49-F238E27FC236}">
                  <a16:creationId xmlns:a16="http://schemas.microsoft.com/office/drawing/2014/main" id="{6560E650-24E4-437B-9EBC-9B5D3405568E}"/>
                </a:ext>
              </a:extLst>
            </p:cNvPr>
            <p:cNvSpPr/>
            <p:nvPr/>
          </p:nvSpPr>
          <p:spPr>
            <a:xfrm>
              <a:off x="4192418" y="5499855"/>
              <a:ext cx="573485" cy="442604"/>
            </a:xfrm>
            <a:prstGeom prst="rightArrow">
              <a:avLst/>
            </a:prstGeom>
            <a:solidFill>
              <a:schemeClr val="bg2"/>
            </a:solidFill>
            <a:ln w="25400"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Calibri"/>
                <a:ea typeface="+mn-ea"/>
                <a:cs typeface="+mn-cs"/>
              </a:endParaRPr>
            </a:p>
          </p:txBody>
        </p:sp>
        <p:sp>
          <p:nvSpPr>
            <p:cNvPr id="10" name="Right Arrow 27">
              <a:extLst>
                <a:ext uri="{FF2B5EF4-FFF2-40B4-BE49-F238E27FC236}">
                  <a16:creationId xmlns:a16="http://schemas.microsoft.com/office/drawing/2014/main" id="{DE17F8D4-066E-7DE4-D9FA-850693CCECD2}"/>
                </a:ext>
              </a:extLst>
            </p:cNvPr>
            <p:cNvSpPr/>
            <p:nvPr/>
          </p:nvSpPr>
          <p:spPr>
            <a:xfrm>
              <a:off x="7242857" y="5437143"/>
              <a:ext cx="573485" cy="465608"/>
            </a:xfrm>
            <a:prstGeom prst="rightArrow">
              <a:avLst/>
            </a:prstGeom>
            <a:solidFill>
              <a:schemeClr val="bg2"/>
            </a:solidFill>
            <a:ln w="25400"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Calibri"/>
                <a:ea typeface="+mn-ea"/>
                <a:cs typeface="+mn-cs"/>
              </a:endParaRPr>
            </a:p>
          </p:txBody>
        </p:sp>
      </p:gr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793"/>
        <p:cNvGrpSpPr/>
        <p:nvPr/>
      </p:nvGrpSpPr>
      <p:grpSpPr>
        <a:xfrm>
          <a:off x="0" y="0"/>
          <a:ext cx="0" cy="0"/>
          <a:chOff x="0" y="0"/>
          <a:chExt cx="0" cy="0"/>
        </a:xfrm>
      </p:grpSpPr>
      <p:sp>
        <p:nvSpPr>
          <p:cNvPr id="795" name="Google Shape;795;p49"/>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spcBef>
                <a:spcPts val="0"/>
              </a:spcBef>
              <a:buNone/>
            </a:pPr>
            <a:br>
              <a:rPr lang="en-US" dirty="0"/>
            </a:br>
            <a:br>
              <a:rPr lang="en-US" dirty="0"/>
            </a:br>
            <a:endParaRPr dirty="0"/>
          </a:p>
        </p:txBody>
      </p:sp>
      <p:sp>
        <p:nvSpPr>
          <p:cNvPr id="4" name="Google Shape;682;p35">
            <a:extLst>
              <a:ext uri="{FF2B5EF4-FFF2-40B4-BE49-F238E27FC236}">
                <a16:creationId xmlns:a16="http://schemas.microsoft.com/office/drawing/2014/main" id="{EFB2F58A-767D-A811-457E-EA41A9D755B4}"/>
              </a:ext>
            </a:extLst>
          </p:cNvPr>
          <p:cNvSpPr txBox="1">
            <a:spLocks/>
          </p:cNvSpPr>
          <p:nvPr/>
        </p:nvSpPr>
        <p:spPr>
          <a:xfrm>
            <a:off x="838201" y="285134"/>
            <a:ext cx="10515600" cy="864010"/>
          </a:xfrm>
          <a:prstGeom prst="rect">
            <a:avLst/>
          </a:prstGeom>
          <a:noFill/>
          <a:ln>
            <a:noFill/>
          </a:ln>
        </p:spPr>
        <p:txBody>
          <a:bodyPr spcFirstLastPara="1" wrap="square" lIns="91425" tIns="45700" rIns="91425" bIns="4570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Analisar</a:t>
            </a:r>
            <a:r>
              <a:rPr lang="en-US" dirty="0"/>
              <a:t> dados (6/9)</a:t>
            </a:r>
          </a:p>
        </p:txBody>
      </p:sp>
      <p:sp>
        <p:nvSpPr>
          <p:cNvPr id="5" name="Google Shape;797;p49">
            <a:extLst>
              <a:ext uri="{FF2B5EF4-FFF2-40B4-BE49-F238E27FC236}">
                <a16:creationId xmlns:a16="http://schemas.microsoft.com/office/drawing/2014/main" id="{345BEF40-EF30-7E1E-012F-0A282337A2D6}"/>
              </a:ext>
            </a:extLst>
          </p:cNvPr>
          <p:cNvSpPr/>
          <p:nvPr/>
        </p:nvSpPr>
        <p:spPr>
          <a:xfrm>
            <a:off x="1737875" y="1725059"/>
            <a:ext cx="8836892" cy="738623"/>
          </a:xfrm>
          <a:prstGeom prst="rect">
            <a:avLst/>
          </a:prstGeom>
          <a:noFill/>
          <a:ln>
            <a:noFill/>
          </a:ln>
        </p:spPr>
        <p:txBody>
          <a:bodyPr spcFirstLastPara="1" wrap="square" lIns="91425" tIns="45700" rIns="91425" bIns="45700" anchor="ctr" anchorCtr="0">
            <a:spAutoFit/>
          </a:bodyPr>
          <a:lstStyle/>
          <a:p>
            <a:pPr lvl="0">
              <a:buClr>
                <a:srgbClr val="00953A"/>
              </a:buClr>
              <a:buSzPts val="2400"/>
              <a:defRPr/>
            </a:pP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Taxa de ataque de </a:t>
            </a:r>
            <a:r>
              <a:rPr lang="en-US" sz="2400" b="1" dirty="0" err="1">
                <a:solidFill>
                  <a:prstClr val="black"/>
                </a:solidFill>
                <a:latin typeface="Arial  "/>
                <a:ea typeface="Arial"/>
                <a:cs typeface="Arial"/>
                <a:sym typeface="Arial"/>
              </a:rPr>
              <a:t>shigelose</a:t>
            </a:r>
            <a:r>
              <a:rPr lang="en-US" sz="2400" b="1" dirty="0">
                <a:solidFill>
                  <a:prstClr val="black"/>
                </a:solidFill>
                <a:latin typeface="Arial  "/>
                <a:ea typeface="Arial"/>
                <a:cs typeface="Arial"/>
                <a:sym typeface="Arial"/>
              </a:rPr>
              <a:t> </a:t>
            </a: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devido à ingestão de arroz</a:t>
            </a:r>
            <a:endParaRPr kumimoji="0" sz="2400" b="1" i="0" u="none" strike="sngStrike" kern="1200" cap="none" spc="0" normalizeH="0" baseline="0" noProof="0" dirty="0">
              <a:ln>
                <a:noFill/>
              </a:ln>
              <a:solidFill>
                <a:prstClr val="black"/>
              </a:solidFill>
              <a:effectLst/>
              <a:uLnTx/>
              <a:uFillTx/>
              <a:latin typeface="Arial  "/>
              <a:ea typeface="Arial"/>
              <a:cs typeface="Arial"/>
              <a:sym typeface="Arial"/>
            </a:endParaRPr>
          </a:p>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dirty="0">
              <a:ln>
                <a:noFill/>
              </a:ln>
              <a:solidFill>
                <a:prstClr val="black"/>
              </a:solidFill>
              <a:effectLst/>
              <a:uLnTx/>
              <a:uFillTx/>
              <a:latin typeface="Arial  "/>
              <a:ea typeface="Arial"/>
              <a:cs typeface="Arial"/>
              <a:sym typeface="Arial"/>
            </a:endParaRPr>
          </a:p>
        </p:txBody>
      </p:sp>
      <p:graphicFrame>
        <p:nvGraphicFramePr>
          <p:cNvPr id="6" name="Google Shape;798;p49">
            <a:extLst>
              <a:ext uri="{FF2B5EF4-FFF2-40B4-BE49-F238E27FC236}">
                <a16:creationId xmlns:a16="http://schemas.microsoft.com/office/drawing/2014/main" id="{B1DCFF0D-8BC0-6E62-EF96-E34B2EEECC9E}"/>
              </a:ext>
            </a:extLst>
          </p:cNvPr>
          <p:cNvGraphicFramePr/>
          <p:nvPr>
            <p:extLst>
              <p:ext uri="{D42A27DB-BD31-4B8C-83A1-F6EECF244321}">
                <p14:modId xmlns:p14="http://schemas.microsoft.com/office/powerpoint/2010/main" val="3480518816"/>
              </p:ext>
            </p:extLst>
          </p:nvPr>
        </p:nvGraphicFramePr>
        <p:xfrm>
          <a:off x="1224366" y="2236216"/>
          <a:ext cx="9810427" cy="2830380"/>
        </p:xfrm>
        <a:graphic>
          <a:graphicData uri="http://schemas.openxmlformats.org/drawingml/2006/table">
            <a:tbl>
              <a:tblPr firstRow="1" bandRow="1">
                <a:noFill/>
              </a:tblPr>
              <a:tblGrid>
                <a:gridCol w="2877103">
                  <a:extLst>
                    <a:ext uri="{9D8B030D-6E8A-4147-A177-3AD203B41FA5}">
                      <a16:colId xmlns:a16="http://schemas.microsoft.com/office/drawing/2014/main" val="20000"/>
                    </a:ext>
                  </a:extLst>
                </a:gridCol>
                <a:gridCol w="1317770">
                  <a:extLst>
                    <a:ext uri="{9D8B030D-6E8A-4147-A177-3AD203B41FA5}">
                      <a16:colId xmlns:a16="http://schemas.microsoft.com/office/drawing/2014/main" val="20001"/>
                    </a:ext>
                  </a:extLst>
                </a:gridCol>
                <a:gridCol w="1343998">
                  <a:extLst>
                    <a:ext uri="{9D8B030D-6E8A-4147-A177-3AD203B41FA5}">
                      <a16:colId xmlns:a16="http://schemas.microsoft.com/office/drawing/2014/main" val="20002"/>
                    </a:ext>
                  </a:extLst>
                </a:gridCol>
                <a:gridCol w="1179228">
                  <a:extLst>
                    <a:ext uri="{9D8B030D-6E8A-4147-A177-3AD203B41FA5}">
                      <a16:colId xmlns:a16="http://schemas.microsoft.com/office/drawing/2014/main" val="20003"/>
                    </a:ext>
                  </a:extLst>
                </a:gridCol>
                <a:gridCol w="1546164">
                  <a:extLst>
                    <a:ext uri="{9D8B030D-6E8A-4147-A177-3AD203B41FA5}">
                      <a16:colId xmlns:a16="http://schemas.microsoft.com/office/drawing/2014/main" val="20004"/>
                    </a:ext>
                  </a:extLst>
                </a:gridCol>
                <a:gridCol w="1546164">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None/>
                      </a:pPr>
                      <a:endParaRPr sz="1800" dirty="0">
                        <a:solidFill>
                          <a:schemeClr val="dk1"/>
                        </a:solidFill>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Não 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Total</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a:solidFill>
                            <a:schemeClr val="dk1"/>
                          </a:solidFill>
                          <a:latin typeface="Arial  "/>
                        </a:rPr>
                        <a:t>Taxa de ataque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err="1">
                          <a:solidFill>
                            <a:schemeClr val="dk1"/>
                          </a:solidFill>
                          <a:latin typeface="Arial  "/>
                        </a:rPr>
                        <a:t>Razão</a:t>
                      </a:r>
                      <a:r>
                        <a:rPr lang="en-US" sz="2400" dirty="0">
                          <a:solidFill>
                            <a:schemeClr val="dk1"/>
                          </a:solidFill>
                          <a:latin typeface="Arial  "/>
                        </a:rPr>
                        <a:t> da taxa de ataque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None/>
                      </a:pPr>
                      <a:r>
                        <a:rPr lang="en-US" sz="2400" dirty="0">
                          <a:latin typeface="Arial  "/>
                        </a:rPr>
                        <a:t>Comeu arroz</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18</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54</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72</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None/>
                      </a:pPr>
                      <a:r>
                        <a:rPr lang="en-US" sz="2400" dirty="0">
                          <a:latin typeface="Arial  "/>
                        </a:rPr>
                        <a:t>Não comeu arroz</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a:effectLst/>
                          <a:latin typeface="Arial" panose="020B0604020202020204" pitchFamily="34" charset="0"/>
                          <a:ea typeface="Times New Roman" panose="02020603050405020304" pitchFamily="18" charset="0"/>
                          <a:cs typeface="Arial" panose="020B0604020202020204" pitchFamily="34" charset="0"/>
                        </a:rPr>
                        <a:t>2</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6</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8</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en-US"/>
                    </a:p>
                  </a:txBody>
                  <a:tcPr>
                    <a:lnL w="12700" cap="flat" cmpd="sng" algn="ctr">
                      <a:solidFill>
                        <a:schemeClr val="dk1"/>
                      </a:solidFill>
                      <a:prstDash val="solid"/>
                      <a:round/>
                      <a:headEnd type="none" w="sm" len="sm"/>
                      <a:tailEnd type="none" w="sm" len="sm"/>
                    </a:lnL>
                    <a:lnT w="12700" cap="flat" cmpd="sng" algn="ctr">
                      <a:solidFill>
                        <a:schemeClr val="dk1"/>
                      </a:solidFill>
                      <a:prstDash val="solid"/>
                      <a:round/>
                      <a:headEnd type="none" w="sm" len="sm"/>
                      <a:tailEnd type="none" w="sm" len="sm"/>
                    </a:lnT>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4019433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5" name="Google Shape;805;p50"/>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spcBef>
                <a:spcPts val="0"/>
              </a:spcBef>
              <a:buNone/>
            </a:pPr>
            <a:br>
              <a:rPr lang="en-US" dirty="0"/>
            </a:br>
            <a:br>
              <a:rPr lang="en-US" dirty="0"/>
            </a:br>
            <a:endParaRPr dirty="0"/>
          </a:p>
        </p:txBody>
      </p:sp>
      <p:sp>
        <p:nvSpPr>
          <p:cNvPr id="4" name="Title 3">
            <a:extLst>
              <a:ext uri="{FF2B5EF4-FFF2-40B4-BE49-F238E27FC236}">
                <a16:creationId xmlns:a16="http://schemas.microsoft.com/office/drawing/2014/main" id="{19C6BC06-79E7-92C5-F306-92CF56AEAFB4}"/>
              </a:ext>
            </a:extLst>
          </p:cNvPr>
          <p:cNvSpPr>
            <a:spLocks noGrp="1"/>
          </p:cNvSpPr>
          <p:nvPr>
            <p:ph type="title"/>
          </p:nvPr>
        </p:nvSpPr>
        <p:spPr>
          <a:xfrm>
            <a:off x="838200" y="458066"/>
            <a:ext cx="9752215" cy="800100"/>
          </a:xfrm>
        </p:spPr>
        <p:txBody>
          <a:bodyPr/>
          <a:lstStyle/>
          <a:p>
            <a:r>
              <a:rPr lang="en-US" dirty="0" err="1"/>
              <a:t>Analisar</a:t>
            </a:r>
            <a:r>
              <a:rPr lang="en-US" dirty="0"/>
              <a:t> dados (6/9) </a:t>
            </a:r>
            <a:r>
              <a:rPr lang="en-US" dirty="0" err="1"/>
              <a:t>resposta</a:t>
            </a:r>
            <a:endParaRPr lang="en-US" dirty="0"/>
          </a:p>
        </p:txBody>
      </p:sp>
      <p:sp>
        <p:nvSpPr>
          <p:cNvPr id="5" name="Google Shape;797;p49">
            <a:extLst>
              <a:ext uri="{FF2B5EF4-FFF2-40B4-BE49-F238E27FC236}">
                <a16:creationId xmlns:a16="http://schemas.microsoft.com/office/drawing/2014/main" id="{4813173E-74EB-EA65-E6FC-D93BCD07A5FB}"/>
              </a:ext>
            </a:extLst>
          </p:cNvPr>
          <p:cNvSpPr/>
          <p:nvPr/>
        </p:nvSpPr>
        <p:spPr>
          <a:xfrm>
            <a:off x="1737875" y="1725059"/>
            <a:ext cx="8632497" cy="738623"/>
          </a:xfrm>
          <a:prstGeom prst="rect">
            <a:avLst/>
          </a:prstGeom>
          <a:noFill/>
          <a:ln>
            <a:noFill/>
          </a:ln>
        </p:spPr>
        <p:txBody>
          <a:bodyPr spcFirstLastPara="1" wrap="square" lIns="91425" tIns="45700" rIns="91425" bIns="45700" anchor="ctr" anchorCtr="0">
            <a:spAutoFit/>
          </a:bodyPr>
          <a:lstStyle/>
          <a:p>
            <a:pPr lvl="0">
              <a:buClr>
                <a:srgbClr val="00953A"/>
              </a:buClr>
              <a:buSzPts val="2400"/>
              <a:defRPr/>
            </a:pP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Taxa de ataque de </a:t>
            </a:r>
            <a:r>
              <a:rPr lang="en-US" sz="2400" b="1" dirty="0" err="1">
                <a:solidFill>
                  <a:prstClr val="black"/>
                </a:solidFill>
                <a:latin typeface="Arial  "/>
                <a:ea typeface="Arial"/>
                <a:cs typeface="Arial"/>
                <a:sym typeface="Arial"/>
              </a:rPr>
              <a:t>shigelose</a:t>
            </a:r>
            <a:r>
              <a:rPr lang="en-US" sz="2400" b="1" dirty="0">
                <a:solidFill>
                  <a:prstClr val="black"/>
                </a:solidFill>
                <a:latin typeface="Arial  "/>
                <a:ea typeface="Arial"/>
                <a:cs typeface="Arial"/>
                <a:sym typeface="Arial"/>
              </a:rPr>
              <a:t> </a:t>
            </a: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devido à ingestão de arroz</a:t>
            </a:r>
            <a:endParaRPr kumimoji="0" sz="2400" b="1" i="0" u="none" strike="sngStrike" kern="1200" cap="none" spc="0" normalizeH="0" baseline="0" noProof="0" dirty="0">
              <a:ln>
                <a:noFill/>
              </a:ln>
              <a:solidFill>
                <a:prstClr val="black"/>
              </a:solidFill>
              <a:effectLst/>
              <a:uLnTx/>
              <a:uFillTx/>
              <a:latin typeface="Arial  "/>
              <a:ea typeface="Arial"/>
              <a:cs typeface="Arial"/>
              <a:sym typeface="Arial"/>
            </a:endParaRPr>
          </a:p>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dirty="0">
              <a:ln>
                <a:noFill/>
              </a:ln>
              <a:solidFill>
                <a:prstClr val="black"/>
              </a:solidFill>
              <a:effectLst/>
              <a:uLnTx/>
              <a:uFillTx/>
              <a:latin typeface="Arial  "/>
              <a:ea typeface="Arial"/>
              <a:cs typeface="Arial"/>
              <a:sym typeface="Arial"/>
            </a:endParaRPr>
          </a:p>
        </p:txBody>
      </p:sp>
      <p:graphicFrame>
        <p:nvGraphicFramePr>
          <p:cNvPr id="6" name="Google Shape;798;p49">
            <a:extLst>
              <a:ext uri="{FF2B5EF4-FFF2-40B4-BE49-F238E27FC236}">
                <a16:creationId xmlns:a16="http://schemas.microsoft.com/office/drawing/2014/main" id="{71D782B3-9149-D710-6A80-B9547B97B81E}"/>
              </a:ext>
            </a:extLst>
          </p:cNvPr>
          <p:cNvGraphicFramePr/>
          <p:nvPr>
            <p:extLst>
              <p:ext uri="{D42A27DB-BD31-4B8C-83A1-F6EECF244321}">
                <p14:modId xmlns:p14="http://schemas.microsoft.com/office/powerpoint/2010/main" val="1726785017"/>
              </p:ext>
            </p:extLst>
          </p:nvPr>
        </p:nvGraphicFramePr>
        <p:xfrm>
          <a:off x="991892" y="2236216"/>
          <a:ext cx="10197885" cy="3052106"/>
        </p:xfrm>
        <a:graphic>
          <a:graphicData uri="http://schemas.openxmlformats.org/drawingml/2006/table">
            <a:tbl>
              <a:tblPr firstRow="1" bandRow="1">
                <a:noFill/>
              </a:tblPr>
              <a:tblGrid>
                <a:gridCol w="2690132">
                  <a:extLst>
                    <a:ext uri="{9D8B030D-6E8A-4147-A177-3AD203B41FA5}">
                      <a16:colId xmlns:a16="http://schemas.microsoft.com/office/drawing/2014/main" val="20000"/>
                    </a:ext>
                  </a:extLst>
                </a:gridCol>
                <a:gridCol w="1518710">
                  <a:extLst>
                    <a:ext uri="{9D8B030D-6E8A-4147-A177-3AD203B41FA5}">
                      <a16:colId xmlns:a16="http://schemas.microsoft.com/office/drawing/2014/main" val="20001"/>
                    </a:ext>
                  </a:extLst>
                </a:gridCol>
                <a:gridCol w="1319620">
                  <a:extLst>
                    <a:ext uri="{9D8B030D-6E8A-4147-A177-3AD203B41FA5}">
                      <a16:colId xmlns:a16="http://schemas.microsoft.com/office/drawing/2014/main" val="20002"/>
                    </a:ext>
                  </a:extLst>
                </a:gridCol>
                <a:gridCol w="1454965">
                  <a:extLst>
                    <a:ext uri="{9D8B030D-6E8A-4147-A177-3AD203B41FA5}">
                      <a16:colId xmlns:a16="http://schemas.microsoft.com/office/drawing/2014/main" val="20003"/>
                    </a:ext>
                  </a:extLst>
                </a:gridCol>
                <a:gridCol w="1607229">
                  <a:extLst>
                    <a:ext uri="{9D8B030D-6E8A-4147-A177-3AD203B41FA5}">
                      <a16:colId xmlns:a16="http://schemas.microsoft.com/office/drawing/2014/main" val="20004"/>
                    </a:ext>
                  </a:extLst>
                </a:gridCol>
                <a:gridCol w="1607229">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None/>
                      </a:pPr>
                      <a:endParaRPr sz="1800" dirty="0">
                        <a:solidFill>
                          <a:schemeClr val="dk1"/>
                        </a:solidFill>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Não 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Total</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a:solidFill>
                            <a:schemeClr val="dk1"/>
                          </a:solidFill>
                          <a:latin typeface="Arial  "/>
                        </a:rPr>
                        <a:t>Taxa de ataque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err="1">
                          <a:solidFill>
                            <a:schemeClr val="dk1"/>
                          </a:solidFill>
                          <a:latin typeface="Arial  "/>
                        </a:rPr>
                        <a:t>Razão</a:t>
                      </a:r>
                      <a:r>
                        <a:rPr lang="en-US" sz="2400" dirty="0">
                          <a:solidFill>
                            <a:schemeClr val="dk1"/>
                          </a:solidFill>
                          <a:latin typeface="Arial  "/>
                        </a:rPr>
                        <a:t> de taxa de ataque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1042551">
                <a:tc>
                  <a:txBody>
                    <a:bodyPr/>
                    <a:lstStyle/>
                    <a:p>
                      <a:pPr marL="0" marR="0" lvl="0" indent="0" algn="l" rtl="0">
                        <a:spcBef>
                          <a:spcPts val="0"/>
                        </a:spcBef>
                        <a:spcAft>
                          <a:spcPts val="0"/>
                        </a:spcAft>
                        <a:buNone/>
                      </a:pPr>
                      <a:r>
                        <a:rPr lang="en-US" sz="2400" dirty="0">
                          <a:latin typeface="Arial  "/>
                        </a:rPr>
                        <a:t>Comeu arroz</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18</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54</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72</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r>
                        <a:rPr lang="en-US" sz="2400" dirty="0">
                          <a:latin typeface="Arial  "/>
                        </a:rPr>
                        <a:t>25%</a:t>
                      </a: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None/>
                      </a:pPr>
                      <a:r>
                        <a:rPr lang="en-US" sz="2400" dirty="0">
                          <a:latin typeface="Arial  "/>
                        </a:rPr>
                        <a:t>1.0</a:t>
                      </a:r>
                      <a:endParaRPr sz="2400" dirty="0">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None/>
                      </a:pPr>
                      <a:r>
                        <a:rPr lang="en-US" sz="2400" dirty="0">
                          <a:latin typeface="Arial  "/>
                        </a:rPr>
                        <a:t>Não comeu arroz</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a:effectLst/>
                          <a:latin typeface="Arial" panose="020B0604020202020204" pitchFamily="34" charset="0"/>
                          <a:ea typeface="Times New Roman" panose="02020603050405020304" pitchFamily="18" charset="0"/>
                          <a:cs typeface="Arial" panose="020B0604020202020204" pitchFamily="34" charset="0"/>
                        </a:rPr>
                        <a:t>2</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6</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8</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r>
                        <a:rPr lang="en-US" sz="2400" dirty="0">
                          <a:latin typeface="Arial  "/>
                        </a:rPr>
                        <a:t>25%</a:t>
                      </a: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en-US"/>
                    </a:p>
                  </a:txBody>
                  <a:tcPr>
                    <a:lnL w="12700" cap="flat" cmpd="sng" algn="ctr">
                      <a:solidFill>
                        <a:schemeClr val="dk1"/>
                      </a:solidFill>
                      <a:prstDash val="solid"/>
                      <a:round/>
                      <a:headEnd type="none" w="sm" len="sm"/>
                      <a:tailEnd type="none" w="sm" len="sm"/>
                    </a:lnL>
                    <a:lnT w="12700" cap="flat" cmpd="sng" algn="ctr">
                      <a:solidFill>
                        <a:schemeClr val="dk1"/>
                      </a:solidFill>
                      <a:prstDash val="solid"/>
                      <a:round/>
                      <a:headEnd type="none" w="sm" len="sm"/>
                      <a:tailEnd type="none" w="sm" len="sm"/>
                    </a:lnT>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8956949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793"/>
        <p:cNvGrpSpPr/>
        <p:nvPr/>
      </p:nvGrpSpPr>
      <p:grpSpPr>
        <a:xfrm>
          <a:off x="0" y="0"/>
          <a:ext cx="0" cy="0"/>
          <a:chOff x="0" y="0"/>
          <a:chExt cx="0" cy="0"/>
        </a:xfrm>
      </p:grpSpPr>
      <p:sp>
        <p:nvSpPr>
          <p:cNvPr id="795" name="Google Shape;795;p49"/>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spcBef>
                <a:spcPts val="0"/>
              </a:spcBef>
              <a:buNone/>
            </a:pPr>
            <a:br>
              <a:rPr lang="en-US" dirty="0"/>
            </a:br>
            <a:br>
              <a:rPr lang="en-US" dirty="0"/>
            </a:br>
            <a:endParaRPr dirty="0"/>
          </a:p>
        </p:txBody>
      </p:sp>
      <p:sp>
        <p:nvSpPr>
          <p:cNvPr id="4" name="Google Shape;682;p35">
            <a:extLst>
              <a:ext uri="{FF2B5EF4-FFF2-40B4-BE49-F238E27FC236}">
                <a16:creationId xmlns:a16="http://schemas.microsoft.com/office/drawing/2014/main" id="{EFB2F58A-767D-A811-457E-EA41A9D755B4}"/>
              </a:ext>
            </a:extLst>
          </p:cNvPr>
          <p:cNvSpPr txBox="1">
            <a:spLocks/>
          </p:cNvSpPr>
          <p:nvPr/>
        </p:nvSpPr>
        <p:spPr>
          <a:xfrm>
            <a:off x="838198" y="285134"/>
            <a:ext cx="10515602" cy="864010"/>
          </a:xfrm>
          <a:prstGeom prst="rect">
            <a:avLst/>
          </a:prstGeom>
          <a:noFill/>
          <a:ln>
            <a:noFill/>
          </a:ln>
        </p:spPr>
        <p:txBody>
          <a:bodyPr spcFirstLastPara="1" wrap="square" lIns="91425" tIns="45700" rIns="91425" bIns="4570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Analisar</a:t>
            </a:r>
            <a:r>
              <a:rPr lang="en-US" dirty="0"/>
              <a:t> dados (7/9)</a:t>
            </a:r>
          </a:p>
        </p:txBody>
      </p:sp>
      <p:sp>
        <p:nvSpPr>
          <p:cNvPr id="5" name="Google Shape;797;p49">
            <a:extLst>
              <a:ext uri="{FF2B5EF4-FFF2-40B4-BE49-F238E27FC236}">
                <a16:creationId xmlns:a16="http://schemas.microsoft.com/office/drawing/2014/main" id="{345BEF40-EF30-7E1E-012F-0A282337A2D6}"/>
              </a:ext>
            </a:extLst>
          </p:cNvPr>
          <p:cNvSpPr/>
          <p:nvPr/>
        </p:nvSpPr>
        <p:spPr>
          <a:xfrm>
            <a:off x="1043551" y="1552551"/>
            <a:ext cx="10104895" cy="738623"/>
          </a:xfrm>
          <a:prstGeom prst="rect">
            <a:avLst/>
          </a:prstGeom>
          <a:noFill/>
          <a:ln>
            <a:noFill/>
          </a:ln>
        </p:spPr>
        <p:txBody>
          <a:bodyPr spcFirstLastPara="1" wrap="square" lIns="91425" tIns="45700" rIns="91425" bIns="45700" anchor="ctr" anchorCtr="0">
            <a:spAutoFit/>
          </a:bodyPr>
          <a:lstStyle/>
          <a:p>
            <a:pPr lvl="0">
              <a:buClr>
                <a:srgbClr val="00953A"/>
              </a:buClr>
              <a:buSzPts val="2400"/>
              <a:defRPr/>
            </a:pP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Taxa de ataque de </a:t>
            </a:r>
            <a:r>
              <a:rPr lang="en-US" sz="2400" b="1" dirty="0" err="1">
                <a:solidFill>
                  <a:prstClr val="black"/>
                </a:solidFill>
                <a:latin typeface="Arial  "/>
                <a:ea typeface="Arial"/>
                <a:cs typeface="Arial"/>
                <a:sym typeface="Arial"/>
              </a:rPr>
              <a:t>shigelose</a:t>
            </a:r>
            <a:r>
              <a:rPr lang="en-US" sz="2400" b="1" dirty="0">
                <a:solidFill>
                  <a:prstClr val="black"/>
                </a:solidFill>
                <a:latin typeface="Arial  "/>
                <a:ea typeface="Arial"/>
                <a:cs typeface="Arial"/>
                <a:sym typeface="Arial"/>
              </a:rPr>
              <a:t> </a:t>
            </a: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devido à ingestão de legumes </a:t>
            </a:r>
            <a:r>
              <a:rPr kumimoji="0" lang="en-US" sz="2400" b="1" i="0" u="none" strike="noStrike" kern="1200" cap="none" spc="0" normalizeH="0" baseline="0" noProof="0" dirty="0" err="1">
                <a:ln>
                  <a:noFill/>
                </a:ln>
                <a:solidFill>
                  <a:prstClr val="black"/>
                </a:solidFill>
                <a:effectLst/>
                <a:uLnTx/>
                <a:uFillTx/>
                <a:latin typeface="Arial  "/>
                <a:ea typeface="Arial"/>
                <a:cs typeface="Arial"/>
                <a:sym typeface="Arial"/>
              </a:rPr>
              <a:t>cozidos</a:t>
            </a:r>
            <a:endParaRPr kumimoji="0" sz="2400" b="1" i="0" u="none" strike="sngStrike" kern="1200" cap="none" spc="0" normalizeH="0" baseline="0" noProof="0" dirty="0">
              <a:ln>
                <a:noFill/>
              </a:ln>
              <a:solidFill>
                <a:prstClr val="black"/>
              </a:solidFill>
              <a:effectLst/>
              <a:uLnTx/>
              <a:uFillTx/>
              <a:latin typeface="Arial  "/>
              <a:ea typeface="Arial"/>
              <a:cs typeface="Arial"/>
              <a:sym typeface="Arial"/>
            </a:endParaRPr>
          </a:p>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dirty="0">
              <a:ln>
                <a:noFill/>
              </a:ln>
              <a:solidFill>
                <a:prstClr val="black"/>
              </a:solidFill>
              <a:effectLst/>
              <a:uLnTx/>
              <a:uFillTx/>
              <a:latin typeface="Arial  "/>
              <a:ea typeface="Arial"/>
              <a:cs typeface="Arial"/>
              <a:sym typeface="Arial"/>
            </a:endParaRPr>
          </a:p>
        </p:txBody>
      </p:sp>
      <p:graphicFrame>
        <p:nvGraphicFramePr>
          <p:cNvPr id="6" name="Google Shape;798;p49">
            <a:extLst>
              <a:ext uri="{FF2B5EF4-FFF2-40B4-BE49-F238E27FC236}">
                <a16:creationId xmlns:a16="http://schemas.microsoft.com/office/drawing/2014/main" id="{B1DCFF0D-8BC0-6E62-EF96-E34B2EEECC9E}"/>
              </a:ext>
            </a:extLst>
          </p:cNvPr>
          <p:cNvGraphicFramePr/>
          <p:nvPr>
            <p:extLst>
              <p:ext uri="{D42A27DB-BD31-4B8C-83A1-F6EECF244321}">
                <p14:modId xmlns:p14="http://schemas.microsoft.com/office/powerpoint/2010/main" val="3138088809"/>
              </p:ext>
            </p:extLst>
          </p:nvPr>
        </p:nvGraphicFramePr>
        <p:xfrm>
          <a:off x="838198" y="2236216"/>
          <a:ext cx="10515599" cy="2830380"/>
        </p:xfrm>
        <a:graphic>
          <a:graphicData uri="http://schemas.openxmlformats.org/drawingml/2006/table">
            <a:tbl>
              <a:tblPr firstRow="1" bandRow="1">
                <a:noFill/>
              </a:tblPr>
              <a:tblGrid>
                <a:gridCol w="3083909">
                  <a:extLst>
                    <a:ext uri="{9D8B030D-6E8A-4147-A177-3AD203B41FA5}">
                      <a16:colId xmlns:a16="http://schemas.microsoft.com/office/drawing/2014/main" val="20000"/>
                    </a:ext>
                  </a:extLst>
                </a:gridCol>
                <a:gridCol w="1425470">
                  <a:extLst>
                    <a:ext uri="{9D8B030D-6E8A-4147-A177-3AD203B41FA5}">
                      <a16:colId xmlns:a16="http://schemas.microsoft.com/office/drawing/2014/main" val="20001"/>
                    </a:ext>
                  </a:extLst>
                </a:gridCol>
                <a:gridCol w="1466562">
                  <a:extLst>
                    <a:ext uri="{9D8B030D-6E8A-4147-A177-3AD203B41FA5}">
                      <a16:colId xmlns:a16="http://schemas.microsoft.com/office/drawing/2014/main" val="20002"/>
                    </a:ext>
                  </a:extLst>
                </a:gridCol>
                <a:gridCol w="1225056">
                  <a:extLst>
                    <a:ext uri="{9D8B030D-6E8A-4147-A177-3AD203B41FA5}">
                      <a16:colId xmlns:a16="http://schemas.microsoft.com/office/drawing/2014/main" val="20003"/>
                    </a:ext>
                  </a:extLst>
                </a:gridCol>
                <a:gridCol w="1657301">
                  <a:extLst>
                    <a:ext uri="{9D8B030D-6E8A-4147-A177-3AD203B41FA5}">
                      <a16:colId xmlns:a16="http://schemas.microsoft.com/office/drawing/2014/main" val="20004"/>
                    </a:ext>
                  </a:extLst>
                </a:gridCol>
                <a:gridCol w="1657301">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None/>
                      </a:pPr>
                      <a:endParaRPr sz="1800" dirty="0">
                        <a:solidFill>
                          <a:schemeClr val="dk1"/>
                        </a:solidFill>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Não 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Total</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a:solidFill>
                            <a:schemeClr val="dk1"/>
                          </a:solidFill>
                          <a:latin typeface="Arial  "/>
                        </a:rPr>
                        <a:t>Taxa de ataque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err="1">
                          <a:solidFill>
                            <a:schemeClr val="dk1"/>
                          </a:solidFill>
                          <a:latin typeface="Arial  "/>
                        </a:rPr>
                        <a:t>Razão</a:t>
                      </a:r>
                      <a:r>
                        <a:rPr lang="en-US" sz="2400" dirty="0">
                          <a:solidFill>
                            <a:schemeClr val="dk1"/>
                          </a:solidFill>
                          <a:latin typeface="Arial  "/>
                        </a:rPr>
                        <a:t> da taxa de ataque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None/>
                      </a:pPr>
                      <a:r>
                        <a:rPr lang="en-US" sz="2400" dirty="0" err="1">
                          <a:latin typeface="Arial  "/>
                        </a:rPr>
                        <a:t>Comeu</a:t>
                      </a:r>
                      <a:r>
                        <a:rPr lang="en-US" sz="2400" dirty="0">
                          <a:latin typeface="Arial  "/>
                        </a:rPr>
                        <a:t> legumes</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16</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52</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68</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None/>
                      </a:pPr>
                      <a:r>
                        <a:rPr lang="en-US" sz="2400" dirty="0" err="1">
                          <a:latin typeface="Arial  "/>
                        </a:rPr>
                        <a:t>Não</a:t>
                      </a:r>
                      <a:r>
                        <a:rPr lang="en-US" sz="2400" dirty="0">
                          <a:latin typeface="Arial  "/>
                        </a:rPr>
                        <a:t> </a:t>
                      </a:r>
                      <a:r>
                        <a:rPr lang="en-US" sz="2400" dirty="0" err="1">
                          <a:latin typeface="Arial  "/>
                        </a:rPr>
                        <a:t>comeu</a:t>
                      </a:r>
                      <a:r>
                        <a:rPr lang="en-US" sz="2400" dirty="0">
                          <a:latin typeface="Arial  "/>
                        </a:rPr>
                        <a:t> legumes</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4</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8</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12</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en-US"/>
                    </a:p>
                  </a:txBody>
                  <a:tcPr>
                    <a:lnL w="12700" cap="flat" cmpd="sng" algn="ctr">
                      <a:solidFill>
                        <a:schemeClr val="dk1"/>
                      </a:solidFill>
                      <a:prstDash val="solid"/>
                      <a:round/>
                      <a:headEnd type="none" w="sm" len="sm"/>
                      <a:tailEnd type="none" w="sm" len="sm"/>
                    </a:lnL>
                    <a:lnT w="12700" cap="flat" cmpd="sng" algn="ctr">
                      <a:solidFill>
                        <a:schemeClr val="dk1"/>
                      </a:solidFill>
                      <a:prstDash val="solid"/>
                      <a:round/>
                      <a:headEnd type="none" w="sm" len="sm"/>
                      <a:tailEnd type="none" w="sm" len="sm"/>
                    </a:lnT>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5287287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03"/>
        <p:cNvGrpSpPr/>
        <p:nvPr/>
      </p:nvGrpSpPr>
      <p:grpSpPr>
        <a:xfrm>
          <a:off x="0" y="0"/>
          <a:ext cx="0" cy="0"/>
          <a:chOff x="0" y="0"/>
          <a:chExt cx="0" cy="0"/>
        </a:xfrm>
      </p:grpSpPr>
      <p:sp>
        <p:nvSpPr>
          <p:cNvPr id="805" name="Google Shape;805;p50"/>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spcBef>
                <a:spcPts val="0"/>
              </a:spcBef>
              <a:buNone/>
            </a:pPr>
            <a:br>
              <a:rPr lang="en-US" dirty="0"/>
            </a:br>
            <a:br>
              <a:rPr lang="en-US" dirty="0"/>
            </a:br>
            <a:endParaRPr dirty="0"/>
          </a:p>
        </p:txBody>
      </p:sp>
      <p:sp>
        <p:nvSpPr>
          <p:cNvPr id="4" name="Title 3">
            <a:extLst>
              <a:ext uri="{FF2B5EF4-FFF2-40B4-BE49-F238E27FC236}">
                <a16:creationId xmlns:a16="http://schemas.microsoft.com/office/drawing/2014/main" id="{19C6BC06-79E7-92C5-F306-92CF56AEAFB4}"/>
              </a:ext>
            </a:extLst>
          </p:cNvPr>
          <p:cNvSpPr>
            <a:spLocks noGrp="1"/>
          </p:cNvSpPr>
          <p:nvPr>
            <p:ph type="title"/>
          </p:nvPr>
        </p:nvSpPr>
        <p:spPr>
          <a:xfrm>
            <a:off x="838195" y="446491"/>
            <a:ext cx="9752220" cy="800100"/>
          </a:xfrm>
        </p:spPr>
        <p:txBody>
          <a:bodyPr/>
          <a:lstStyle/>
          <a:p>
            <a:r>
              <a:rPr lang="en-US" dirty="0" err="1"/>
              <a:t>Analisar</a:t>
            </a:r>
            <a:r>
              <a:rPr lang="en-US" dirty="0"/>
              <a:t> dados (7/9) </a:t>
            </a:r>
            <a:r>
              <a:rPr lang="en-US" dirty="0" err="1"/>
              <a:t>resposta</a:t>
            </a:r>
            <a:endParaRPr lang="en-US" dirty="0"/>
          </a:p>
        </p:txBody>
      </p:sp>
      <p:sp>
        <p:nvSpPr>
          <p:cNvPr id="7" name="Google Shape;797;p49">
            <a:extLst>
              <a:ext uri="{FF2B5EF4-FFF2-40B4-BE49-F238E27FC236}">
                <a16:creationId xmlns:a16="http://schemas.microsoft.com/office/drawing/2014/main" id="{B8F535BE-E277-D7D9-0B67-1592B8846ADA}"/>
              </a:ext>
            </a:extLst>
          </p:cNvPr>
          <p:cNvSpPr/>
          <p:nvPr/>
        </p:nvSpPr>
        <p:spPr>
          <a:xfrm>
            <a:off x="838195" y="1571903"/>
            <a:ext cx="10104895" cy="738623"/>
          </a:xfrm>
          <a:prstGeom prst="rect">
            <a:avLst/>
          </a:prstGeom>
          <a:noFill/>
          <a:ln>
            <a:noFill/>
          </a:ln>
        </p:spPr>
        <p:txBody>
          <a:bodyPr spcFirstLastPara="1" wrap="square" lIns="91425" tIns="45700" rIns="91425" bIns="45700" anchor="ctr" anchorCtr="0">
            <a:spAutoFit/>
          </a:bodyPr>
          <a:lstStyle/>
          <a:p>
            <a:pPr lvl="0">
              <a:buClr>
                <a:srgbClr val="00953A"/>
              </a:buClr>
              <a:buSzPts val="2400"/>
              <a:defRPr/>
            </a:pP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Taxa de ataque de </a:t>
            </a:r>
            <a:r>
              <a:rPr lang="en-US" sz="2400" b="1" dirty="0" err="1">
                <a:solidFill>
                  <a:prstClr val="black"/>
                </a:solidFill>
                <a:latin typeface="Arial  "/>
                <a:ea typeface="Arial"/>
                <a:cs typeface="Arial"/>
                <a:sym typeface="Arial"/>
              </a:rPr>
              <a:t>shigelose</a:t>
            </a:r>
            <a:r>
              <a:rPr lang="en-US" sz="2400" b="1" dirty="0">
                <a:solidFill>
                  <a:prstClr val="black"/>
                </a:solidFill>
                <a:latin typeface="Arial  "/>
                <a:ea typeface="Arial"/>
                <a:cs typeface="Arial"/>
                <a:sym typeface="Arial"/>
              </a:rPr>
              <a:t> </a:t>
            </a:r>
            <a:r>
              <a:rPr kumimoji="0" lang="en-US" sz="2400" b="1" i="0" u="none" strike="noStrike" kern="1200" cap="none" spc="0" normalizeH="0" baseline="0" noProof="0" dirty="0">
                <a:ln>
                  <a:noFill/>
                </a:ln>
                <a:solidFill>
                  <a:prstClr val="black"/>
                </a:solidFill>
                <a:effectLst/>
                <a:uLnTx/>
                <a:uFillTx/>
                <a:latin typeface="Arial  "/>
                <a:ea typeface="Arial"/>
                <a:cs typeface="Arial"/>
                <a:sym typeface="Arial"/>
              </a:rPr>
              <a:t>devido à ingestão de legumes </a:t>
            </a:r>
            <a:r>
              <a:rPr kumimoji="0" lang="en-US" sz="2400" b="1" i="0" u="none" strike="noStrike" kern="1200" cap="none" spc="0" normalizeH="0" baseline="0" noProof="0" dirty="0" err="1">
                <a:ln>
                  <a:noFill/>
                </a:ln>
                <a:solidFill>
                  <a:prstClr val="black"/>
                </a:solidFill>
                <a:effectLst/>
                <a:uLnTx/>
                <a:uFillTx/>
                <a:latin typeface="Arial  "/>
                <a:ea typeface="Arial"/>
                <a:cs typeface="Arial"/>
                <a:sym typeface="Arial"/>
              </a:rPr>
              <a:t>cozidos</a:t>
            </a:r>
            <a:endParaRPr kumimoji="0" sz="2400" b="1" i="0" u="none" strike="sngStrike" kern="1200" cap="none" spc="0" normalizeH="0" baseline="0" noProof="0" dirty="0">
              <a:ln>
                <a:noFill/>
              </a:ln>
              <a:solidFill>
                <a:prstClr val="black"/>
              </a:solidFill>
              <a:effectLst/>
              <a:uLnTx/>
              <a:uFillTx/>
              <a:latin typeface="Arial  "/>
              <a:ea typeface="Arial"/>
              <a:cs typeface="Arial"/>
              <a:sym typeface="Arial"/>
            </a:endParaRPr>
          </a:p>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dirty="0">
              <a:ln>
                <a:noFill/>
              </a:ln>
              <a:solidFill>
                <a:prstClr val="black"/>
              </a:solidFill>
              <a:effectLst/>
              <a:uLnTx/>
              <a:uFillTx/>
              <a:latin typeface="Arial  "/>
              <a:ea typeface="Arial"/>
              <a:cs typeface="Arial"/>
              <a:sym typeface="Arial"/>
            </a:endParaRPr>
          </a:p>
        </p:txBody>
      </p:sp>
      <p:graphicFrame>
        <p:nvGraphicFramePr>
          <p:cNvPr id="8" name="Google Shape;798;p49">
            <a:extLst>
              <a:ext uri="{FF2B5EF4-FFF2-40B4-BE49-F238E27FC236}">
                <a16:creationId xmlns:a16="http://schemas.microsoft.com/office/drawing/2014/main" id="{CBB4E694-CF9C-6647-A403-ECFA4D90C773}"/>
              </a:ext>
            </a:extLst>
          </p:cNvPr>
          <p:cNvGraphicFramePr/>
          <p:nvPr>
            <p:extLst>
              <p:ext uri="{D42A27DB-BD31-4B8C-83A1-F6EECF244321}">
                <p14:modId xmlns:p14="http://schemas.microsoft.com/office/powerpoint/2010/main" val="2563854215"/>
              </p:ext>
            </p:extLst>
          </p:nvPr>
        </p:nvGraphicFramePr>
        <p:xfrm>
          <a:off x="838198" y="2236216"/>
          <a:ext cx="10515599" cy="2830380"/>
        </p:xfrm>
        <a:graphic>
          <a:graphicData uri="http://schemas.openxmlformats.org/drawingml/2006/table">
            <a:tbl>
              <a:tblPr firstRow="1" bandRow="1">
                <a:noFill/>
              </a:tblPr>
              <a:tblGrid>
                <a:gridCol w="3083909">
                  <a:extLst>
                    <a:ext uri="{9D8B030D-6E8A-4147-A177-3AD203B41FA5}">
                      <a16:colId xmlns:a16="http://schemas.microsoft.com/office/drawing/2014/main" val="20000"/>
                    </a:ext>
                  </a:extLst>
                </a:gridCol>
                <a:gridCol w="1425470">
                  <a:extLst>
                    <a:ext uri="{9D8B030D-6E8A-4147-A177-3AD203B41FA5}">
                      <a16:colId xmlns:a16="http://schemas.microsoft.com/office/drawing/2014/main" val="20001"/>
                    </a:ext>
                  </a:extLst>
                </a:gridCol>
                <a:gridCol w="1466562">
                  <a:extLst>
                    <a:ext uri="{9D8B030D-6E8A-4147-A177-3AD203B41FA5}">
                      <a16:colId xmlns:a16="http://schemas.microsoft.com/office/drawing/2014/main" val="20002"/>
                    </a:ext>
                  </a:extLst>
                </a:gridCol>
                <a:gridCol w="1225056">
                  <a:extLst>
                    <a:ext uri="{9D8B030D-6E8A-4147-A177-3AD203B41FA5}">
                      <a16:colId xmlns:a16="http://schemas.microsoft.com/office/drawing/2014/main" val="20003"/>
                    </a:ext>
                  </a:extLst>
                </a:gridCol>
                <a:gridCol w="1657301">
                  <a:extLst>
                    <a:ext uri="{9D8B030D-6E8A-4147-A177-3AD203B41FA5}">
                      <a16:colId xmlns:a16="http://schemas.microsoft.com/office/drawing/2014/main" val="20004"/>
                    </a:ext>
                  </a:extLst>
                </a:gridCol>
                <a:gridCol w="1657301">
                  <a:extLst>
                    <a:ext uri="{9D8B030D-6E8A-4147-A177-3AD203B41FA5}">
                      <a16:colId xmlns:a16="http://schemas.microsoft.com/office/drawing/2014/main" val="20005"/>
                    </a:ext>
                  </a:extLst>
                </a:gridCol>
              </a:tblGrid>
              <a:tr h="820825">
                <a:tc>
                  <a:txBody>
                    <a:bodyPr/>
                    <a:lstStyle/>
                    <a:p>
                      <a:pPr marL="0" marR="0" lvl="0" indent="0" algn="ctr" rtl="0">
                        <a:spcBef>
                          <a:spcPts val="0"/>
                        </a:spcBef>
                        <a:spcAft>
                          <a:spcPts val="0"/>
                        </a:spcAft>
                        <a:buNone/>
                      </a:pPr>
                      <a:endParaRPr sz="1800" dirty="0">
                        <a:solidFill>
                          <a:schemeClr val="dk1"/>
                        </a:solidFill>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Não doente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a:solidFill>
                            <a:schemeClr val="dk1"/>
                          </a:solidFill>
                          <a:latin typeface="Arial  "/>
                        </a:rPr>
                        <a:t>Total</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lgn="ctr">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a:solidFill>
                            <a:schemeClr val="dk1"/>
                          </a:solidFill>
                          <a:latin typeface="Arial  "/>
                        </a:rPr>
                        <a:t>Taxa de ataque</a:t>
                      </a:r>
                      <a:endParaRPr sz="240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2400" dirty="0" err="1">
                          <a:solidFill>
                            <a:schemeClr val="dk1"/>
                          </a:solidFill>
                          <a:latin typeface="Arial  "/>
                        </a:rPr>
                        <a:t>Razão</a:t>
                      </a:r>
                      <a:r>
                        <a:rPr lang="en-US" sz="2400" dirty="0">
                          <a:solidFill>
                            <a:schemeClr val="dk1"/>
                          </a:solidFill>
                          <a:latin typeface="Arial  "/>
                        </a:rPr>
                        <a:t> da taxa de ataque</a:t>
                      </a:r>
                      <a:endParaRPr sz="24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820825">
                <a:tc>
                  <a:txBody>
                    <a:bodyPr/>
                    <a:lstStyle/>
                    <a:p>
                      <a:pPr marL="0" marR="0" lvl="0" indent="0" algn="l" rtl="0">
                        <a:spcBef>
                          <a:spcPts val="0"/>
                        </a:spcBef>
                        <a:spcAft>
                          <a:spcPts val="0"/>
                        </a:spcAft>
                        <a:buNone/>
                      </a:pPr>
                      <a:r>
                        <a:rPr lang="en-US" sz="2400" dirty="0" err="1">
                          <a:latin typeface="Arial  "/>
                        </a:rPr>
                        <a:t>Comeu</a:t>
                      </a:r>
                      <a:r>
                        <a:rPr lang="en-US" sz="2400" dirty="0">
                          <a:latin typeface="Arial  "/>
                        </a:rPr>
                        <a:t> legumes</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16</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52</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68</a:t>
                      </a:r>
                    </a:p>
                  </a:txBody>
                  <a:tcPr marL="73025" marR="73025" marT="100330" marB="0"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r>
                        <a:rPr lang="pt-BR" sz="2400" dirty="0">
                          <a:latin typeface="Arial  "/>
                        </a:rPr>
                        <a:t>24%</a:t>
                      </a: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rowSpan="2">
                  <a:txBody>
                    <a:bodyPr/>
                    <a:lstStyle/>
                    <a:p>
                      <a:pPr marL="0" marR="0" lvl="0" indent="0" algn="ctr" rtl="0">
                        <a:spcBef>
                          <a:spcPts val="0"/>
                        </a:spcBef>
                        <a:spcAft>
                          <a:spcPts val="0"/>
                        </a:spcAft>
                        <a:buNone/>
                      </a:pPr>
                      <a:r>
                        <a:rPr lang="pt-BR" sz="2400" dirty="0">
                          <a:latin typeface="Arial  "/>
                        </a:rPr>
                        <a:t>0,71</a:t>
                      </a:r>
                      <a:endParaRPr sz="2400" dirty="0">
                        <a:latin typeface="Arial  "/>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820825">
                <a:tc>
                  <a:txBody>
                    <a:bodyPr/>
                    <a:lstStyle/>
                    <a:p>
                      <a:pPr marL="0" marR="0" lvl="0" indent="0" algn="l" rtl="0">
                        <a:spcBef>
                          <a:spcPts val="0"/>
                        </a:spcBef>
                        <a:spcAft>
                          <a:spcPts val="0"/>
                        </a:spcAft>
                        <a:buNone/>
                      </a:pPr>
                      <a:r>
                        <a:rPr lang="en-US" sz="2400" dirty="0" err="1">
                          <a:latin typeface="Arial  "/>
                        </a:rPr>
                        <a:t>Não</a:t>
                      </a:r>
                      <a:r>
                        <a:rPr lang="en-US" sz="2400" dirty="0">
                          <a:latin typeface="Arial  "/>
                        </a:rPr>
                        <a:t> </a:t>
                      </a:r>
                      <a:r>
                        <a:rPr lang="en-US" sz="2400" dirty="0" err="1">
                          <a:latin typeface="Arial  "/>
                        </a:rPr>
                        <a:t>comeu</a:t>
                      </a:r>
                      <a:r>
                        <a:rPr lang="en-US" sz="2400" dirty="0">
                          <a:latin typeface="Arial  "/>
                        </a:rPr>
                        <a:t> legumes</a:t>
                      </a:r>
                      <a:endParaRPr dirty="0"/>
                    </a:p>
                  </a:txBody>
                  <a:tcPr marL="91450" marR="91450" marT="45725" marB="45725" anchor="ctr">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4</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8</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algn="ctr">
                        <a:lnSpc>
                          <a:spcPct val="115000"/>
                        </a:lnSpc>
                        <a:spcBef>
                          <a:spcPts val="0"/>
                        </a:spcBef>
                        <a:spcAft>
                          <a:spcPts val="1200"/>
                        </a:spcAft>
                      </a:pPr>
                      <a:r>
                        <a:rPr lang="en-US" sz="2400" dirty="0">
                          <a:effectLst/>
                          <a:latin typeface="Arial" panose="020B0604020202020204" pitchFamily="34" charset="0"/>
                          <a:ea typeface="Times New Roman" panose="02020603050405020304" pitchFamily="18" charset="0"/>
                          <a:cs typeface="Arial" panose="020B0604020202020204" pitchFamily="34" charset="0"/>
                        </a:rPr>
                        <a:t>12</a:t>
                      </a:r>
                    </a:p>
                  </a:txBody>
                  <a:tcPr marL="73025" marR="73025" marT="100330" marB="0"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a:txBody>
                    <a:bodyPr/>
                    <a:lstStyle/>
                    <a:p>
                      <a:pPr marL="0" marR="0" lvl="0" indent="0" algn="ctr" rtl="0">
                        <a:spcBef>
                          <a:spcPts val="0"/>
                        </a:spcBef>
                        <a:spcAft>
                          <a:spcPts val="0"/>
                        </a:spcAft>
                        <a:buNone/>
                      </a:pPr>
                      <a:r>
                        <a:rPr lang="pt-BR" sz="2400" dirty="0">
                          <a:latin typeface="Arial  "/>
                        </a:rPr>
                        <a:t>33%</a:t>
                      </a:r>
                      <a:endParaRPr sz="2400" dirty="0">
                        <a:latin typeface="Arial  "/>
                      </a:endParaRPr>
                    </a:p>
                  </a:txBody>
                  <a:tcPr marL="91450" marR="91450" marT="45725" marB="45725" anchor="ctr">
                    <a:lnL w="12700" cap="flat" cmpd="sng" algn="ctr">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rgbClr val="FFFFFF"/>
                    </a:solidFill>
                  </a:tcPr>
                </a:tc>
                <a:tc vMerge="1">
                  <a:txBody>
                    <a:bodyPr/>
                    <a:lstStyle/>
                    <a:p>
                      <a:endParaRPr lang="en-US"/>
                    </a:p>
                  </a:txBody>
                  <a:tcPr>
                    <a:lnL w="12700" cap="flat" cmpd="sng" algn="ctr">
                      <a:solidFill>
                        <a:schemeClr val="dk1"/>
                      </a:solidFill>
                      <a:prstDash val="solid"/>
                      <a:round/>
                      <a:headEnd type="none" w="sm" len="sm"/>
                      <a:tailEnd type="none" w="sm" len="sm"/>
                    </a:lnL>
                    <a:lnT w="12700" cap="flat" cmpd="sng" algn="ctr">
                      <a:solidFill>
                        <a:schemeClr val="dk1"/>
                      </a:solidFill>
                      <a:prstDash val="solid"/>
                      <a:round/>
                      <a:headEnd type="none" w="sm" len="sm"/>
                      <a:tailEnd type="none" w="sm" len="sm"/>
                    </a:lnT>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8621351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853"/>
        <p:cNvGrpSpPr/>
        <p:nvPr/>
      </p:nvGrpSpPr>
      <p:grpSpPr>
        <a:xfrm>
          <a:off x="0" y="0"/>
          <a:ext cx="0" cy="0"/>
          <a:chOff x="0" y="0"/>
          <a:chExt cx="0" cy="0"/>
        </a:xfrm>
      </p:grpSpPr>
      <p:sp>
        <p:nvSpPr>
          <p:cNvPr id="2" name="Content Placeholder 2">
            <a:extLst>
              <a:ext uri="{FF2B5EF4-FFF2-40B4-BE49-F238E27FC236}">
                <a16:creationId xmlns:a16="http://schemas.microsoft.com/office/drawing/2014/main" id="{77D9FC52-BF44-5B25-A55D-9DB9188405C5}"/>
              </a:ext>
            </a:extLst>
          </p:cNvPr>
          <p:cNvSpPr txBox="1">
            <a:spLocks/>
          </p:cNvSpPr>
          <p:nvPr/>
        </p:nvSpPr>
        <p:spPr>
          <a:xfrm>
            <a:off x="526942" y="1478857"/>
            <a:ext cx="10826858" cy="4639309"/>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Arial  "/>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Arial  "/>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Arial  "/>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500"/>
              </a:spcBef>
              <a:spcAft>
                <a:spcPts val="500"/>
              </a:spcAft>
              <a:buClrTx/>
              <a:buSzTx/>
              <a:buNone/>
              <a:tabLst/>
              <a:defRPr/>
            </a:pPr>
            <a:r>
              <a:rPr kumimoji="0" lang="en-US" b="1" i="0" u="sng" strike="noStrike" kern="1200" cap="none" spc="0" normalizeH="0" baseline="0" noProof="0" dirty="0">
                <a:ln>
                  <a:noFill/>
                </a:ln>
                <a:solidFill>
                  <a:prstClr val="black"/>
                </a:solidFill>
                <a:effectLst/>
                <a:uLnTx/>
                <a:uFillTx/>
                <a:latin typeface="Arial  "/>
                <a:ea typeface="+mn-ea"/>
                <a:cs typeface="+mn-cs"/>
              </a:rPr>
              <a:t>Questão 2:</a:t>
            </a:r>
            <a:r>
              <a:rPr kumimoji="0" lang="en-US" b="1" i="0" strike="noStrike" kern="1200" cap="none" spc="0" normalizeH="0" baseline="0" noProof="0" dirty="0">
                <a:ln>
                  <a:noFill/>
                </a:ln>
                <a:solidFill>
                  <a:prstClr val="black"/>
                </a:solidFill>
                <a:effectLst/>
                <a:uLnTx/>
                <a:uFillTx/>
                <a:latin typeface="Arial  "/>
                <a:ea typeface="+mn-ea"/>
                <a:cs typeface="+mn-cs"/>
              </a:rPr>
              <a:t> </a:t>
            </a:r>
            <a:r>
              <a:rPr kumimoji="0" lang="en-US" b="0" i="0" u="none" strike="noStrike" kern="1200" cap="none" spc="0" normalizeH="0" baseline="0" noProof="0" dirty="0" err="1">
                <a:ln>
                  <a:noFill/>
                </a:ln>
                <a:solidFill>
                  <a:prstClr val="black"/>
                </a:solidFill>
                <a:effectLst/>
                <a:uLnTx/>
                <a:uFillTx/>
                <a:latin typeface="Arial  "/>
                <a:ea typeface="+mn-ea"/>
                <a:cs typeface="+mn-cs"/>
              </a:rPr>
              <a:t>Interprete</a:t>
            </a:r>
            <a:r>
              <a:rPr kumimoji="0" lang="en-US" b="0" i="0" u="none" strike="noStrike" kern="1200" cap="none" spc="0" normalizeH="0" baseline="0" noProof="0" dirty="0">
                <a:ln>
                  <a:noFill/>
                </a:ln>
                <a:solidFill>
                  <a:prstClr val="black"/>
                </a:solidFill>
                <a:effectLst/>
                <a:uLnTx/>
                <a:uFillTx/>
                <a:latin typeface="Arial  "/>
                <a:ea typeface="+mn-ea"/>
                <a:cs typeface="+mn-cs"/>
              </a:rPr>
              <a:t> </a:t>
            </a:r>
            <a:r>
              <a:rPr kumimoji="0" lang="en-US" b="0" i="0" u="none" strike="noStrike" kern="1200" cap="none" spc="0" normalizeH="0" baseline="0" noProof="0" dirty="0" err="1">
                <a:ln>
                  <a:noFill/>
                </a:ln>
                <a:solidFill>
                  <a:prstClr val="black"/>
                </a:solidFill>
                <a:effectLst/>
                <a:uLnTx/>
                <a:uFillTx/>
                <a:latin typeface="Arial  "/>
                <a:ea typeface="+mn-ea"/>
                <a:cs typeface="+mn-cs"/>
              </a:rPr>
              <a:t>estes</a:t>
            </a:r>
            <a:r>
              <a:rPr kumimoji="0" lang="en-US" b="0" i="0" u="none" strike="noStrike" kern="1200" cap="none" spc="0" normalizeH="0" baseline="0" noProof="0" dirty="0">
                <a:ln>
                  <a:noFill/>
                </a:ln>
                <a:solidFill>
                  <a:prstClr val="black"/>
                </a:solidFill>
                <a:effectLst/>
                <a:uLnTx/>
                <a:uFillTx/>
                <a:latin typeface="Arial  "/>
                <a:ea typeface="+mn-ea"/>
                <a:cs typeface="+mn-cs"/>
              </a:rPr>
              <a:t> resultados:</a:t>
            </a:r>
          </a:p>
          <a:p>
            <a:pPr marR="0" lvl="1"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800" b="0" i="0" u="none" kern="1200" cap="none" spc="0" normalizeH="0" baseline="0" noProof="0" dirty="0" err="1">
                <a:ln>
                  <a:noFill/>
                </a:ln>
                <a:solidFill>
                  <a:prstClr val="black"/>
                </a:solidFill>
                <a:effectLst/>
                <a:uLnTx/>
                <a:uFillTx/>
                <a:latin typeface="Arial  "/>
                <a:ea typeface="+mn-ea"/>
                <a:cs typeface="+mn-cs"/>
              </a:rPr>
              <a:t>Razão</a:t>
            </a:r>
            <a:r>
              <a:rPr kumimoji="0" lang="en-US" sz="2800" b="0" i="0" u="none" kern="1200" cap="none" spc="0" normalizeH="0" baseline="0" noProof="0" dirty="0">
                <a:ln>
                  <a:noFill/>
                </a:ln>
                <a:solidFill>
                  <a:prstClr val="black"/>
                </a:solidFill>
                <a:effectLst/>
                <a:uLnTx/>
                <a:uFillTx/>
                <a:latin typeface="Arial  "/>
                <a:ea typeface="+mn-ea"/>
                <a:cs typeface="+mn-cs"/>
              </a:rPr>
              <a:t> da taxa de ataque </a:t>
            </a:r>
            <a:r>
              <a:rPr lang="en-US" sz="2800" dirty="0">
                <a:solidFill>
                  <a:prstClr val="black"/>
                </a:solidFill>
              </a:rPr>
              <a:t>da salada </a:t>
            </a:r>
            <a:r>
              <a:rPr kumimoji="0" lang="en-US" sz="2800" b="0" i="0" u="none" kern="1200" cap="none" spc="0" normalizeH="0" baseline="0" noProof="0" dirty="0">
                <a:ln>
                  <a:noFill/>
                </a:ln>
                <a:solidFill>
                  <a:prstClr val="black"/>
                </a:solidFill>
                <a:effectLst/>
                <a:uLnTx/>
                <a:uFillTx/>
                <a:latin typeface="Arial  "/>
                <a:ea typeface="+mn-ea"/>
                <a:cs typeface="+mn-cs"/>
              </a:rPr>
              <a:t>= </a:t>
            </a:r>
            <a:r>
              <a:rPr lang="en-US" sz="2800" u="sng" dirty="0">
                <a:solidFill>
                  <a:prstClr val="black"/>
                </a:solidFill>
              </a:rPr>
              <a:t>30</a:t>
            </a:r>
            <a:endParaRPr kumimoji="0" lang="en-US" sz="2800" b="0" i="0" u="sng" kern="1200" cap="none" spc="0" normalizeH="0" baseline="0" noProof="0" dirty="0">
              <a:ln>
                <a:noFill/>
              </a:ln>
              <a:solidFill>
                <a:prstClr val="black"/>
              </a:solidFill>
              <a:effectLst/>
              <a:uLnTx/>
              <a:uFillTx/>
              <a:latin typeface="Arial  "/>
              <a:ea typeface="+mn-ea"/>
              <a:cs typeface="+mn-cs"/>
            </a:endParaRPr>
          </a:p>
          <a:p>
            <a:pPr lvl="1">
              <a:buFont typeface="Arial" panose="020B0604020202020204" pitchFamily="34" charset="0"/>
              <a:buChar char="•"/>
              <a:defRPr/>
            </a:pPr>
            <a:r>
              <a:rPr lang="en-US" sz="2800" dirty="0" err="1">
                <a:solidFill>
                  <a:prstClr val="black"/>
                </a:solidFill>
              </a:rPr>
              <a:t>Razão</a:t>
            </a:r>
            <a:r>
              <a:rPr lang="en-US" sz="2800" dirty="0">
                <a:solidFill>
                  <a:prstClr val="black"/>
                </a:solidFill>
              </a:rPr>
              <a:t> </a:t>
            </a:r>
            <a:r>
              <a:rPr kumimoji="0" lang="en-US" sz="2800" b="0" i="0" u="none" kern="1200" cap="none" spc="0" normalizeH="0" baseline="0" noProof="0" dirty="0">
                <a:ln>
                  <a:noFill/>
                </a:ln>
                <a:solidFill>
                  <a:prstClr val="black"/>
                </a:solidFill>
                <a:effectLst/>
                <a:uLnTx/>
                <a:uFillTx/>
                <a:latin typeface="Arial  "/>
                <a:ea typeface="+mn-ea"/>
                <a:cs typeface="+mn-cs"/>
              </a:rPr>
              <a:t>da taxa de ataque do arroz = </a:t>
            </a:r>
            <a:r>
              <a:rPr kumimoji="0" lang="en-US" sz="2800" b="0" i="0" u="sng" kern="1200" cap="none" spc="0" normalizeH="0" baseline="0" noProof="0" dirty="0">
                <a:ln>
                  <a:noFill/>
                </a:ln>
                <a:solidFill>
                  <a:prstClr val="black"/>
                </a:solidFill>
                <a:effectLst/>
                <a:uLnTx/>
                <a:uFillTx/>
                <a:latin typeface="Arial  "/>
                <a:ea typeface="+mn-ea"/>
                <a:cs typeface="+mn-cs"/>
              </a:rPr>
              <a:t>1,0</a:t>
            </a:r>
          </a:p>
          <a:p>
            <a:pPr lvl="1">
              <a:buFont typeface="Arial" panose="020B0604020202020204" pitchFamily="34" charset="0"/>
              <a:buChar char="•"/>
              <a:defRPr/>
            </a:pPr>
            <a:r>
              <a:rPr lang="en-US" sz="2800" dirty="0" err="1">
                <a:solidFill>
                  <a:prstClr val="black"/>
                </a:solidFill>
              </a:rPr>
              <a:t>Razão</a:t>
            </a:r>
            <a:r>
              <a:rPr lang="en-US" sz="2800" dirty="0">
                <a:solidFill>
                  <a:prstClr val="black"/>
                </a:solidFill>
              </a:rPr>
              <a:t> </a:t>
            </a:r>
            <a:r>
              <a:rPr kumimoji="0" lang="en-US" sz="2800" b="0" i="0" u="none" kern="1200" cap="none" spc="0" normalizeH="0" baseline="0" noProof="0" dirty="0">
                <a:ln>
                  <a:noFill/>
                </a:ln>
                <a:solidFill>
                  <a:prstClr val="black"/>
                </a:solidFill>
                <a:effectLst/>
                <a:uLnTx/>
                <a:uFillTx/>
                <a:latin typeface="Arial  "/>
                <a:ea typeface="+mn-ea"/>
                <a:cs typeface="+mn-cs"/>
              </a:rPr>
              <a:t>da taxa de ataque dos legumes </a:t>
            </a:r>
            <a:r>
              <a:rPr kumimoji="0" lang="en-US" sz="2800" b="0" i="0" u="none" kern="1200" cap="none" spc="0" normalizeH="0" baseline="0" noProof="0" dirty="0" err="1">
                <a:ln>
                  <a:noFill/>
                </a:ln>
                <a:solidFill>
                  <a:prstClr val="black"/>
                </a:solidFill>
                <a:effectLst/>
                <a:uLnTx/>
                <a:uFillTx/>
                <a:latin typeface="Arial  "/>
                <a:ea typeface="+mn-ea"/>
                <a:cs typeface="+mn-cs"/>
              </a:rPr>
              <a:t>cozidos</a:t>
            </a:r>
            <a:r>
              <a:rPr kumimoji="0" lang="en-US" sz="2800" b="0" i="0" u="none" kern="1200" cap="none" spc="0" normalizeH="0" baseline="0" noProof="0" dirty="0">
                <a:ln>
                  <a:noFill/>
                </a:ln>
                <a:solidFill>
                  <a:prstClr val="black"/>
                </a:solidFill>
                <a:effectLst/>
                <a:uLnTx/>
                <a:uFillTx/>
                <a:latin typeface="Arial  "/>
                <a:ea typeface="+mn-ea"/>
                <a:cs typeface="+mn-cs"/>
              </a:rPr>
              <a:t> = </a:t>
            </a:r>
            <a:r>
              <a:rPr lang="en-US" sz="2800" u="sng" dirty="0">
                <a:solidFill>
                  <a:prstClr val="black"/>
                </a:solidFill>
              </a:rPr>
              <a:t>0,71</a:t>
            </a:r>
            <a:endParaRPr kumimoji="0" lang="en-US" sz="2800" b="0" i="0" u="sng" kern="1200" cap="none" spc="0" normalizeH="0" baseline="0" noProof="0" dirty="0">
              <a:ln>
                <a:noFill/>
              </a:ln>
              <a:solidFill>
                <a:prstClr val="black"/>
              </a:solidFill>
              <a:effectLst/>
              <a:uLnTx/>
              <a:uFillTx/>
              <a:latin typeface="Arial  "/>
              <a:ea typeface="+mn-ea"/>
              <a:cs typeface="+mn-cs"/>
            </a:endParaRPr>
          </a:p>
          <a:p>
            <a:pPr marL="228600" marR="0" lvl="0" indent="-228600" algn="l" defTabSz="914400" rtl="0" eaLnBrk="1" fontAlgn="auto" latinLnBrk="0" hangingPunct="1">
              <a:lnSpc>
                <a:spcPct val="100000"/>
              </a:lnSpc>
              <a:spcBef>
                <a:spcPts val="500"/>
              </a:spcBef>
              <a:spcAft>
                <a:spcPts val="500"/>
              </a:spcAft>
              <a:buClrTx/>
              <a:buSzTx/>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
              <a:ea typeface="+mn-ea"/>
              <a:cs typeface="+mn-cs"/>
            </a:endParaRPr>
          </a:p>
        </p:txBody>
      </p:sp>
      <p:sp>
        <p:nvSpPr>
          <p:cNvPr id="5" name="Google Shape;682;p35">
            <a:extLst>
              <a:ext uri="{FF2B5EF4-FFF2-40B4-BE49-F238E27FC236}">
                <a16:creationId xmlns:a16="http://schemas.microsoft.com/office/drawing/2014/main" id="{4DC21600-C637-03C1-D06E-006F04AF4B75}"/>
              </a:ext>
            </a:extLst>
          </p:cNvPr>
          <p:cNvSpPr txBox="1">
            <a:spLocks/>
          </p:cNvSpPr>
          <p:nvPr/>
        </p:nvSpPr>
        <p:spPr>
          <a:xfrm>
            <a:off x="833377" y="284834"/>
            <a:ext cx="10508848" cy="864010"/>
          </a:xfrm>
          <a:prstGeom prst="rect">
            <a:avLst/>
          </a:prstGeom>
          <a:noFill/>
          <a:ln>
            <a:noFill/>
          </a:ln>
        </p:spPr>
        <p:txBody>
          <a:bodyPr spcFirstLastPara="1" wrap="square" lIns="91425" tIns="45700" rIns="91425" bIns="4570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Analisar</a:t>
            </a:r>
            <a:r>
              <a:rPr lang="en-US" dirty="0"/>
              <a:t> dados (8/9)</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863"/>
        <p:cNvGrpSpPr/>
        <p:nvPr/>
      </p:nvGrpSpPr>
      <p:grpSpPr>
        <a:xfrm>
          <a:off x="0" y="0"/>
          <a:ext cx="0" cy="0"/>
          <a:chOff x="0" y="0"/>
          <a:chExt cx="0" cy="0"/>
        </a:xfrm>
      </p:grpSpPr>
      <p:sp>
        <p:nvSpPr>
          <p:cNvPr id="3" name="Title 2">
            <a:extLst>
              <a:ext uri="{FF2B5EF4-FFF2-40B4-BE49-F238E27FC236}">
                <a16:creationId xmlns:a16="http://schemas.microsoft.com/office/drawing/2014/main" id="{4C4AB227-2DAB-5A22-82D5-2358DF4EB18A}"/>
              </a:ext>
            </a:extLst>
          </p:cNvPr>
          <p:cNvSpPr>
            <a:spLocks noGrp="1"/>
          </p:cNvSpPr>
          <p:nvPr>
            <p:ph type="title"/>
          </p:nvPr>
        </p:nvSpPr>
        <p:spPr>
          <a:xfrm>
            <a:off x="838200" y="447675"/>
            <a:ext cx="9752216" cy="800100"/>
          </a:xfrm>
        </p:spPr>
        <p:txBody>
          <a:bodyPr/>
          <a:lstStyle/>
          <a:p>
            <a:r>
              <a:rPr lang="en-US" dirty="0"/>
              <a:t>Analisar dados (8/9) </a:t>
            </a:r>
            <a:r>
              <a:rPr lang="en-US" dirty="0" err="1"/>
              <a:t>resposta</a:t>
            </a:r>
            <a:endParaRPr lang="en-US" dirty="0"/>
          </a:p>
        </p:txBody>
      </p:sp>
      <p:sp>
        <p:nvSpPr>
          <p:cNvPr id="2" name="Content Placeholder 2">
            <a:extLst>
              <a:ext uri="{FF2B5EF4-FFF2-40B4-BE49-F238E27FC236}">
                <a16:creationId xmlns:a16="http://schemas.microsoft.com/office/drawing/2014/main" id="{E64D94F8-9D5F-F816-96CE-8A6A7C2DC119}"/>
              </a:ext>
            </a:extLst>
          </p:cNvPr>
          <p:cNvSpPr txBox="1">
            <a:spLocks/>
          </p:cNvSpPr>
          <p:nvPr/>
        </p:nvSpPr>
        <p:spPr>
          <a:xfrm>
            <a:off x="511445" y="1478857"/>
            <a:ext cx="10972984" cy="4921077"/>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Arial  "/>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Arial  "/>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Arial  "/>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500"/>
              </a:spcBef>
              <a:spcAft>
                <a:spcPts val="500"/>
              </a:spcAft>
              <a:buClrTx/>
              <a:buSzTx/>
              <a:buNone/>
              <a:tabLst/>
              <a:defRPr/>
            </a:pPr>
            <a:r>
              <a:rPr kumimoji="0" lang="en-US" b="1" i="0" u="sng" strike="noStrike" kern="1200" cap="none" spc="0" normalizeH="0" baseline="0" noProof="0" dirty="0" err="1">
                <a:ln>
                  <a:noFill/>
                </a:ln>
                <a:solidFill>
                  <a:prstClr val="black"/>
                </a:solidFill>
                <a:effectLst/>
                <a:uLnTx/>
                <a:uFillTx/>
                <a:latin typeface="Arial  "/>
                <a:ea typeface="+mn-ea"/>
                <a:cs typeface="+mn-cs"/>
              </a:rPr>
              <a:t>Questão</a:t>
            </a:r>
            <a:r>
              <a:rPr kumimoji="0" lang="en-US" b="1" i="0" u="sng" strike="noStrike" kern="1200" cap="none" spc="0" normalizeH="0" baseline="0" noProof="0" dirty="0">
                <a:ln>
                  <a:noFill/>
                </a:ln>
                <a:solidFill>
                  <a:prstClr val="black"/>
                </a:solidFill>
                <a:effectLst/>
                <a:uLnTx/>
                <a:uFillTx/>
                <a:latin typeface="Arial  "/>
                <a:ea typeface="+mn-ea"/>
                <a:cs typeface="+mn-cs"/>
              </a:rPr>
              <a:t> 2:</a:t>
            </a:r>
            <a:r>
              <a:rPr kumimoji="0" lang="en-US" b="1" i="0" strike="noStrike" kern="1200" cap="none" spc="0" normalizeH="0" baseline="0" noProof="0" dirty="0">
                <a:ln>
                  <a:noFill/>
                </a:ln>
                <a:solidFill>
                  <a:prstClr val="black"/>
                </a:solidFill>
                <a:effectLst/>
                <a:uLnTx/>
                <a:uFillTx/>
                <a:latin typeface="Arial  "/>
                <a:ea typeface="+mn-ea"/>
                <a:cs typeface="+mn-cs"/>
              </a:rPr>
              <a:t> </a:t>
            </a:r>
            <a:r>
              <a:rPr kumimoji="0" lang="en-US" b="0" i="0" u="none" strike="noStrike" kern="1200" cap="none" spc="0" normalizeH="0" baseline="0" noProof="0" dirty="0" err="1">
                <a:ln>
                  <a:noFill/>
                </a:ln>
                <a:solidFill>
                  <a:prstClr val="black"/>
                </a:solidFill>
                <a:effectLst/>
                <a:uLnTx/>
                <a:uFillTx/>
                <a:latin typeface="Arial  "/>
                <a:ea typeface="+mn-ea"/>
                <a:cs typeface="+mn-cs"/>
              </a:rPr>
              <a:t>Interprete</a:t>
            </a:r>
            <a:r>
              <a:rPr kumimoji="0" lang="en-US" b="0" i="0" u="none" strike="noStrike" kern="1200" cap="none" spc="0" normalizeH="0" baseline="0" noProof="0" dirty="0">
                <a:ln>
                  <a:noFill/>
                </a:ln>
                <a:solidFill>
                  <a:prstClr val="black"/>
                </a:solidFill>
                <a:effectLst/>
                <a:uLnTx/>
                <a:uFillTx/>
                <a:latin typeface="Arial  "/>
                <a:ea typeface="+mn-ea"/>
                <a:cs typeface="+mn-cs"/>
              </a:rPr>
              <a:t> estes resultados:</a:t>
            </a:r>
          </a:p>
          <a:p>
            <a:pPr marR="0" lvl="1"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800" b="0" i="0" u="none" kern="1200" cap="none" spc="0" normalizeH="0" baseline="0" noProof="0" dirty="0" err="1">
                <a:ln>
                  <a:noFill/>
                </a:ln>
                <a:solidFill>
                  <a:prstClr val="black"/>
                </a:solidFill>
                <a:effectLst/>
                <a:uLnTx/>
                <a:uFillTx/>
                <a:latin typeface="Arial  "/>
                <a:ea typeface="+mn-ea"/>
                <a:cs typeface="+mn-cs"/>
              </a:rPr>
              <a:t>Razão</a:t>
            </a:r>
            <a:r>
              <a:rPr kumimoji="0" lang="en-US" sz="2800" b="0" i="0" u="none" kern="1200" cap="none" spc="0" normalizeH="0" baseline="0" noProof="0" dirty="0">
                <a:ln>
                  <a:noFill/>
                </a:ln>
                <a:solidFill>
                  <a:prstClr val="black"/>
                </a:solidFill>
                <a:effectLst/>
                <a:uLnTx/>
                <a:uFillTx/>
                <a:latin typeface="Arial  "/>
                <a:ea typeface="+mn-ea"/>
                <a:cs typeface="+mn-cs"/>
              </a:rPr>
              <a:t> da taxa de ataque </a:t>
            </a:r>
            <a:r>
              <a:rPr lang="en-US" sz="2800" dirty="0">
                <a:solidFill>
                  <a:prstClr val="black"/>
                </a:solidFill>
              </a:rPr>
              <a:t>da salada </a:t>
            </a:r>
            <a:r>
              <a:rPr kumimoji="0" lang="en-US" sz="2800" b="0" i="0" u="none" kern="1200" cap="none" spc="0" normalizeH="0" baseline="0" noProof="0" dirty="0">
                <a:ln>
                  <a:noFill/>
                </a:ln>
                <a:solidFill>
                  <a:prstClr val="black"/>
                </a:solidFill>
                <a:effectLst/>
                <a:uLnTx/>
                <a:uFillTx/>
                <a:latin typeface="Arial  "/>
                <a:ea typeface="+mn-ea"/>
                <a:cs typeface="+mn-cs"/>
              </a:rPr>
              <a:t>= </a:t>
            </a:r>
            <a:r>
              <a:rPr lang="en-US" sz="2800" dirty="0">
                <a:solidFill>
                  <a:prstClr val="black"/>
                </a:solidFill>
              </a:rPr>
              <a:t>30</a:t>
            </a:r>
            <a:endParaRPr kumimoji="0" lang="en-US" sz="2800" b="0" i="0" u="none" kern="1200" cap="none" spc="0" normalizeH="0" baseline="0" noProof="0" dirty="0">
              <a:ln>
                <a:noFill/>
              </a:ln>
              <a:solidFill>
                <a:prstClr val="black"/>
              </a:solidFill>
              <a:effectLst/>
              <a:uLnTx/>
              <a:uFillTx/>
              <a:latin typeface="Arial  "/>
              <a:ea typeface="+mn-ea"/>
              <a:cs typeface="+mn-cs"/>
            </a:endParaRPr>
          </a:p>
          <a:p>
            <a:pPr marR="0" lvl="2" algn="just"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400" b="1" i="0" u="sng" strike="noStrike" kern="1200" cap="none" spc="0" normalizeH="0" baseline="0" noProof="0" dirty="0">
                <a:ln>
                  <a:noFill/>
                </a:ln>
                <a:solidFill>
                  <a:prstClr val="black"/>
                </a:solidFill>
                <a:effectLst/>
                <a:uLnTx/>
                <a:uFillTx/>
                <a:latin typeface="Arial  "/>
                <a:ea typeface="Arial"/>
                <a:cs typeface="Arial"/>
                <a:sym typeface="Arial"/>
              </a:rPr>
              <a:t>Resposta:</a:t>
            </a:r>
            <a:r>
              <a:rPr kumimoji="0" lang="en-US" sz="2400" b="1" i="0" strike="noStrike" kern="1200" cap="none" spc="0" normalizeH="0" baseline="0" noProof="0" dirty="0">
                <a:ln>
                  <a:noFill/>
                </a:ln>
                <a:solidFill>
                  <a:prstClr val="black"/>
                </a:solidFill>
                <a:effectLst/>
                <a:uLnTx/>
                <a:uFillTx/>
                <a:latin typeface="Arial  "/>
                <a:ea typeface="Arial"/>
                <a:cs typeface="Arial"/>
                <a:sym typeface="Arial"/>
              </a:rPr>
              <a:t> </a:t>
            </a:r>
            <a:r>
              <a:rPr lang="en-US" sz="2400" dirty="0">
                <a:solidFill>
                  <a:prstClr val="black"/>
                </a:solidFill>
                <a:ea typeface="Arial"/>
                <a:cs typeface="Arial"/>
                <a:sym typeface="Arial"/>
              </a:rPr>
              <a:t>As pessoas que comeram salada tinham um risco 30 vezes maior de </a:t>
            </a:r>
            <a:r>
              <a:rPr lang="en-US" sz="2400" dirty="0" err="1">
                <a:solidFill>
                  <a:prstClr val="black"/>
                </a:solidFill>
                <a:ea typeface="Arial"/>
                <a:cs typeface="Arial"/>
                <a:sym typeface="Arial"/>
              </a:rPr>
              <a:t>ficar</a:t>
            </a:r>
            <a:r>
              <a:rPr lang="en-US" sz="2400" dirty="0">
                <a:solidFill>
                  <a:prstClr val="black"/>
                </a:solidFill>
                <a:ea typeface="Arial"/>
                <a:cs typeface="Arial"/>
                <a:sym typeface="Arial"/>
              </a:rPr>
              <a:t> doentes do que as pessoas que não comeram salada. Esta é uma forte evidência que sugere que a salada é a culpada.</a:t>
            </a:r>
            <a:endParaRPr kumimoji="0" lang="en-US" sz="2400" b="0" i="0" u="none" strike="noStrike" kern="1200" cap="none" spc="0" normalizeH="0" baseline="0" noProof="0" dirty="0">
              <a:ln>
                <a:noFill/>
              </a:ln>
              <a:solidFill>
                <a:prstClr val="black"/>
              </a:solidFill>
              <a:effectLst/>
              <a:uLnTx/>
              <a:uFillTx/>
              <a:latin typeface="Arial  "/>
              <a:ea typeface="+mn-ea"/>
              <a:cs typeface="+mn-cs"/>
            </a:endParaRPr>
          </a:p>
          <a:p>
            <a:pPr marR="0" lvl="1"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800" b="0" i="0" u="none" kern="1200" cap="none" spc="0" normalizeH="0" baseline="0" noProof="0" dirty="0" err="1">
                <a:ln>
                  <a:noFill/>
                </a:ln>
                <a:solidFill>
                  <a:prstClr val="black"/>
                </a:solidFill>
                <a:effectLst/>
                <a:uLnTx/>
                <a:uFillTx/>
                <a:latin typeface="Arial  "/>
                <a:ea typeface="+mn-ea"/>
                <a:cs typeface="+mn-cs"/>
              </a:rPr>
              <a:t>Razão</a:t>
            </a:r>
            <a:r>
              <a:rPr kumimoji="0" lang="en-US" sz="2800" b="0" i="0" u="none" kern="1200" cap="none" spc="0" normalizeH="0" baseline="0" noProof="0" dirty="0">
                <a:ln>
                  <a:noFill/>
                </a:ln>
                <a:solidFill>
                  <a:prstClr val="black"/>
                </a:solidFill>
                <a:effectLst/>
                <a:uLnTx/>
                <a:uFillTx/>
                <a:latin typeface="Arial  "/>
                <a:ea typeface="+mn-ea"/>
                <a:cs typeface="+mn-cs"/>
              </a:rPr>
              <a:t> da taxa de ataque do arroz = 1,0</a:t>
            </a:r>
          </a:p>
          <a:p>
            <a:pPr marR="0" lvl="2"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400" b="1" i="0" u="sng" strike="noStrike" kern="1200" cap="none" spc="0" normalizeH="0" baseline="0" noProof="0" dirty="0">
                <a:ln>
                  <a:noFill/>
                </a:ln>
                <a:solidFill>
                  <a:prstClr val="black"/>
                </a:solidFill>
                <a:effectLst/>
                <a:uLnTx/>
                <a:uFillTx/>
                <a:latin typeface="Arial  "/>
                <a:ea typeface="+mn-ea"/>
                <a:cs typeface="+mn-cs"/>
              </a:rPr>
              <a:t>Resposta:</a:t>
            </a:r>
            <a:r>
              <a:rPr kumimoji="0" lang="en-US" sz="2400" b="1" i="0" strike="noStrike" kern="1200" cap="none" spc="0" normalizeH="0" baseline="0" noProof="0" dirty="0">
                <a:ln>
                  <a:noFill/>
                </a:ln>
                <a:solidFill>
                  <a:prstClr val="black"/>
                </a:solidFill>
                <a:effectLst/>
                <a:uLnTx/>
                <a:uFillTx/>
                <a:latin typeface="Arial  "/>
                <a:ea typeface="+mn-ea"/>
                <a:cs typeface="+mn-cs"/>
              </a:rPr>
              <a:t> </a:t>
            </a:r>
            <a:r>
              <a:rPr lang="en-US" sz="2400" dirty="0">
                <a:solidFill>
                  <a:prstClr val="black"/>
                </a:solidFill>
                <a:cs typeface="Arial"/>
                <a:sym typeface="Arial"/>
              </a:rPr>
              <a:t>A </a:t>
            </a:r>
            <a:r>
              <a:rPr lang="en-US" sz="2400" dirty="0" err="1">
                <a:solidFill>
                  <a:prstClr val="black"/>
                </a:solidFill>
                <a:cs typeface="Arial"/>
                <a:sym typeface="Arial"/>
              </a:rPr>
              <a:t>razão</a:t>
            </a:r>
            <a:r>
              <a:rPr lang="en-US" sz="2400" dirty="0">
                <a:solidFill>
                  <a:prstClr val="black"/>
                </a:solidFill>
                <a:cs typeface="Arial"/>
                <a:sym typeface="Arial"/>
              </a:rPr>
              <a:t> </a:t>
            </a:r>
            <a:r>
              <a:rPr kumimoji="0" lang="en-US" sz="2400" b="0" i="0" u="none" strike="noStrike" kern="1200" cap="none" spc="0" normalizeH="0" baseline="0" noProof="0" dirty="0">
                <a:ln>
                  <a:noFill/>
                </a:ln>
                <a:solidFill>
                  <a:prstClr val="black"/>
                </a:solidFill>
                <a:effectLst/>
                <a:uLnTx/>
                <a:uFillTx/>
                <a:latin typeface="Arial  "/>
                <a:ea typeface="Arial"/>
                <a:cs typeface="Arial"/>
                <a:sym typeface="Arial"/>
              </a:rPr>
              <a:t>da taxa de ataque de 1,0 sugere nenhum efeito.</a:t>
            </a:r>
            <a:endParaRPr kumimoji="0" lang="en-US" sz="2400" b="1" i="0" u="none" strike="noStrike" kern="1200" cap="none" spc="0" normalizeH="0" baseline="0" noProof="0" dirty="0">
              <a:ln>
                <a:noFill/>
              </a:ln>
              <a:solidFill>
                <a:prstClr val="black"/>
              </a:solidFill>
              <a:effectLst/>
              <a:uLnTx/>
              <a:uFillTx/>
              <a:latin typeface="Arial  "/>
              <a:ea typeface="+mn-ea"/>
              <a:cs typeface="+mn-cs"/>
            </a:endParaRPr>
          </a:p>
          <a:p>
            <a:pPr marR="0" lvl="1"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800" b="0" i="0" u="none" kern="1200" cap="none" spc="0" normalizeH="0" baseline="0" noProof="0" dirty="0" err="1">
                <a:ln>
                  <a:noFill/>
                </a:ln>
                <a:solidFill>
                  <a:prstClr val="black"/>
                </a:solidFill>
                <a:effectLst/>
                <a:uLnTx/>
                <a:uFillTx/>
                <a:latin typeface="Arial  "/>
                <a:ea typeface="+mn-ea"/>
                <a:cs typeface="+mn-cs"/>
              </a:rPr>
              <a:t>Razão</a:t>
            </a:r>
            <a:r>
              <a:rPr kumimoji="0" lang="en-US" sz="2800" b="0" i="0" u="none" kern="1200" cap="none" spc="0" normalizeH="0" baseline="0" noProof="0" dirty="0">
                <a:ln>
                  <a:noFill/>
                </a:ln>
                <a:solidFill>
                  <a:prstClr val="black"/>
                </a:solidFill>
                <a:effectLst/>
                <a:uLnTx/>
                <a:uFillTx/>
                <a:latin typeface="Arial  "/>
                <a:ea typeface="+mn-ea"/>
                <a:cs typeface="+mn-cs"/>
              </a:rPr>
              <a:t> da taxa de ataque dos legumes </a:t>
            </a:r>
            <a:r>
              <a:rPr kumimoji="0" lang="en-US" sz="2800" b="0" i="0" u="none" kern="1200" cap="none" spc="0" normalizeH="0" baseline="0" noProof="0" dirty="0" err="1">
                <a:ln>
                  <a:noFill/>
                </a:ln>
                <a:solidFill>
                  <a:prstClr val="black"/>
                </a:solidFill>
                <a:effectLst/>
                <a:uLnTx/>
                <a:uFillTx/>
                <a:latin typeface="Arial  "/>
                <a:ea typeface="+mn-ea"/>
                <a:cs typeface="+mn-cs"/>
              </a:rPr>
              <a:t>cozidos</a:t>
            </a:r>
            <a:r>
              <a:rPr kumimoji="0" lang="en-US" sz="2800" b="0" i="0" u="none" kern="1200" cap="none" spc="0" normalizeH="0" baseline="0" noProof="0" dirty="0">
                <a:ln>
                  <a:noFill/>
                </a:ln>
                <a:solidFill>
                  <a:prstClr val="black"/>
                </a:solidFill>
                <a:effectLst/>
                <a:uLnTx/>
                <a:uFillTx/>
                <a:latin typeface="Arial  "/>
                <a:ea typeface="+mn-ea"/>
                <a:cs typeface="+mn-cs"/>
              </a:rPr>
              <a:t> = </a:t>
            </a:r>
            <a:r>
              <a:rPr lang="en-US" sz="2800" dirty="0">
                <a:solidFill>
                  <a:prstClr val="black"/>
                </a:solidFill>
              </a:rPr>
              <a:t>0,71</a:t>
            </a:r>
            <a:endParaRPr kumimoji="0" lang="en-US" sz="2800" b="0" i="0" u="none" kern="1200" cap="none" spc="0" normalizeH="0" baseline="0" noProof="0" dirty="0">
              <a:ln>
                <a:noFill/>
              </a:ln>
              <a:solidFill>
                <a:prstClr val="black"/>
              </a:solidFill>
              <a:effectLst/>
              <a:uLnTx/>
              <a:uFillTx/>
              <a:latin typeface="Arial  "/>
              <a:ea typeface="+mn-ea"/>
              <a:cs typeface="+mn-cs"/>
            </a:endParaRPr>
          </a:p>
          <a:p>
            <a:pPr lvl="2">
              <a:buFont typeface="Arial" panose="020B0604020202020204" pitchFamily="34" charset="0"/>
              <a:buChar char="•"/>
              <a:defRPr/>
            </a:pPr>
            <a:r>
              <a:rPr kumimoji="0" lang="en-US" sz="2400" b="1" i="0" u="sng" strike="noStrike" kern="1200" cap="none" spc="0" normalizeH="0" baseline="0" noProof="0" dirty="0">
                <a:ln>
                  <a:noFill/>
                </a:ln>
                <a:solidFill>
                  <a:prstClr val="black"/>
                </a:solidFill>
                <a:effectLst/>
                <a:uLnTx/>
                <a:uFillTx/>
                <a:latin typeface="Arial  "/>
                <a:ea typeface="Arial"/>
                <a:cs typeface="Arial"/>
                <a:sym typeface="Arial"/>
              </a:rPr>
              <a:t>Resposta:</a:t>
            </a:r>
            <a:r>
              <a:rPr kumimoji="0" lang="en-US" sz="2400" i="0" u="none" strike="noStrike" kern="1200" cap="none" spc="0" normalizeH="0" baseline="0" noProof="0" dirty="0">
                <a:ln>
                  <a:noFill/>
                </a:ln>
                <a:solidFill>
                  <a:prstClr val="black"/>
                </a:solidFill>
                <a:effectLst/>
                <a:uLnTx/>
                <a:uFillTx/>
                <a:latin typeface="Arial  "/>
                <a:ea typeface="Arial"/>
                <a:cs typeface="Arial"/>
                <a:sym typeface="Arial"/>
              </a:rPr>
              <a:t> A </a:t>
            </a:r>
            <a:r>
              <a:rPr kumimoji="0" lang="en-US" sz="2400" i="0" u="none" strike="noStrike" kern="1200" cap="none" spc="0" normalizeH="0" baseline="0" noProof="0" dirty="0" err="1">
                <a:ln>
                  <a:noFill/>
                </a:ln>
                <a:solidFill>
                  <a:prstClr val="black"/>
                </a:solidFill>
                <a:effectLst/>
                <a:uLnTx/>
                <a:uFillTx/>
                <a:latin typeface="Arial  "/>
                <a:ea typeface="Arial"/>
                <a:cs typeface="Arial"/>
                <a:sym typeface="Arial"/>
              </a:rPr>
              <a:t>razão</a:t>
            </a:r>
            <a:r>
              <a:rPr kumimoji="0" lang="en-US" sz="2400" i="0" u="none" strike="noStrike" kern="1200" cap="none" spc="0" normalizeH="0" baseline="0" noProof="0" dirty="0">
                <a:ln>
                  <a:noFill/>
                </a:ln>
                <a:solidFill>
                  <a:prstClr val="black"/>
                </a:solidFill>
                <a:effectLst/>
                <a:uLnTx/>
                <a:uFillTx/>
                <a:latin typeface="Arial  "/>
                <a:ea typeface="Arial"/>
                <a:cs typeface="Arial"/>
                <a:sym typeface="Arial"/>
              </a:rPr>
              <a:t> da taxa de ataque &lt;1,0 sugere um efeito protetor</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873"/>
        <p:cNvGrpSpPr/>
        <p:nvPr/>
      </p:nvGrpSpPr>
      <p:grpSpPr>
        <a:xfrm>
          <a:off x="0" y="0"/>
          <a:ext cx="0" cy="0"/>
          <a:chOff x="0" y="0"/>
          <a:chExt cx="0" cy="0"/>
        </a:xfrm>
      </p:grpSpPr>
      <p:sp>
        <p:nvSpPr>
          <p:cNvPr id="4" name="Content Placeholder 2">
            <a:extLst>
              <a:ext uri="{FF2B5EF4-FFF2-40B4-BE49-F238E27FC236}">
                <a16:creationId xmlns:a16="http://schemas.microsoft.com/office/drawing/2014/main" id="{CB39190E-F1A3-15C0-8DCE-ABA4358FE5EA}"/>
              </a:ext>
            </a:extLst>
          </p:cNvPr>
          <p:cNvSpPr txBox="1">
            <a:spLocks/>
          </p:cNvSpPr>
          <p:nvPr/>
        </p:nvSpPr>
        <p:spPr>
          <a:xfrm>
            <a:off x="542441" y="1478857"/>
            <a:ext cx="11112284" cy="4639309"/>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Arial  "/>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Arial  "/>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Arial  "/>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just" defTabSz="914400" rtl="0" eaLnBrk="1" fontAlgn="auto" latinLnBrk="0" hangingPunct="1">
              <a:lnSpc>
                <a:spcPct val="100000"/>
              </a:lnSpc>
              <a:spcBef>
                <a:spcPts val="0"/>
              </a:spcBef>
              <a:spcAft>
                <a:spcPts val="500"/>
              </a:spcAft>
              <a:buClrTx/>
              <a:buSzTx/>
              <a:tabLst/>
              <a:defRPr/>
            </a:pPr>
            <a:r>
              <a:rPr kumimoji="0" lang="en-US" sz="2800" b="0" i="0" u="none" strike="noStrike" kern="1200" cap="none" spc="0" normalizeH="0" baseline="0" noProof="0" dirty="0">
                <a:ln>
                  <a:noFill/>
                </a:ln>
                <a:solidFill>
                  <a:prstClr val="black"/>
                </a:solidFill>
                <a:effectLst/>
                <a:uLnTx/>
                <a:uFillTx/>
                <a:latin typeface="Arial  "/>
                <a:ea typeface="+mn-ea"/>
                <a:cs typeface="+mn-cs"/>
              </a:rPr>
              <a:t>Os resultados dos testes </a:t>
            </a:r>
            <a:r>
              <a:rPr kumimoji="0" lang="en-US" sz="2800" b="0" i="0" u="none" strike="noStrike" kern="1200" cap="none" spc="0" normalizeH="0" baseline="0" noProof="0" dirty="0" err="1">
                <a:ln>
                  <a:noFill/>
                </a:ln>
                <a:solidFill>
                  <a:prstClr val="black"/>
                </a:solidFill>
                <a:effectLst/>
                <a:uLnTx/>
                <a:uFillTx/>
                <a:latin typeface="Arial  "/>
                <a:ea typeface="+mn-ea"/>
                <a:cs typeface="+mn-cs"/>
              </a:rPr>
              <a:t>laboratoriais</a:t>
            </a:r>
            <a:r>
              <a:rPr kumimoji="0" lang="en-US" sz="2800" b="0" i="0" u="none" strike="noStrike" kern="1200" cap="none" spc="0" normalizeH="0" baseline="0" noProof="0" dirty="0">
                <a:ln>
                  <a:noFill/>
                </a:ln>
                <a:solidFill>
                  <a:prstClr val="black"/>
                </a:solidFill>
                <a:effectLst/>
                <a:uLnTx/>
                <a:uFillTx/>
                <a:latin typeface="Arial  "/>
                <a:ea typeface="+mn-ea"/>
                <a:cs typeface="+mn-cs"/>
              </a:rPr>
              <a:t> </a:t>
            </a:r>
            <a:r>
              <a:rPr kumimoji="0" lang="en-US" sz="2800" b="0" i="0" u="none" strike="noStrike" kern="1200" cap="none" spc="0" normalizeH="0" baseline="0" noProof="0" dirty="0" err="1">
                <a:ln>
                  <a:noFill/>
                </a:ln>
                <a:solidFill>
                  <a:prstClr val="black"/>
                </a:solidFill>
                <a:effectLst/>
                <a:uLnTx/>
                <a:uFillTx/>
                <a:latin typeface="Arial  "/>
                <a:ea typeface="+mn-ea"/>
                <a:cs typeface="+mn-cs"/>
              </a:rPr>
              <a:t>realizados</a:t>
            </a:r>
            <a:r>
              <a:rPr kumimoji="0" lang="en-US" sz="2800" b="0" i="0" u="none" strike="noStrike" kern="1200" cap="none" spc="0" normalizeH="0" baseline="0" noProof="0" dirty="0">
                <a:ln>
                  <a:noFill/>
                </a:ln>
                <a:solidFill>
                  <a:prstClr val="black"/>
                </a:solidFill>
                <a:effectLst/>
                <a:uLnTx/>
                <a:uFillTx/>
                <a:latin typeface="Arial  "/>
                <a:ea typeface="+mn-ea"/>
                <a:cs typeface="+mn-cs"/>
              </a:rPr>
              <a:t> </a:t>
            </a:r>
            <a:r>
              <a:rPr kumimoji="0" lang="en-US" sz="2800" b="0" i="0" u="none" strike="noStrike" kern="1200" cap="none" spc="0" normalizeH="0" baseline="0" noProof="0" dirty="0" err="1">
                <a:ln>
                  <a:noFill/>
                </a:ln>
                <a:solidFill>
                  <a:prstClr val="black"/>
                </a:solidFill>
                <a:effectLst/>
                <a:uLnTx/>
                <a:uFillTx/>
                <a:latin typeface="Arial  "/>
                <a:ea typeface="+mn-ea"/>
                <a:cs typeface="+mn-cs"/>
              </a:rPr>
              <a:t>em</a:t>
            </a:r>
            <a:r>
              <a:rPr kumimoji="0" lang="en-US" sz="2800" b="0" i="0" u="none" strike="noStrike" kern="1200" cap="none" spc="0" normalizeH="0" baseline="0" noProof="0" dirty="0">
                <a:ln>
                  <a:noFill/>
                </a:ln>
                <a:solidFill>
                  <a:prstClr val="black"/>
                </a:solidFill>
                <a:effectLst/>
                <a:uLnTx/>
                <a:uFillTx/>
                <a:latin typeface="Arial  "/>
                <a:ea typeface="+mn-ea"/>
                <a:cs typeface="+mn-cs"/>
              </a:rPr>
              <a:t> </a:t>
            </a:r>
            <a:r>
              <a:rPr kumimoji="0" lang="en-US" sz="2800" b="0" i="0" u="none" strike="noStrike" kern="1200" cap="none" spc="0" normalizeH="0" baseline="0" noProof="0" dirty="0" err="1">
                <a:ln>
                  <a:noFill/>
                </a:ln>
                <a:solidFill>
                  <a:prstClr val="black"/>
                </a:solidFill>
                <a:effectLst/>
                <a:uLnTx/>
                <a:uFillTx/>
                <a:latin typeface="Arial  "/>
                <a:ea typeface="+mn-ea"/>
                <a:cs typeface="+mn-cs"/>
              </a:rPr>
              <a:t>amostras</a:t>
            </a:r>
            <a:r>
              <a:rPr kumimoji="0" lang="en-US" sz="2800" b="0" i="0" u="none" strike="noStrike" kern="1200" cap="none" spc="0" normalizeH="0" baseline="0" noProof="0" dirty="0">
                <a:ln>
                  <a:noFill/>
                </a:ln>
                <a:solidFill>
                  <a:prstClr val="black"/>
                </a:solidFill>
                <a:effectLst/>
                <a:uLnTx/>
                <a:uFillTx/>
                <a:latin typeface="Arial  "/>
                <a:ea typeface="+mn-ea"/>
                <a:cs typeface="+mn-cs"/>
              </a:rPr>
              <a:t> de </a:t>
            </a:r>
            <a:r>
              <a:rPr kumimoji="0" lang="en-US" sz="2800" b="0" i="0" u="none" strike="noStrike" kern="1200" cap="none" spc="0" normalizeH="0" baseline="0" noProof="0" dirty="0" err="1">
                <a:ln>
                  <a:noFill/>
                </a:ln>
                <a:solidFill>
                  <a:prstClr val="black"/>
                </a:solidFill>
                <a:effectLst/>
                <a:uLnTx/>
                <a:uFillTx/>
                <a:latin typeface="Arial  "/>
                <a:ea typeface="+mn-ea"/>
                <a:cs typeface="+mn-cs"/>
              </a:rPr>
              <a:t>sobras</a:t>
            </a:r>
            <a:r>
              <a:rPr kumimoji="0" lang="en-US" sz="2800" b="0" i="0" u="none" strike="noStrike" kern="1200" cap="none" spc="0" normalizeH="0" baseline="0" noProof="0" dirty="0">
                <a:ln>
                  <a:noFill/>
                </a:ln>
                <a:solidFill>
                  <a:prstClr val="black"/>
                </a:solidFill>
                <a:effectLst/>
                <a:uLnTx/>
                <a:uFillTx/>
                <a:latin typeface="Arial  "/>
                <a:ea typeface="+mn-ea"/>
                <a:cs typeface="+mn-cs"/>
              </a:rPr>
              <a:t> de salada foram negativos para </a:t>
            </a:r>
            <a:r>
              <a:rPr kumimoji="0" lang="en-US" sz="2800" b="0" i="1" u="none" strike="noStrike" kern="1200" cap="none" spc="0" normalizeH="0" baseline="0" noProof="0" dirty="0">
                <a:ln>
                  <a:noFill/>
                </a:ln>
                <a:solidFill>
                  <a:prstClr val="black"/>
                </a:solidFill>
                <a:effectLst/>
                <a:uLnTx/>
                <a:uFillTx/>
                <a:latin typeface="Arial  "/>
                <a:ea typeface="+mn-ea"/>
                <a:cs typeface="+mn-cs"/>
              </a:rPr>
              <a:t>Shigella</a:t>
            </a:r>
            <a:r>
              <a:rPr kumimoji="0" lang="en-US" sz="2800" b="0" i="0" u="none" strike="noStrike" kern="1200" cap="none" spc="0" normalizeH="0" baseline="0" noProof="0" dirty="0">
                <a:ln>
                  <a:noFill/>
                </a:ln>
                <a:solidFill>
                  <a:prstClr val="black"/>
                </a:solidFill>
                <a:effectLst/>
                <a:uLnTx/>
                <a:uFillTx/>
                <a:latin typeface="Arial  "/>
                <a:ea typeface="+mn-ea"/>
                <a:cs typeface="+mn-cs"/>
              </a:rPr>
              <a:t>.</a:t>
            </a:r>
          </a:p>
          <a:p>
            <a:pPr marR="0" lvl="0" algn="just" defTabSz="914400" rtl="0" eaLnBrk="1" fontAlgn="auto" latinLnBrk="0" hangingPunct="1">
              <a:lnSpc>
                <a:spcPct val="100000"/>
              </a:lnSpc>
              <a:spcBef>
                <a:spcPts val="0"/>
              </a:spcBef>
              <a:spcAft>
                <a:spcPts val="500"/>
              </a:spcAft>
              <a:buClrTx/>
              <a:buSzTx/>
              <a:tabLst/>
              <a:defRPr/>
            </a:pPr>
            <a:endParaRPr kumimoji="0" lang="en-US" sz="2800" b="0" i="0" u="none" strike="noStrike" kern="1200" cap="none" spc="0" normalizeH="0" baseline="0" noProof="0" dirty="0">
              <a:ln>
                <a:noFill/>
              </a:ln>
              <a:solidFill>
                <a:prstClr val="black"/>
              </a:solidFill>
              <a:effectLst/>
              <a:uLnTx/>
              <a:uFillTx/>
              <a:latin typeface="Arial  "/>
              <a:ea typeface="+mn-ea"/>
              <a:cs typeface="+mn-cs"/>
            </a:endParaRPr>
          </a:p>
          <a:p>
            <a:pPr marL="0" marR="0" lvl="0" indent="0" algn="just" defTabSz="914400" rtl="0" eaLnBrk="1" fontAlgn="auto" latinLnBrk="0" hangingPunct="1">
              <a:lnSpc>
                <a:spcPct val="100000"/>
              </a:lnSpc>
              <a:spcBef>
                <a:spcPts val="0"/>
              </a:spcBef>
              <a:spcAft>
                <a:spcPts val="500"/>
              </a:spcAft>
              <a:buClrTx/>
              <a:buSzTx/>
              <a:buNone/>
              <a:tabLst/>
              <a:defRPr/>
            </a:pPr>
            <a:r>
              <a:rPr kumimoji="0" lang="en-US" sz="2800" b="1" i="0" u="sng" strike="noStrike" kern="1200" cap="none" spc="0" normalizeH="0" baseline="0" noProof="0" dirty="0" err="1">
                <a:ln>
                  <a:noFill/>
                </a:ln>
                <a:solidFill>
                  <a:prstClr val="black"/>
                </a:solidFill>
                <a:effectLst/>
                <a:uLnTx/>
                <a:uFillTx/>
                <a:latin typeface="Arial  "/>
                <a:ea typeface="+mn-ea"/>
                <a:cs typeface="+mn-cs"/>
              </a:rPr>
              <a:t>Questão</a:t>
            </a:r>
            <a:r>
              <a:rPr kumimoji="0" lang="en-US" sz="2800" b="1" i="0" u="sng" strike="noStrike" kern="1200" cap="none" spc="0" normalizeH="0" baseline="0" noProof="0" dirty="0">
                <a:ln>
                  <a:noFill/>
                </a:ln>
                <a:solidFill>
                  <a:prstClr val="black"/>
                </a:solidFill>
                <a:effectLst/>
                <a:uLnTx/>
                <a:uFillTx/>
                <a:latin typeface="Arial  "/>
                <a:ea typeface="+mn-ea"/>
                <a:cs typeface="+mn-cs"/>
              </a:rPr>
              <a:t> 3:</a:t>
            </a:r>
            <a:r>
              <a:rPr kumimoji="0" lang="en-US" sz="2800" b="1" i="0" strike="noStrike" kern="1200" cap="none" spc="0" normalizeH="0" baseline="0" noProof="0" dirty="0">
                <a:ln>
                  <a:noFill/>
                </a:ln>
                <a:solidFill>
                  <a:prstClr val="black"/>
                </a:solidFill>
                <a:effectLst/>
                <a:uLnTx/>
                <a:uFillTx/>
                <a:latin typeface="Arial  "/>
                <a:ea typeface="+mn-ea"/>
                <a:cs typeface="+mn-cs"/>
              </a:rPr>
              <a:t> </a:t>
            </a:r>
            <a:r>
              <a:rPr kumimoji="0" lang="en-US" sz="2800" b="0" i="0" u="none" strike="noStrike" kern="1200" cap="none" spc="0" normalizeH="0" baseline="0" noProof="0" dirty="0">
                <a:ln>
                  <a:noFill/>
                </a:ln>
                <a:solidFill>
                  <a:prstClr val="black"/>
                </a:solidFill>
                <a:effectLst/>
                <a:uLnTx/>
                <a:uFillTx/>
                <a:latin typeface="Arial  "/>
                <a:ea typeface="+mn-ea"/>
                <a:cs typeface="+mn-cs"/>
              </a:rPr>
              <a:t>Como </a:t>
            </a:r>
            <a:r>
              <a:rPr kumimoji="0" lang="en-US" sz="2800" b="0" i="0" u="none" strike="noStrike" kern="1200" cap="none" spc="0" normalizeH="0" baseline="0" noProof="0" dirty="0" err="1">
                <a:ln>
                  <a:noFill/>
                </a:ln>
                <a:solidFill>
                  <a:prstClr val="black"/>
                </a:solidFill>
                <a:effectLst/>
                <a:uLnTx/>
                <a:uFillTx/>
                <a:latin typeface="Arial  "/>
                <a:ea typeface="+mn-ea"/>
                <a:cs typeface="+mn-cs"/>
              </a:rPr>
              <a:t>os</a:t>
            </a:r>
            <a:r>
              <a:rPr kumimoji="0" lang="en-US" sz="2800" b="0" i="0" u="none" strike="noStrike" kern="1200" cap="none" spc="0" normalizeH="0" baseline="0" noProof="0" dirty="0">
                <a:ln>
                  <a:noFill/>
                </a:ln>
                <a:solidFill>
                  <a:prstClr val="black"/>
                </a:solidFill>
                <a:effectLst/>
                <a:uLnTx/>
                <a:uFillTx/>
                <a:latin typeface="Arial  "/>
                <a:ea typeface="+mn-ea"/>
                <a:cs typeface="+mn-cs"/>
              </a:rPr>
              <a:t> resultados dos testes </a:t>
            </a:r>
            <a:r>
              <a:rPr kumimoji="0" lang="en-US" sz="2800" b="0" i="0" u="none" strike="noStrike" kern="1200" cap="none" spc="0" normalizeH="0" baseline="0" noProof="0" dirty="0" err="1">
                <a:ln>
                  <a:noFill/>
                </a:ln>
                <a:solidFill>
                  <a:prstClr val="black"/>
                </a:solidFill>
                <a:effectLst/>
                <a:uLnTx/>
                <a:uFillTx/>
                <a:latin typeface="Arial  "/>
                <a:ea typeface="+mn-ea"/>
                <a:cs typeface="+mn-cs"/>
              </a:rPr>
              <a:t>laboratoriais</a:t>
            </a:r>
            <a:r>
              <a:rPr kumimoji="0" lang="en-US" sz="2800" b="0" i="0" u="none" strike="noStrike" kern="1200" cap="none" spc="0" normalizeH="0" baseline="0" noProof="0" dirty="0">
                <a:ln>
                  <a:noFill/>
                </a:ln>
                <a:solidFill>
                  <a:prstClr val="black"/>
                </a:solidFill>
                <a:effectLst/>
                <a:uLnTx/>
                <a:uFillTx/>
                <a:latin typeface="Arial  "/>
                <a:ea typeface="+mn-ea"/>
                <a:cs typeface="+mn-cs"/>
              </a:rPr>
              <a:t> </a:t>
            </a:r>
            <a:r>
              <a:rPr kumimoji="0" lang="en-US" sz="2800" b="0" i="0" u="none" strike="noStrike" kern="1200" cap="none" spc="0" normalizeH="0" baseline="0" noProof="0" dirty="0" err="1">
                <a:ln>
                  <a:noFill/>
                </a:ln>
                <a:solidFill>
                  <a:prstClr val="black"/>
                </a:solidFill>
                <a:effectLst/>
                <a:uLnTx/>
                <a:uFillTx/>
                <a:latin typeface="Arial  "/>
                <a:ea typeface="+mn-ea"/>
                <a:cs typeface="+mn-cs"/>
              </a:rPr>
              <a:t>afetam</a:t>
            </a:r>
            <a:r>
              <a:rPr kumimoji="0" lang="en-US" sz="2800" b="0" i="0" u="none" strike="noStrike" kern="1200" cap="none" spc="0" normalizeH="0" baseline="0" noProof="0" dirty="0">
                <a:ln>
                  <a:noFill/>
                </a:ln>
                <a:solidFill>
                  <a:prstClr val="black"/>
                </a:solidFill>
                <a:effectLst/>
                <a:uLnTx/>
                <a:uFillTx/>
                <a:latin typeface="Arial  "/>
                <a:ea typeface="+mn-ea"/>
                <a:cs typeface="+mn-cs"/>
              </a:rPr>
              <a:t> a sua </a:t>
            </a:r>
            <a:r>
              <a:rPr kumimoji="0" lang="en-US" sz="2800" b="0" i="0" u="none" strike="noStrike" kern="1200" cap="none" spc="0" normalizeH="0" baseline="0" noProof="0" dirty="0" err="1">
                <a:ln>
                  <a:noFill/>
                </a:ln>
                <a:solidFill>
                  <a:prstClr val="black"/>
                </a:solidFill>
                <a:effectLst/>
                <a:uLnTx/>
                <a:uFillTx/>
                <a:latin typeface="Arial  "/>
                <a:ea typeface="+mn-ea"/>
                <a:cs typeface="+mn-cs"/>
              </a:rPr>
              <a:t>resposta</a:t>
            </a:r>
            <a:r>
              <a:rPr kumimoji="0" lang="en-US" sz="2800" b="0" i="0" u="none" strike="noStrike" kern="1200" cap="none" spc="0" normalizeH="0" baseline="0" noProof="0" dirty="0">
                <a:ln>
                  <a:noFill/>
                </a:ln>
                <a:solidFill>
                  <a:prstClr val="black"/>
                </a:solidFill>
                <a:effectLst/>
                <a:uLnTx/>
                <a:uFillTx/>
                <a:latin typeface="Arial  "/>
                <a:ea typeface="+mn-ea"/>
                <a:cs typeface="+mn-cs"/>
              </a:rPr>
              <a:t> à pergunta anterior?</a:t>
            </a:r>
          </a:p>
          <a:p>
            <a:pPr marL="0" marR="0" lvl="0" indent="0" algn="just" defTabSz="914400" rtl="0" eaLnBrk="1" fontAlgn="auto" latinLnBrk="0" hangingPunct="1">
              <a:lnSpc>
                <a:spcPct val="100000"/>
              </a:lnSpc>
              <a:spcBef>
                <a:spcPts val="0"/>
              </a:spcBef>
              <a:spcAft>
                <a:spcPts val="500"/>
              </a:spcAft>
              <a:buClrTx/>
              <a:buSzTx/>
              <a:buFont typeface="Arial" panose="020B0604020202020204" pitchFamily="34" charset="0"/>
              <a:buNone/>
              <a:tabLst/>
              <a:defRPr/>
            </a:pPr>
            <a:br>
              <a:rPr kumimoji="0" lang="en-US" sz="2800" b="0" i="0" u="none" strike="noStrike" kern="1200" cap="none" spc="0" normalizeH="0" baseline="0" noProof="0" dirty="0">
                <a:ln>
                  <a:noFill/>
                </a:ln>
                <a:solidFill>
                  <a:prstClr val="black"/>
                </a:solidFill>
                <a:effectLst/>
                <a:uLnTx/>
                <a:uFillTx/>
                <a:latin typeface="Arial  "/>
                <a:ea typeface="+mn-ea"/>
                <a:cs typeface="+mn-cs"/>
              </a:rPr>
            </a:br>
            <a:endParaRPr kumimoji="0" lang="en-US" sz="2800" b="0" i="0" u="none" strike="noStrike" kern="1200" cap="none" spc="0" normalizeH="0" baseline="0" noProof="0" dirty="0">
              <a:ln>
                <a:noFill/>
              </a:ln>
              <a:solidFill>
                <a:prstClr val="black"/>
              </a:solidFill>
              <a:effectLst/>
              <a:uLnTx/>
              <a:uFillTx/>
              <a:latin typeface="Arial  "/>
              <a:ea typeface="+mn-ea"/>
              <a:cs typeface="+mn-cs"/>
            </a:endParaRPr>
          </a:p>
          <a:p>
            <a:pPr marL="228600" marR="0" lvl="0" indent="-228600" algn="just" defTabSz="914400" rtl="0" eaLnBrk="1" fontAlgn="auto" latinLnBrk="0" hangingPunct="1">
              <a:lnSpc>
                <a:spcPct val="100000"/>
              </a:lnSpc>
              <a:spcBef>
                <a:spcPts val="500"/>
              </a:spcBef>
              <a:spcAft>
                <a:spcPts val="50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
              <a:ea typeface="+mn-ea"/>
              <a:cs typeface="+mn-cs"/>
            </a:endParaRPr>
          </a:p>
        </p:txBody>
      </p:sp>
      <p:sp>
        <p:nvSpPr>
          <p:cNvPr id="5" name="Google Shape;682;p35">
            <a:extLst>
              <a:ext uri="{FF2B5EF4-FFF2-40B4-BE49-F238E27FC236}">
                <a16:creationId xmlns:a16="http://schemas.microsoft.com/office/drawing/2014/main" id="{8C609C62-4A7B-32C1-44DB-3385ADC092B0}"/>
              </a:ext>
            </a:extLst>
          </p:cNvPr>
          <p:cNvSpPr txBox="1">
            <a:spLocks/>
          </p:cNvSpPr>
          <p:nvPr/>
        </p:nvSpPr>
        <p:spPr>
          <a:xfrm>
            <a:off x="542441" y="354323"/>
            <a:ext cx="10811359" cy="864010"/>
          </a:xfrm>
          <a:prstGeom prst="rect">
            <a:avLst/>
          </a:prstGeom>
          <a:noFill/>
          <a:ln>
            <a:noFill/>
          </a:ln>
        </p:spPr>
        <p:txBody>
          <a:bodyPr spcFirstLastPara="1" wrap="square" lIns="91425" tIns="45700" rIns="91425" bIns="4570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2" name="Title 1">
            <a:extLst>
              <a:ext uri="{FF2B5EF4-FFF2-40B4-BE49-F238E27FC236}">
                <a16:creationId xmlns:a16="http://schemas.microsoft.com/office/drawing/2014/main" id="{FCF27A20-27F8-91F8-1537-B136016B6CFA}"/>
              </a:ext>
            </a:extLst>
          </p:cNvPr>
          <p:cNvSpPr>
            <a:spLocks noGrp="1"/>
          </p:cNvSpPr>
          <p:nvPr>
            <p:ph type="title"/>
          </p:nvPr>
        </p:nvSpPr>
        <p:spPr/>
        <p:txBody>
          <a:bodyPr/>
          <a:lstStyle/>
          <a:p>
            <a:r>
              <a:rPr lang="en-US" dirty="0" err="1"/>
              <a:t>Analisar</a:t>
            </a:r>
            <a:r>
              <a:rPr lang="en-US" dirty="0"/>
              <a:t> dados (9/9)</a:t>
            </a:r>
            <a:br>
              <a:rPr lang="en-US" dirty="0"/>
            </a:br>
            <a:endParaRPr lang="pt-BR"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882"/>
        <p:cNvGrpSpPr/>
        <p:nvPr/>
      </p:nvGrpSpPr>
      <p:grpSpPr>
        <a:xfrm>
          <a:off x="0" y="0"/>
          <a:ext cx="0" cy="0"/>
          <a:chOff x="0" y="0"/>
          <a:chExt cx="0" cy="0"/>
        </a:xfrm>
      </p:grpSpPr>
      <p:sp>
        <p:nvSpPr>
          <p:cNvPr id="884" name="Google Shape;884;p58"/>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lvl="0" indent="0" algn="just">
              <a:spcBef>
                <a:spcPts val="0"/>
              </a:spcBef>
              <a:buNone/>
              <a:defRPr/>
            </a:pPr>
            <a:r>
              <a:rPr lang="en-US" sz="2800" b="1" u="sng" dirty="0" err="1">
                <a:solidFill>
                  <a:schemeClr val="dk1"/>
                </a:solidFill>
                <a:ea typeface="Arial"/>
                <a:cs typeface="Arial"/>
                <a:sym typeface="Arial"/>
              </a:rPr>
              <a:t>Questão</a:t>
            </a:r>
            <a:r>
              <a:rPr lang="en-US" sz="2800" b="1" u="sng" dirty="0">
                <a:solidFill>
                  <a:schemeClr val="dk1"/>
                </a:solidFill>
                <a:ea typeface="Arial"/>
                <a:cs typeface="Arial"/>
                <a:sym typeface="Arial"/>
              </a:rPr>
              <a:t> 3:</a:t>
            </a:r>
            <a:r>
              <a:rPr lang="en-US" sz="2800" b="1" dirty="0">
                <a:solidFill>
                  <a:schemeClr val="dk1"/>
                </a:solidFill>
                <a:ea typeface="Arial"/>
                <a:cs typeface="Arial"/>
                <a:sym typeface="Arial"/>
              </a:rPr>
              <a:t> </a:t>
            </a:r>
            <a:r>
              <a:rPr lang="en-US" dirty="0">
                <a:solidFill>
                  <a:prstClr val="black"/>
                </a:solidFill>
                <a:latin typeface="Arial  "/>
              </a:rPr>
              <a:t>Como </a:t>
            </a:r>
            <a:r>
              <a:rPr lang="en-US" dirty="0" err="1">
                <a:solidFill>
                  <a:prstClr val="black"/>
                </a:solidFill>
                <a:latin typeface="Arial  "/>
              </a:rPr>
              <a:t>os</a:t>
            </a:r>
            <a:r>
              <a:rPr lang="en-US" dirty="0">
                <a:solidFill>
                  <a:prstClr val="black"/>
                </a:solidFill>
                <a:latin typeface="Arial  "/>
              </a:rPr>
              <a:t> </a:t>
            </a:r>
            <a:r>
              <a:rPr lang="en-US" dirty="0" err="1">
                <a:solidFill>
                  <a:prstClr val="black"/>
                </a:solidFill>
                <a:latin typeface="Arial  "/>
              </a:rPr>
              <a:t>resultados</a:t>
            </a:r>
            <a:r>
              <a:rPr lang="en-US" dirty="0">
                <a:solidFill>
                  <a:prstClr val="black"/>
                </a:solidFill>
                <a:latin typeface="Arial  "/>
              </a:rPr>
              <a:t> dos testes </a:t>
            </a:r>
            <a:r>
              <a:rPr lang="en-US" dirty="0" err="1">
                <a:solidFill>
                  <a:prstClr val="black"/>
                </a:solidFill>
                <a:latin typeface="Arial  "/>
              </a:rPr>
              <a:t>laboratoriais</a:t>
            </a:r>
            <a:r>
              <a:rPr lang="en-US" dirty="0">
                <a:solidFill>
                  <a:prstClr val="black"/>
                </a:solidFill>
                <a:latin typeface="Arial  "/>
              </a:rPr>
              <a:t> </a:t>
            </a:r>
            <a:r>
              <a:rPr lang="en-US" dirty="0" err="1">
                <a:solidFill>
                  <a:prstClr val="black"/>
                </a:solidFill>
                <a:latin typeface="Arial  "/>
              </a:rPr>
              <a:t>afetam</a:t>
            </a:r>
            <a:r>
              <a:rPr lang="en-US" dirty="0">
                <a:solidFill>
                  <a:prstClr val="black"/>
                </a:solidFill>
                <a:latin typeface="Arial  "/>
              </a:rPr>
              <a:t> a </a:t>
            </a:r>
            <a:r>
              <a:rPr lang="en-US" dirty="0" err="1">
                <a:solidFill>
                  <a:prstClr val="black"/>
                </a:solidFill>
                <a:latin typeface="Arial  "/>
              </a:rPr>
              <a:t>sua</a:t>
            </a:r>
            <a:r>
              <a:rPr lang="en-US" dirty="0">
                <a:solidFill>
                  <a:prstClr val="black"/>
                </a:solidFill>
                <a:latin typeface="Arial  "/>
              </a:rPr>
              <a:t> </a:t>
            </a:r>
            <a:r>
              <a:rPr lang="en-US" dirty="0" err="1">
                <a:solidFill>
                  <a:prstClr val="black"/>
                </a:solidFill>
                <a:latin typeface="Arial  "/>
              </a:rPr>
              <a:t>resposta</a:t>
            </a:r>
            <a:r>
              <a:rPr lang="en-US" dirty="0">
                <a:solidFill>
                  <a:prstClr val="black"/>
                </a:solidFill>
                <a:latin typeface="Arial  "/>
              </a:rPr>
              <a:t> à </a:t>
            </a:r>
            <a:r>
              <a:rPr lang="en-US" dirty="0" err="1">
                <a:solidFill>
                  <a:prstClr val="black"/>
                </a:solidFill>
                <a:latin typeface="Arial  "/>
              </a:rPr>
              <a:t>pergunta</a:t>
            </a:r>
            <a:r>
              <a:rPr lang="en-US" dirty="0">
                <a:solidFill>
                  <a:prstClr val="black"/>
                </a:solidFill>
                <a:latin typeface="Arial  "/>
              </a:rPr>
              <a:t> anterior?</a:t>
            </a:r>
          </a:p>
          <a:p>
            <a:pPr>
              <a:lnSpc>
                <a:spcPct val="115000"/>
              </a:lnSpc>
              <a:spcBef>
                <a:spcPts val="1200"/>
              </a:spcBef>
            </a:pPr>
            <a:r>
              <a:rPr lang="en-US" sz="2800" b="1" u="sng" dirty="0" err="1">
                <a:solidFill>
                  <a:schemeClr val="dk1"/>
                </a:solidFill>
                <a:ea typeface="Arial"/>
                <a:cs typeface="Arial"/>
                <a:sym typeface="Arial"/>
              </a:rPr>
              <a:t>Resposta</a:t>
            </a:r>
            <a:r>
              <a:rPr lang="en-US" sz="2800" b="1" u="sng" dirty="0">
                <a:solidFill>
                  <a:schemeClr val="dk1"/>
                </a:solidFill>
                <a:ea typeface="Arial"/>
                <a:cs typeface="Arial"/>
                <a:sym typeface="Arial"/>
              </a:rPr>
              <a:t>:</a:t>
            </a:r>
          </a:p>
          <a:p>
            <a:pPr lvl="1" algn="just">
              <a:lnSpc>
                <a:spcPct val="115000"/>
              </a:lnSpc>
              <a:spcBef>
                <a:spcPts val="0"/>
              </a:spcBef>
            </a:pPr>
            <a:r>
              <a:rPr lang="en-US" sz="2200" dirty="0">
                <a:solidFill>
                  <a:schemeClr val="dk1"/>
                </a:solidFill>
                <a:ea typeface="Arial"/>
                <a:cs typeface="Arial"/>
                <a:sym typeface="Arial"/>
              </a:rPr>
              <a:t>Embora seja bom ter resultados laboratoriais positivos para confirmar a fonte, os resultados laboratoriais negativos não significam que a salada </a:t>
            </a:r>
            <a:r>
              <a:rPr lang="en-US" sz="2200" dirty="0" err="1">
                <a:solidFill>
                  <a:schemeClr val="dk1"/>
                </a:solidFill>
                <a:ea typeface="Arial"/>
                <a:cs typeface="Arial"/>
                <a:sym typeface="Arial"/>
              </a:rPr>
              <a:t>não</a:t>
            </a:r>
            <a:r>
              <a:rPr lang="en-US" sz="2200" dirty="0">
                <a:solidFill>
                  <a:schemeClr val="dk1"/>
                </a:solidFill>
                <a:ea typeface="Arial"/>
                <a:cs typeface="Arial"/>
                <a:sym typeface="Arial"/>
              </a:rPr>
              <a:t> </a:t>
            </a:r>
            <a:r>
              <a:rPr lang="en-US" sz="2200" dirty="0" err="1">
                <a:solidFill>
                  <a:schemeClr val="dk1"/>
                </a:solidFill>
                <a:ea typeface="Arial"/>
                <a:cs typeface="Arial"/>
                <a:sym typeface="Arial"/>
              </a:rPr>
              <a:t>foi</a:t>
            </a:r>
            <a:r>
              <a:rPr lang="en-US" sz="2200" dirty="0">
                <a:solidFill>
                  <a:schemeClr val="dk1"/>
                </a:solidFill>
                <a:ea typeface="Arial"/>
                <a:cs typeface="Arial"/>
                <a:sym typeface="Arial"/>
              </a:rPr>
              <a:t> </a:t>
            </a:r>
            <a:br>
              <a:rPr lang="en-US" sz="2200" dirty="0">
                <a:solidFill>
                  <a:schemeClr val="dk1"/>
                </a:solidFill>
                <a:ea typeface="Arial"/>
                <a:cs typeface="Arial"/>
                <a:sym typeface="Arial"/>
              </a:rPr>
            </a:br>
            <a:r>
              <a:rPr lang="en-US" sz="2200" dirty="0">
                <a:solidFill>
                  <a:schemeClr val="dk1"/>
                </a:solidFill>
                <a:ea typeface="Arial"/>
                <a:cs typeface="Arial"/>
                <a:sym typeface="Arial"/>
              </a:rPr>
              <a:t>a fonte.</a:t>
            </a:r>
            <a:endParaRPr lang="en-US" sz="2200" dirty="0">
              <a:sym typeface="Arial"/>
            </a:endParaRPr>
          </a:p>
          <a:p>
            <a:pPr lvl="1" algn="just">
              <a:lnSpc>
                <a:spcPct val="115000"/>
              </a:lnSpc>
              <a:spcBef>
                <a:spcPts val="0"/>
              </a:spcBef>
            </a:pPr>
            <a:r>
              <a:rPr lang="en-US" sz="2200" dirty="0">
                <a:solidFill>
                  <a:schemeClr val="dk1"/>
                </a:solidFill>
                <a:ea typeface="Arial"/>
                <a:cs typeface="Arial"/>
                <a:sym typeface="Arial"/>
              </a:rPr>
              <a:t>Os organismos podem ser difíceis de </a:t>
            </a:r>
            <a:r>
              <a:rPr lang="en-US" sz="2200" dirty="0" err="1">
                <a:solidFill>
                  <a:schemeClr val="dk1"/>
                </a:solidFill>
                <a:ea typeface="Arial"/>
                <a:cs typeface="Arial"/>
                <a:sym typeface="Arial"/>
              </a:rPr>
              <a:t>detectar</a:t>
            </a:r>
            <a:r>
              <a:rPr lang="en-US" sz="2200" dirty="0">
                <a:solidFill>
                  <a:schemeClr val="dk1"/>
                </a:solidFill>
                <a:ea typeface="Arial"/>
                <a:cs typeface="Arial"/>
                <a:sym typeface="Arial"/>
              </a:rPr>
              <a:t> nos alimentos, uma vez que se encontram frequentemente distribuídos de forma </a:t>
            </a:r>
            <a:r>
              <a:rPr lang="en-US" sz="2200" dirty="0" err="1">
                <a:solidFill>
                  <a:schemeClr val="dk1"/>
                </a:solidFill>
                <a:ea typeface="Arial"/>
                <a:cs typeface="Arial"/>
                <a:sym typeface="Arial"/>
              </a:rPr>
              <a:t>heterogênea</a:t>
            </a:r>
            <a:r>
              <a:rPr lang="en-US" sz="2200" dirty="0">
                <a:solidFill>
                  <a:schemeClr val="dk1"/>
                </a:solidFill>
                <a:ea typeface="Arial"/>
                <a:cs typeface="Arial"/>
                <a:sym typeface="Arial"/>
              </a:rPr>
              <a:t>. Os investigadores poderiam </a:t>
            </a:r>
            <a:r>
              <a:rPr lang="en-US" sz="2200" dirty="0" err="1">
                <a:solidFill>
                  <a:schemeClr val="dk1"/>
                </a:solidFill>
                <a:ea typeface="Arial"/>
                <a:cs typeface="Arial"/>
                <a:sym typeface="Arial"/>
              </a:rPr>
              <a:t>ter</a:t>
            </a:r>
            <a:r>
              <a:rPr lang="en-US" sz="2200" dirty="0">
                <a:solidFill>
                  <a:schemeClr val="dk1"/>
                </a:solidFill>
                <a:ea typeface="Arial"/>
                <a:cs typeface="Arial"/>
                <a:sym typeface="Arial"/>
              </a:rPr>
              <a:t> </a:t>
            </a:r>
            <a:r>
              <a:rPr lang="en-US" sz="2200" dirty="0" err="1">
                <a:solidFill>
                  <a:schemeClr val="dk1"/>
                </a:solidFill>
                <a:ea typeface="Arial"/>
                <a:cs typeface="Arial"/>
                <a:sym typeface="Arial"/>
              </a:rPr>
              <a:t>coletado</a:t>
            </a:r>
            <a:r>
              <a:rPr lang="en-US" sz="2200" dirty="0">
                <a:solidFill>
                  <a:schemeClr val="dk1"/>
                </a:solidFill>
                <a:ea typeface="Arial"/>
                <a:cs typeface="Arial"/>
                <a:sym typeface="Arial"/>
              </a:rPr>
              <a:t> amostras de um lote diferente que não estivesse contaminado. </a:t>
            </a:r>
          </a:p>
          <a:p>
            <a:pPr lvl="1" algn="just">
              <a:lnSpc>
                <a:spcPct val="115000"/>
              </a:lnSpc>
              <a:spcBef>
                <a:spcPts val="0"/>
              </a:spcBef>
            </a:pPr>
            <a:r>
              <a:rPr lang="en-US" sz="2200" dirty="0">
                <a:solidFill>
                  <a:schemeClr val="dk1"/>
                </a:solidFill>
                <a:cs typeface="Arial"/>
                <a:sym typeface="Arial"/>
              </a:rPr>
              <a:t>É possível que o organismo tenha estado na pessoa que serviu a salada, em vez de estar na própria salada. </a:t>
            </a:r>
            <a:endParaRPr lang="en-US" sz="2200" dirty="0">
              <a:sym typeface="Arial"/>
            </a:endParaRPr>
          </a:p>
        </p:txBody>
      </p:sp>
      <p:sp>
        <p:nvSpPr>
          <p:cNvPr id="6" name="Title 2">
            <a:extLst>
              <a:ext uri="{FF2B5EF4-FFF2-40B4-BE49-F238E27FC236}">
                <a16:creationId xmlns:a16="http://schemas.microsoft.com/office/drawing/2014/main" id="{5EE327F9-A3B7-CEB0-3BFB-49918842506E}"/>
              </a:ext>
            </a:extLst>
          </p:cNvPr>
          <p:cNvSpPr>
            <a:spLocks noGrp="1"/>
          </p:cNvSpPr>
          <p:nvPr>
            <p:ph type="title"/>
          </p:nvPr>
        </p:nvSpPr>
        <p:spPr>
          <a:xfrm>
            <a:off x="838200" y="447675"/>
            <a:ext cx="9752216" cy="800100"/>
          </a:xfrm>
        </p:spPr>
        <p:txBody>
          <a:bodyPr/>
          <a:lstStyle/>
          <a:p>
            <a:r>
              <a:rPr lang="en-US" dirty="0" err="1"/>
              <a:t>Analisar</a:t>
            </a:r>
            <a:r>
              <a:rPr lang="en-US" dirty="0"/>
              <a:t> dados (9/9) </a:t>
            </a:r>
            <a:r>
              <a:rPr lang="en-US" dirty="0" err="1"/>
              <a:t>resposta</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898"/>
        <p:cNvGrpSpPr/>
        <p:nvPr/>
      </p:nvGrpSpPr>
      <p:grpSpPr>
        <a:xfrm>
          <a:off x="0" y="0"/>
          <a:ext cx="0" cy="0"/>
          <a:chOff x="0" y="0"/>
          <a:chExt cx="0" cy="0"/>
        </a:xfrm>
      </p:grpSpPr>
      <p:grpSp>
        <p:nvGrpSpPr>
          <p:cNvPr id="3" name="Group 2">
            <a:extLst>
              <a:ext uri="{FF2B5EF4-FFF2-40B4-BE49-F238E27FC236}">
                <a16:creationId xmlns:a16="http://schemas.microsoft.com/office/drawing/2014/main" id="{7D465412-3A21-FA79-1D2E-0CC783DB550F}"/>
              </a:ext>
            </a:extLst>
          </p:cNvPr>
          <p:cNvGrpSpPr/>
          <p:nvPr/>
        </p:nvGrpSpPr>
        <p:grpSpPr>
          <a:xfrm>
            <a:off x="1190584" y="2700885"/>
            <a:ext cx="9810832" cy="1456229"/>
            <a:chOff x="1969411" y="5140567"/>
            <a:chExt cx="8104111" cy="1201504"/>
          </a:xfrm>
        </p:grpSpPr>
        <p:sp>
          <p:nvSpPr>
            <p:cNvPr id="4" name="Rounded Rectangle 13">
              <a:extLst>
                <a:ext uri="{FF2B5EF4-FFF2-40B4-BE49-F238E27FC236}">
                  <a16:creationId xmlns:a16="http://schemas.microsoft.com/office/drawing/2014/main" id="{85827037-9FA1-FF04-67E7-A1F61D40BCDD}"/>
                </a:ext>
              </a:extLst>
            </p:cNvPr>
            <p:cNvSpPr/>
            <p:nvPr/>
          </p:nvSpPr>
          <p:spPr>
            <a:xfrm>
              <a:off x="1969411" y="5140567"/>
              <a:ext cx="2071577" cy="1199156"/>
            </a:xfrm>
            <a:prstGeom prst="roundRect">
              <a:avLst/>
            </a:prstGeom>
            <a:solidFill>
              <a:schemeClr val="bg2"/>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800" b="1" i="0" u="none" strike="noStrike" kern="0" cap="none" spc="0" normalizeH="0" baseline="0" noProof="0" dirty="0" err="1">
                  <a:ln>
                    <a:noFill/>
                  </a:ln>
                  <a:solidFill>
                    <a:prstClr val="black"/>
                  </a:solidFill>
                  <a:effectLst/>
                  <a:uLnTx/>
                  <a:uFillTx/>
                  <a:latin typeface="Arial  "/>
                  <a:ea typeface="ＭＳ Ｐゴシック" pitchFamily="34" charset="-128"/>
                  <a:cs typeface="Arial" panose="020B0604020202020204" pitchFamily="34" charset="0"/>
                </a:rPr>
                <a:t>Descritivo</a:t>
              </a:r>
              <a:endParaRPr kumimoji="0" lang="en-US" altLang="en-US" sz="2800" b="1"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0" dirty="0" err="1">
                  <a:solidFill>
                    <a:prstClr val="black"/>
                  </a:solidFill>
                  <a:latin typeface="Arial  "/>
                  <a:ea typeface="ＭＳ Ｐゴシック" pitchFamily="34" charset="-128"/>
                  <a:cs typeface="Arial" panose="020B0604020202020204" pitchFamily="34" charset="0"/>
                </a:rPr>
                <a:t>Passo</a:t>
              </a:r>
              <a:r>
                <a:rPr kumimoji="0" lang="en-US" sz="2800" b="0"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1-6</a:t>
              </a:r>
              <a:endParaRPr kumimoji="0" lang="en-US" sz="2800" b="0" i="0" u="none" strike="noStrike" kern="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5" name="Rounded Rectangle 14">
              <a:extLst>
                <a:ext uri="{FF2B5EF4-FFF2-40B4-BE49-F238E27FC236}">
                  <a16:creationId xmlns:a16="http://schemas.microsoft.com/office/drawing/2014/main" id="{C2FC26DC-73C9-314B-0B01-8472E1D46588}"/>
                </a:ext>
              </a:extLst>
            </p:cNvPr>
            <p:cNvSpPr/>
            <p:nvPr/>
          </p:nvSpPr>
          <p:spPr>
            <a:xfrm>
              <a:off x="4985678" y="5140567"/>
              <a:ext cx="2071577" cy="1201504"/>
            </a:xfrm>
            <a:prstGeom prst="roundRect">
              <a:avLst/>
            </a:prstGeom>
            <a:solidFill>
              <a:schemeClr val="bg2"/>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800" b="1" i="0" u="none" strike="noStrike" kern="0" cap="none" spc="0" normalizeH="0" baseline="0" noProof="0" dirty="0" err="1">
                  <a:ln>
                    <a:noFill/>
                  </a:ln>
                  <a:solidFill>
                    <a:prstClr val="black"/>
                  </a:solidFill>
                  <a:effectLst/>
                  <a:uLnTx/>
                  <a:uFillTx/>
                  <a:latin typeface="Arial  "/>
                  <a:ea typeface="ＭＳ Ｐゴシック" pitchFamily="34" charset="-128"/>
                  <a:cs typeface="Arial" panose="020B0604020202020204" pitchFamily="34" charset="0"/>
                </a:rPr>
                <a:t>Analítico</a:t>
              </a:r>
              <a:endParaRPr kumimoji="0" lang="en-US" altLang="en-US" sz="2800" b="1"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0" dirty="0" err="1">
                  <a:solidFill>
                    <a:prstClr val="black"/>
                  </a:solidFill>
                  <a:latin typeface="Arial  "/>
                  <a:ea typeface="ＭＳ Ｐゴシック" pitchFamily="34" charset="-128"/>
                  <a:cs typeface="Arial" panose="020B0604020202020204" pitchFamily="34" charset="0"/>
                </a:rPr>
                <a:t>Passo</a:t>
              </a:r>
              <a:r>
                <a:rPr kumimoji="0" lang="en-US" sz="2800" b="0"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7-10</a:t>
              </a:r>
            </a:p>
          </p:txBody>
        </p:sp>
        <p:sp>
          <p:nvSpPr>
            <p:cNvPr id="6" name="Rounded Rectangle 18">
              <a:extLst>
                <a:ext uri="{FF2B5EF4-FFF2-40B4-BE49-F238E27FC236}">
                  <a16:creationId xmlns:a16="http://schemas.microsoft.com/office/drawing/2014/main" id="{AF7F0971-954D-E0D5-F17B-874A8C14DDF7}"/>
                </a:ext>
              </a:extLst>
            </p:cNvPr>
            <p:cNvSpPr/>
            <p:nvPr/>
          </p:nvSpPr>
          <p:spPr>
            <a:xfrm>
              <a:off x="8001945" y="5140567"/>
              <a:ext cx="2071577" cy="1200330"/>
            </a:xfrm>
            <a:prstGeom prst="roundRect">
              <a:avLst/>
            </a:prstGeom>
            <a:solidFill>
              <a:srgbClr val="0095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1" indent="0" algn="ctr" defTabSz="457200" rtl="0" eaLnBrk="1" fontAlgn="auto" latinLnBrk="0" hangingPunct="1">
                <a:lnSpc>
                  <a:spcPct val="100000"/>
                </a:lnSpc>
                <a:spcBef>
                  <a:spcPts val="0"/>
                </a:spcBef>
                <a:spcAft>
                  <a:spcPts val="0"/>
                </a:spcAft>
                <a:buClrTx/>
                <a:buSzTx/>
                <a:buFontTx/>
                <a:buNone/>
                <a:tabLst/>
                <a:defRPr/>
              </a:pPr>
              <a:r>
                <a:rPr kumimoji="0" lang="en-US" altLang="en-US" sz="2800" b="1" i="0" u="none" strike="noStrike" kern="120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Resposta</a:t>
              </a:r>
            </a:p>
            <a:p>
              <a:pPr marL="0" marR="0" lvl="1" indent="0" algn="ctr" defTabSz="457200" rtl="0" eaLnBrk="1" fontAlgn="auto" latinLnBrk="0" hangingPunct="1">
                <a:lnSpc>
                  <a:spcPct val="100000"/>
                </a:lnSpc>
                <a:spcBef>
                  <a:spcPts val="0"/>
                </a:spcBef>
                <a:spcAft>
                  <a:spcPts val="0"/>
                </a:spcAft>
                <a:buClrTx/>
                <a:buSzTx/>
                <a:buFontTx/>
                <a:buNone/>
                <a:tabLst/>
                <a:defRPr/>
              </a:pPr>
              <a:r>
                <a:rPr lang="en-US" altLang="en-US" sz="2800" dirty="0" err="1">
                  <a:solidFill>
                    <a:prstClr val="black"/>
                  </a:solidFill>
                  <a:latin typeface="Arial  "/>
                  <a:ea typeface="ＭＳ Ｐゴシック" pitchFamily="34" charset="-128"/>
                  <a:cs typeface="Arial" panose="020B0604020202020204" pitchFamily="34" charset="0"/>
                </a:rPr>
                <a:t>Passo</a:t>
              </a:r>
              <a:r>
                <a:rPr kumimoji="0" lang="en-US" altLang="en-US" sz="2800" b="0" i="0" u="none" strike="noStrike" kern="120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11-13</a:t>
              </a:r>
            </a:p>
          </p:txBody>
        </p:sp>
        <p:sp>
          <p:nvSpPr>
            <p:cNvPr id="7" name="Right Arrow 26">
              <a:extLst>
                <a:ext uri="{FF2B5EF4-FFF2-40B4-BE49-F238E27FC236}">
                  <a16:creationId xmlns:a16="http://schemas.microsoft.com/office/drawing/2014/main" id="{02BB13D3-0A2D-EF55-D56D-BC6D680B1436}"/>
                </a:ext>
              </a:extLst>
            </p:cNvPr>
            <p:cNvSpPr/>
            <p:nvPr/>
          </p:nvSpPr>
          <p:spPr>
            <a:xfrm>
              <a:off x="4192418" y="5499855"/>
              <a:ext cx="573485" cy="442604"/>
            </a:xfrm>
            <a:prstGeom prst="rightArrow">
              <a:avLst/>
            </a:prstGeom>
            <a:solidFill>
              <a:schemeClr val="bg2"/>
            </a:solidFill>
            <a:ln w="25400"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
                <a:ea typeface="+mn-ea"/>
                <a:cs typeface="+mn-cs"/>
              </a:endParaRPr>
            </a:p>
          </p:txBody>
        </p:sp>
        <p:sp>
          <p:nvSpPr>
            <p:cNvPr id="8" name="Right Arrow 27">
              <a:extLst>
                <a:ext uri="{FF2B5EF4-FFF2-40B4-BE49-F238E27FC236}">
                  <a16:creationId xmlns:a16="http://schemas.microsoft.com/office/drawing/2014/main" id="{2D68EDE7-EF74-5E29-7F53-5482324D65B2}"/>
                </a:ext>
              </a:extLst>
            </p:cNvPr>
            <p:cNvSpPr/>
            <p:nvPr/>
          </p:nvSpPr>
          <p:spPr>
            <a:xfrm>
              <a:off x="7242857" y="5437143"/>
              <a:ext cx="573485" cy="465608"/>
            </a:xfrm>
            <a:prstGeom prst="rightArrow">
              <a:avLst/>
            </a:prstGeom>
            <a:solidFill>
              <a:schemeClr val="bg2"/>
            </a:solidFill>
            <a:ln w="25400"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rial  "/>
                <a:ea typeface="+mn-ea"/>
                <a:cs typeface="+mn-cs"/>
              </a:endParaRPr>
            </a:p>
          </p:txBody>
        </p:sp>
      </p:grpSp>
      <p:sp>
        <p:nvSpPr>
          <p:cNvPr id="2" name="Google Shape;682;p35">
            <a:extLst>
              <a:ext uri="{FF2B5EF4-FFF2-40B4-BE49-F238E27FC236}">
                <a16:creationId xmlns:a16="http://schemas.microsoft.com/office/drawing/2014/main" id="{39C98AC0-3076-FD9C-8F14-23EAF35D4176}"/>
              </a:ext>
            </a:extLst>
          </p:cNvPr>
          <p:cNvSpPr txBox="1">
            <a:spLocks/>
          </p:cNvSpPr>
          <p:nvPr/>
        </p:nvSpPr>
        <p:spPr>
          <a:xfrm>
            <a:off x="526942" y="285134"/>
            <a:ext cx="10826858" cy="864010"/>
          </a:xfrm>
          <a:prstGeom prst="rect">
            <a:avLst/>
          </a:prstGeom>
          <a:noFill/>
          <a:ln>
            <a:noFill/>
          </a:ln>
        </p:spPr>
        <p:txBody>
          <a:bodyPr spcFirstLastPara="1" wrap="square" lIns="91425" tIns="45700" rIns="91425" bIns="4570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9" name="Title 8">
            <a:extLst>
              <a:ext uri="{FF2B5EF4-FFF2-40B4-BE49-F238E27FC236}">
                <a16:creationId xmlns:a16="http://schemas.microsoft.com/office/drawing/2014/main" id="{DD24386E-AA06-4F9B-A0D1-1A47306A9593}"/>
              </a:ext>
            </a:extLst>
          </p:cNvPr>
          <p:cNvSpPr>
            <a:spLocks noGrp="1"/>
          </p:cNvSpPr>
          <p:nvPr>
            <p:ph type="title"/>
          </p:nvPr>
        </p:nvSpPr>
        <p:spPr/>
        <p:txBody>
          <a:bodyPr/>
          <a:lstStyle/>
          <a:p>
            <a:r>
              <a:rPr lang="en-US" dirty="0" err="1"/>
              <a:t>Etapas</a:t>
            </a:r>
            <a:r>
              <a:rPr lang="en-US" dirty="0"/>
              <a:t> da </a:t>
            </a:r>
            <a:r>
              <a:rPr lang="en-US" dirty="0" err="1"/>
              <a:t>investigação</a:t>
            </a:r>
            <a:r>
              <a:rPr lang="en-US" dirty="0"/>
              <a:t> de um </a:t>
            </a:r>
            <a:r>
              <a:rPr lang="en-US" dirty="0" err="1"/>
              <a:t>surto</a:t>
            </a:r>
            <a:br>
              <a:rPr lang="en-US" dirty="0"/>
            </a:br>
            <a:endParaRPr lang="pt-BR" dirty="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150">
          <a:extLst>
            <a:ext uri="{FF2B5EF4-FFF2-40B4-BE49-F238E27FC236}">
              <a16:creationId xmlns:a16="http://schemas.microsoft.com/office/drawing/2014/main" id="{F1153F90-8CDE-1150-FEC1-5E33FFA6306E}"/>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05B42E4-4E5D-0078-068D-E77413B3D7EA}"/>
              </a:ext>
            </a:extLst>
          </p:cNvPr>
          <p:cNvSpPr txBox="1">
            <a:spLocks/>
          </p:cNvSpPr>
          <p:nvPr/>
        </p:nvSpPr>
        <p:spPr>
          <a:xfrm>
            <a:off x="527538" y="457200"/>
            <a:ext cx="11664462"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4000" dirty="0"/>
          </a:p>
        </p:txBody>
      </p:sp>
      <p:sp>
        <p:nvSpPr>
          <p:cNvPr id="4" name="Text Placeholder 3">
            <a:extLst>
              <a:ext uri="{FF2B5EF4-FFF2-40B4-BE49-F238E27FC236}">
                <a16:creationId xmlns:a16="http://schemas.microsoft.com/office/drawing/2014/main" id="{B4DBA635-422B-407A-66E5-10385FDEAB03}"/>
              </a:ext>
            </a:extLst>
          </p:cNvPr>
          <p:cNvSpPr txBox="1">
            <a:spLocks/>
          </p:cNvSpPr>
          <p:nvPr/>
        </p:nvSpPr>
        <p:spPr>
          <a:xfrm>
            <a:off x="527538" y="1449547"/>
            <a:ext cx="11570907" cy="444655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Desenvolver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Avaliar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epidemiologicamente</a:t>
            </a:r>
            <a:r>
              <a:rPr lang="en-US" altLang="ja-JP" sz="2600" dirty="0">
                <a:solidFill>
                  <a:schemeClr val="bg1">
                    <a:lumMod val="75000"/>
                  </a:schemeClr>
                </a:solidFill>
                <a:ea typeface="ＭＳ Ｐゴシック" charset="-128"/>
              </a:rPr>
              <a:t> as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solidFill>
                  <a:schemeClr val="bg1">
                    <a:lumMod val="75000"/>
                  </a:schemeClr>
                </a:solidFill>
                <a:ea typeface="ＭＳ Ｐゴシック" charset="-128"/>
              </a:rPr>
              <a:t>Conciliar a </a:t>
            </a:r>
            <a:r>
              <a:rPr lang="en-US" altLang="ja-JP" sz="2600" dirty="0" err="1">
                <a:solidFill>
                  <a:schemeClr val="bg1">
                    <a:lumMod val="75000"/>
                  </a:schemeClr>
                </a:solidFill>
                <a:ea typeface="ＭＳ Ｐゴシック" charset="-128"/>
              </a:rPr>
              <a:t>epidemiologia</a:t>
            </a:r>
            <a:r>
              <a:rPr lang="en-US" altLang="ja-JP" sz="2600" dirty="0">
                <a:solidFill>
                  <a:schemeClr val="bg1">
                    <a:lumMod val="75000"/>
                  </a:schemeClr>
                </a:solidFill>
                <a:ea typeface="ＭＳ Ｐゴシック" charset="-128"/>
              </a:rPr>
              <a:t> com </a:t>
            </a:r>
            <a:r>
              <a:rPr lang="en-US" altLang="ja-JP" sz="2600" dirty="0" err="1">
                <a:solidFill>
                  <a:schemeClr val="bg1">
                    <a:lumMod val="75000"/>
                  </a:schemeClr>
                </a:solidFill>
                <a:ea typeface="ＭＳ Ｐゴシック" charset="-128"/>
              </a:rPr>
              <a:t>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resultados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laboratoriais</a:t>
            </a:r>
            <a:r>
              <a:rPr lang="en-US" altLang="ja-JP" sz="2600" dirty="0">
                <a:solidFill>
                  <a:schemeClr val="bg1">
                    <a:lumMod val="75000"/>
                  </a:schemeClr>
                </a:solidFill>
                <a:ea typeface="ＭＳ Ｐゴシック" charset="-128"/>
              </a:rPr>
              <a:t> e </a:t>
            </a:r>
            <a:r>
              <a:rPr lang="en-US" altLang="ja-JP" sz="2600" dirty="0" err="1">
                <a:solidFill>
                  <a:schemeClr val="bg1">
                    <a:lumMod val="75000"/>
                  </a:schemeClr>
                </a:solidFill>
                <a:ea typeface="ＭＳ Ｐゴシック" charset="-128"/>
              </a:rPr>
              <a:t>ambientais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Realizar</a:t>
            </a:r>
            <a:r>
              <a:rPr lang="en-US" altLang="ja-JP"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estudos</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adicionais</a:t>
            </a:r>
            <a:r>
              <a:rPr lang="en-US" altLang="en-US" sz="2600" dirty="0">
                <a:solidFill>
                  <a:schemeClr val="bg1">
                    <a:lumMod val="75000"/>
                  </a:schemeClr>
                </a:solidFill>
                <a:ea typeface="ＭＳ Ｐゴシック" charset="-128"/>
              </a:rPr>
              <a:t>, se </a:t>
            </a:r>
            <a:r>
              <a:rPr lang="en-US" altLang="en-US" sz="2600" dirty="0" err="1">
                <a:solidFill>
                  <a:schemeClr val="bg1">
                    <a:lumMod val="75000"/>
                  </a:schemeClr>
                </a:solidFill>
                <a:ea typeface="ＭＳ Ｐゴシック" charset="-128"/>
              </a:rPr>
              <a:t>necessário</a:t>
            </a:r>
            <a:endParaRPr lang="en-US" altLang="en-US" sz="2600" dirty="0">
              <a:solidFill>
                <a:schemeClr val="bg1">
                  <a:lumMod val="75000"/>
                </a:schemeClr>
              </a:solidFill>
              <a:ea typeface="ＭＳ Ｐゴシック" charset="-128"/>
            </a:endParaRPr>
          </a:p>
          <a:p>
            <a:pPr marL="609600" indent="-609600">
              <a:spcBef>
                <a:spcPts val="600"/>
              </a:spcBef>
              <a:spcAft>
                <a:spcPts val="600"/>
              </a:spcAft>
              <a:buSzPct val="100000"/>
              <a:buFont typeface="+mj-lt"/>
              <a:buAutoNum type="arabicPeriod" startAt="11"/>
            </a:pPr>
            <a:r>
              <a:rPr lang="en-US" altLang="en-US" sz="2600" dirty="0" err="1"/>
              <a:t>Aplicar</a:t>
            </a:r>
            <a:r>
              <a:rPr lang="en-US" altLang="en-US" sz="2600" dirty="0"/>
              <a:t> e </a:t>
            </a:r>
            <a:r>
              <a:rPr lang="en-US" altLang="en-US" sz="2600" dirty="0" err="1"/>
              <a:t>avaliar</a:t>
            </a:r>
            <a:r>
              <a:rPr lang="en-US" altLang="en-US" sz="2600" dirty="0"/>
              <a:t> </a:t>
            </a:r>
            <a:r>
              <a:rPr lang="en-US" altLang="en-US" sz="2600" dirty="0" err="1"/>
              <a:t>medidas</a:t>
            </a:r>
            <a:r>
              <a:rPr lang="en-US" altLang="en-US" sz="2600" dirty="0"/>
              <a:t> de </a:t>
            </a:r>
            <a:r>
              <a:rPr lang="en-US" altLang="en-US" sz="2600" dirty="0" err="1"/>
              <a:t>prevenção</a:t>
            </a:r>
            <a:r>
              <a:rPr lang="en-US" altLang="en-US" sz="2600" dirty="0"/>
              <a:t> e </a:t>
            </a:r>
            <a:r>
              <a:rPr lang="en-US" altLang="en-US" sz="2600" dirty="0" err="1"/>
              <a:t>controle</a:t>
            </a:r>
            <a:endParaRPr lang="en-US" altLang="en-US" sz="2600" dirty="0"/>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Iniciar</a:t>
            </a:r>
            <a:r>
              <a:rPr lang="en-US" altLang="en-US" sz="2600" dirty="0">
                <a:solidFill>
                  <a:schemeClr val="bg1">
                    <a:lumMod val="75000"/>
                  </a:schemeClr>
                </a:solidFill>
              </a:rPr>
              <a:t> </a:t>
            </a:r>
            <a:r>
              <a:rPr lang="en-US" altLang="en-US" sz="2600" dirty="0" err="1">
                <a:solidFill>
                  <a:schemeClr val="bg1">
                    <a:lumMod val="75000"/>
                  </a:schemeClr>
                </a:solidFill>
              </a:rPr>
              <a:t>ou</a:t>
            </a:r>
            <a:r>
              <a:rPr lang="en-US" altLang="en-US" sz="2600" dirty="0">
                <a:solidFill>
                  <a:schemeClr val="bg1">
                    <a:lumMod val="75000"/>
                  </a:schemeClr>
                </a:solidFill>
              </a:rPr>
              <a:t> </a:t>
            </a:r>
            <a:r>
              <a:rPr lang="en-US" altLang="en-US" sz="2600" dirty="0" err="1">
                <a:solidFill>
                  <a:schemeClr val="bg1">
                    <a:lumMod val="75000"/>
                  </a:schemeClr>
                </a:solidFill>
              </a:rPr>
              <a:t>manter</a:t>
            </a:r>
            <a:r>
              <a:rPr lang="en-US" altLang="en-US" sz="2600" dirty="0">
                <a:solidFill>
                  <a:schemeClr val="bg1">
                    <a:lumMod val="75000"/>
                  </a:schemeClr>
                </a:solidFill>
              </a:rPr>
              <a:t> a </a:t>
            </a:r>
            <a:r>
              <a:rPr lang="en-US" altLang="en-US" sz="2600" dirty="0" err="1">
                <a:solidFill>
                  <a:schemeClr val="bg1">
                    <a:lumMod val="75000"/>
                  </a:schemeClr>
                </a:solidFill>
              </a:rPr>
              <a:t>vigilância</a:t>
            </a:r>
            <a:endParaRPr lang="en-US" altLang="en-US" sz="2600" dirty="0">
              <a:solidFill>
                <a:schemeClr val="bg1">
                  <a:lumMod val="75000"/>
                </a:schemeClr>
              </a:solidFill>
            </a:endParaRPr>
          </a:p>
          <a:p>
            <a:pPr marL="609600" indent="-609600">
              <a:spcBef>
                <a:spcPts val="600"/>
              </a:spcBef>
              <a:spcAft>
                <a:spcPts val="600"/>
              </a:spcAft>
              <a:buSzPct val="100000"/>
              <a:buFont typeface="Arial" charset="0"/>
              <a:buAutoNum type="arabicPeriod" startAt="11"/>
            </a:pPr>
            <a:r>
              <a:rPr lang="en-US" altLang="en-US" sz="2600" dirty="0" err="1">
                <a:solidFill>
                  <a:schemeClr val="bg1">
                    <a:lumMod val="75000"/>
                  </a:schemeClr>
                </a:solidFill>
              </a:rPr>
              <a:t>Comunicar</a:t>
            </a:r>
            <a:r>
              <a:rPr lang="en-US" altLang="en-US" sz="2600" dirty="0">
                <a:solidFill>
                  <a:schemeClr val="bg1">
                    <a:lumMod val="75000"/>
                  </a:schemeClr>
                </a:solidFill>
              </a:rPr>
              <a:t> </a:t>
            </a:r>
            <a:r>
              <a:rPr lang="en-US" altLang="en-US" sz="2600" dirty="0" err="1">
                <a:solidFill>
                  <a:schemeClr val="bg1">
                    <a:lumMod val="75000"/>
                  </a:schemeClr>
                </a:solidFill>
              </a:rPr>
              <a:t>os</a:t>
            </a:r>
            <a:r>
              <a:rPr lang="en-US" altLang="en-US" sz="2600" dirty="0">
                <a:solidFill>
                  <a:schemeClr val="bg1">
                    <a:lumMod val="75000"/>
                  </a:schemeClr>
                </a:solidFill>
              </a:rPr>
              <a:t> </a:t>
            </a:r>
            <a:r>
              <a:rPr lang="en-US" altLang="en-US" sz="2600" dirty="0" err="1">
                <a:solidFill>
                  <a:schemeClr val="bg1">
                    <a:lumMod val="75000"/>
                  </a:schemeClr>
                </a:solidFill>
              </a:rPr>
              <a:t>resultados</a:t>
            </a:r>
            <a:endParaRPr lang="en-US" altLang="en-US" sz="2600" dirty="0">
              <a:solidFill>
                <a:schemeClr val="bg1">
                  <a:lumMod val="75000"/>
                </a:schemeClr>
              </a:solidFill>
            </a:endParaRPr>
          </a:p>
        </p:txBody>
      </p:sp>
      <p:sp>
        <p:nvSpPr>
          <p:cNvPr id="2" name="Title 1">
            <a:extLst>
              <a:ext uri="{FF2B5EF4-FFF2-40B4-BE49-F238E27FC236}">
                <a16:creationId xmlns:a16="http://schemas.microsoft.com/office/drawing/2014/main" id="{0EB2E4ED-1831-5090-D221-9F51CD19FBAD}"/>
              </a:ext>
            </a:extLst>
          </p:cNvPr>
          <p:cNvSpPr>
            <a:spLocks noGrp="1"/>
          </p:cNvSpPr>
          <p:nvPr>
            <p:ph type="title"/>
          </p:nvPr>
        </p:nvSpPr>
        <p:spPr>
          <a:xfrm>
            <a:off x="838199" y="457200"/>
            <a:ext cx="11106873" cy="800100"/>
          </a:xfrm>
        </p:spPr>
        <p:txBody>
          <a:bodyPr/>
          <a:lstStyle/>
          <a:p>
            <a:r>
              <a:rPr lang="en-US" dirty="0"/>
              <a:t>Passo 11: </a:t>
            </a:r>
            <a:r>
              <a:rPr lang="en-US" dirty="0" err="1"/>
              <a:t>Implementar</a:t>
            </a:r>
            <a:r>
              <a:rPr lang="en-US" dirty="0"/>
              <a:t> </a:t>
            </a:r>
            <a:r>
              <a:rPr lang="en-US" dirty="0" err="1"/>
              <a:t>medidas</a:t>
            </a:r>
            <a:r>
              <a:rPr lang="en-US" dirty="0"/>
              <a:t> de </a:t>
            </a:r>
            <a:r>
              <a:rPr lang="en-US" dirty="0" err="1"/>
              <a:t>controle</a:t>
            </a:r>
            <a:br>
              <a:rPr lang="en-US" dirty="0"/>
            </a:br>
            <a:endParaRPr lang="pt-BR" dirty="0"/>
          </a:p>
        </p:txBody>
      </p:sp>
    </p:spTree>
    <p:extLst>
      <p:ext uri="{BB962C8B-B14F-4D97-AF65-F5344CB8AC3E}">
        <p14:creationId xmlns:p14="http://schemas.microsoft.com/office/powerpoint/2010/main" val="21518556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4" name="Text Placeholder 3">
            <a:extLst>
              <a:ext uri="{FF2B5EF4-FFF2-40B4-BE49-F238E27FC236}">
                <a16:creationId xmlns:a16="http://schemas.microsoft.com/office/drawing/2014/main" id="{62B9259F-1142-3D58-364E-CAFDB5E17780}"/>
              </a:ext>
            </a:extLst>
          </p:cNvPr>
          <p:cNvSpPr txBox="1">
            <a:spLocks/>
          </p:cNvSpPr>
          <p:nvPr/>
        </p:nvSpPr>
        <p:spPr>
          <a:xfrm>
            <a:off x="527538" y="1449547"/>
            <a:ext cx="11570907" cy="444655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spcBef>
                <a:spcPts val="600"/>
              </a:spcBef>
              <a:spcAft>
                <a:spcPts val="600"/>
              </a:spcAft>
              <a:buSzPct val="100000"/>
              <a:buFont typeface="Arial" charset="0"/>
              <a:buAutoNum type="arabicPeriod" startAt="7"/>
            </a:pPr>
            <a:r>
              <a:rPr lang="en-US" altLang="ja-JP" sz="2600" dirty="0" err="1">
                <a:ea typeface="ＭＳ Ｐゴシック" charset="-128"/>
              </a:rPr>
              <a:t>Desenvolver</a:t>
            </a:r>
            <a:r>
              <a:rPr lang="en-US" altLang="ja-JP" sz="2600" dirty="0">
                <a:ea typeface="ＭＳ Ｐゴシック" charset="-128"/>
              </a:rPr>
              <a:t> </a:t>
            </a:r>
            <a:r>
              <a:rPr lang="en-US" altLang="ja-JP" sz="2600" dirty="0" err="1">
                <a:ea typeface="ＭＳ Ｐゴシック" charset="-128"/>
              </a:rPr>
              <a:t>hipóteses</a:t>
            </a:r>
            <a:endParaRPr lang="en-US" altLang="ja-JP" sz="2600" dirty="0">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Avaliar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epidemiologicamente</a:t>
            </a:r>
            <a:r>
              <a:rPr lang="en-US" altLang="ja-JP" sz="2600" dirty="0">
                <a:solidFill>
                  <a:schemeClr val="bg1">
                    <a:lumMod val="75000"/>
                  </a:schemeClr>
                </a:solidFill>
                <a:ea typeface="ＭＳ Ｐゴシック" charset="-128"/>
              </a:rPr>
              <a:t> as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solidFill>
                  <a:schemeClr val="bg1">
                    <a:lumMod val="75000"/>
                  </a:schemeClr>
                </a:solidFill>
                <a:ea typeface="ＭＳ Ｐゴシック" charset="-128"/>
              </a:rPr>
              <a:t>Conciliar a </a:t>
            </a:r>
            <a:r>
              <a:rPr lang="en-US" altLang="ja-JP" sz="2600" dirty="0" err="1">
                <a:solidFill>
                  <a:schemeClr val="bg1">
                    <a:lumMod val="75000"/>
                  </a:schemeClr>
                </a:solidFill>
                <a:ea typeface="ＭＳ Ｐゴシック" charset="-128"/>
              </a:rPr>
              <a:t>epidemiologia</a:t>
            </a:r>
            <a:r>
              <a:rPr lang="en-US" altLang="ja-JP" sz="2600" dirty="0">
                <a:solidFill>
                  <a:schemeClr val="bg1">
                    <a:lumMod val="75000"/>
                  </a:schemeClr>
                </a:solidFill>
                <a:ea typeface="ＭＳ Ｐゴシック" charset="-128"/>
              </a:rPr>
              <a:t> com </a:t>
            </a:r>
            <a:r>
              <a:rPr lang="en-US" altLang="ja-JP" sz="2600" dirty="0" err="1">
                <a:solidFill>
                  <a:schemeClr val="bg1">
                    <a:lumMod val="75000"/>
                  </a:schemeClr>
                </a:solidFill>
                <a:ea typeface="ＭＳ Ｐゴシック" charset="-128"/>
              </a:rPr>
              <a:t>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resultados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laboratoriais</a:t>
            </a:r>
            <a:r>
              <a:rPr lang="en-US" altLang="ja-JP" sz="2600" dirty="0">
                <a:solidFill>
                  <a:schemeClr val="bg1">
                    <a:lumMod val="75000"/>
                  </a:schemeClr>
                </a:solidFill>
                <a:ea typeface="ＭＳ Ｐゴシック" charset="-128"/>
              </a:rPr>
              <a:t> e </a:t>
            </a:r>
            <a:r>
              <a:rPr lang="en-US" altLang="ja-JP" sz="2600" dirty="0" err="1">
                <a:solidFill>
                  <a:schemeClr val="bg1">
                    <a:lumMod val="75000"/>
                  </a:schemeClr>
                </a:solidFill>
                <a:ea typeface="ＭＳ Ｐゴシック" charset="-128"/>
              </a:rPr>
              <a:t>ambientais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Realizar</a:t>
            </a:r>
            <a:r>
              <a:rPr lang="en-US" altLang="ja-JP" sz="2600" dirty="0">
                <a:solidFill>
                  <a:schemeClr val="bg1">
                    <a:lumMod val="75000"/>
                  </a:schemeClr>
                </a:solidFill>
                <a:ea typeface="ＭＳ Ｐゴシック" charset="-128"/>
              </a:rPr>
              <a:t> </a:t>
            </a:r>
            <a:r>
              <a:rPr lang="en-US" altLang="en-US" sz="2600" dirty="0" err="1">
                <a:solidFill>
                  <a:schemeClr val="bg1">
                    <a:lumMod val="75000"/>
                  </a:schemeClr>
                </a:solidFill>
              </a:rPr>
              <a:t>estudos</a:t>
            </a:r>
            <a:r>
              <a:rPr lang="en-US" altLang="en-US" sz="2600" dirty="0">
                <a:solidFill>
                  <a:schemeClr val="bg1">
                    <a:lumMod val="75000"/>
                  </a:schemeClr>
                </a:solidFill>
              </a:rPr>
              <a:t> </a:t>
            </a:r>
            <a:r>
              <a:rPr lang="en-US" altLang="en-US" sz="2600" dirty="0" err="1">
                <a:solidFill>
                  <a:schemeClr val="bg1">
                    <a:lumMod val="75000"/>
                  </a:schemeClr>
                </a:solidFill>
              </a:rPr>
              <a:t>adicionais</a:t>
            </a:r>
            <a:r>
              <a:rPr lang="en-US" altLang="en-US" sz="2600" dirty="0">
                <a:solidFill>
                  <a:schemeClr val="bg1">
                    <a:lumMod val="75000"/>
                  </a:schemeClr>
                </a:solidFill>
              </a:rPr>
              <a:t>, se </a:t>
            </a:r>
            <a:r>
              <a:rPr lang="en-US" altLang="en-US" sz="2600" dirty="0" err="1">
                <a:solidFill>
                  <a:schemeClr val="bg1">
                    <a:lumMod val="75000"/>
                  </a:schemeClr>
                </a:solidFill>
              </a:rPr>
              <a:t>necessário</a:t>
            </a:r>
            <a:endParaRPr lang="en-US" altLang="en-US" sz="2600" dirty="0">
              <a:solidFill>
                <a:schemeClr val="bg1">
                  <a:lumMod val="75000"/>
                </a:schemeClr>
              </a:solidFill>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Aplicar</a:t>
            </a:r>
            <a:r>
              <a:rPr lang="en-US" altLang="en-US" sz="2600" dirty="0">
                <a:solidFill>
                  <a:schemeClr val="bg1">
                    <a:lumMod val="75000"/>
                  </a:schemeClr>
                </a:solidFill>
              </a:rPr>
              <a:t> e </a:t>
            </a:r>
            <a:r>
              <a:rPr lang="en-US" altLang="en-US" sz="2600" dirty="0" err="1">
                <a:solidFill>
                  <a:schemeClr val="bg1">
                    <a:lumMod val="75000"/>
                  </a:schemeClr>
                </a:solidFill>
              </a:rPr>
              <a:t>avaliar</a:t>
            </a:r>
            <a:r>
              <a:rPr lang="en-US" altLang="en-US" sz="2600" dirty="0">
                <a:solidFill>
                  <a:schemeClr val="bg1">
                    <a:lumMod val="75000"/>
                  </a:schemeClr>
                </a:solidFill>
              </a:rPr>
              <a:t> </a:t>
            </a:r>
            <a:r>
              <a:rPr lang="en-US" altLang="en-US" sz="2600" dirty="0" err="1">
                <a:solidFill>
                  <a:schemeClr val="bg1">
                    <a:lumMod val="75000"/>
                  </a:schemeClr>
                </a:solidFill>
              </a:rPr>
              <a:t>medidas</a:t>
            </a:r>
            <a:r>
              <a:rPr lang="en-US" altLang="en-US" sz="2600" dirty="0">
                <a:solidFill>
                  <a:schemeClr val="bg1">
                    <a:lumMod val="75000"/>
                  </a:schemeClr>
                </a:solidFill>
              </a:rPr>
              <a:t> de </a:t>
            </a:r>
            <a:r>
              <a:rPr lang="en-US" altLang="en-US" sz="2600" dirty="0" err="1">
                <a:solidFill>
                  <a:schemeClr val="bg1">
                    <a:lumMod val="75000"/>
                  </a:schemeClr>
                </a:solidFill>
              </a:rPr>
              <a:t>prevenção</a:t>
            </a:r>
            <a:r>
              <a:rPr lang="en-US" altLang="en-US" sz="2600" dirty="0">
                <a:solidFill>
                  <a:schemeClr val="bg1">
                    <a:lumMod val="75000"/>
                  </a:schemeClr>
                </a:solidFill>
              </a:rPr>
              <a:t> e </a:t>
            </a:r>
            <a:r>
              <a:rPr lang="en-US" altLang="en-US" sz="2600" dirty="0" err="1">
                <a:solidFill>
                  <a:schemeClr val="bg1">
                    <a:lumMod val="75000"/>
                  </a:schemeClr>
                </a:solidFill>
              </a:rPr>
              <a:t>controle</a:t>
            </a:r>
            <a:endParaRPr lang="en-US" altLang="en-US" sz="2600" dirty="0">
              <a:solidFill>
                <a:schemeClr val="bg1">
                  <a:lumMod val="75000"/>
                </a:schemeClr>
              </a:solidFill>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rPr>
              <a:t>Iniciar</a:t>
            </a:r>
            <a:r>
              <a:rPr lang="en-US" altLang="en-US" sz="2600" dirty="0">
                <a:solidFill>
                  <a:schemeClr val="bg1">
                    <a:lumMod val="75000"/>
                  </a:schemeClr>
                </a:solidFill>
              </a:rPr>
              <a:t> </a:t>
            </a:r>
            <a:r>
              <a:rPr lang="en-US" altLang="en-US" sz="2600" dirty="0" err="1">
                <a:solidFill>
                  <a:schemeClr val="bg1">
                    <a:lumMod val="75000"/>
                  </a:schemeClr>
                </a:solidFill>
              </a:rPr>
              <a:t>ou</a:t>
            </a:r>
            <a:r>
              <a:rPr lang="en-US" altLang="en-US" sz="2600" dirty="0">
                <a:solidFill>
                  <a:schemeClr val="bg1">
                    <a:lumMod val="75000"/>
                  </a:schemeClr>
                </a:solidFill>
              </a:rPr>
              <a:t> </a:t>
            </a:r>
            <a:r>
              <a:rPr lang="en-US" altLang="en-US" sz="2600" dirty="0" err="1">
                <a:solidFill>
                  <a:schemeClr val="bg1">
                    <a:lumMod val="75000"/>
                  </a:schemeClr>
                </a:solidFill>
              </a:rPr>
              <a:t>manter</a:t>
            </a:r>
            <a:r>
              <a:rPr lang="en-US" altLang="en-US" sz="2600" dirty="0">
                <a:solidFill>
                  <a:schemeClr val="bg1">
                    <a:lumMod val="75000"/>
                  </a:schemeClr>
                </a:solidFill>
              </a:rPr>
              <a:t> a </a:t>
            </a:r>
            <a:r>
              <a:rPr lang="en-US" altLang="en-US" sz="2600" dirty="0" err="1">
                <a:solidFill>
                  <a:schemeClr val="bg1">
                    <a:lumMod val="75000"/>
                  </a:schemeClr>
                </a:solidFill>
              </a:rPr>
              <a:t>vigilância</a:t>
            </a:r>
            <a:endParaRPr lang="en-US" altLang="en-US" sz="2600" dirty="0">
              <a:solidFill>
                <a:schemeClr val="bg1">
                  <a:lumMod val="75000"/>
                </a:schemeClr>
              </a:solidFill>
            </a:endParaRPr>
          </a:p>
          <a:p>
            <a:pPr marL="609600" indent="-609600">
              <a:spcBef>
                <a:spcPts val="600"/>
              </a:spcBef>
              <a:spcAft>
                <a:spcPts val="600"/>
              </a:spcAft>
              <a:buSzPct val="100000"/>
              <a:buFont typeface="Arial" charset="0"/>
              <a:buAutoNum type="arabicPeriod" startAt="11"/>
            </a:pPr>
            <a:r>
              <a:rPr lang="en-US" altLang="en-US" sz="2600" dirty="0" err="1">
                <a:solidFill>
                  <a:schemeClr val="bg1">
                    <a:lumMod val="75000"/>
                  </a:schemeClr>
                </a:solidFill>
              </a:rPr>
              <a:t>Comunicar</a:t>
            </a:r>
            <a:r>
              <a:rPr lang="en-US" altLang="en-US" sz="2600" dirty="0">
                <a:solidFill>
                  <a:schemeClr val="bg1">
                    <a:lumMod val="75000"/>
                  </a:schemeClr>
                </a:solidFill>
              </a:rPr>
              <a:t> </a:t>
            </a:r>
            <a:r>
              <a:rPr lang="en-US" altLang="en-US" sz="2600" dirty="0" err="1">
                <a:solidFill>
                  <a:schemeClr val="bg1">
                    <a:lumMod val="75000"/>
                  </a:schemeClr>
                </a:solidFill>
              </a:rPr>
              <a:t>os</a:t>
            </a:r>
            <a:r>
              <a:rPr lang="en-US" altLang="en-US" sz="2600" dirty="0">
                <a:solidFill>
                  <a:schemeClr val="bg1">
                    <a:lumMod val="75000"/>
                  </a:schemeClr>
                </a:solidFill>
              </a:rPr>
              <a:t> </a:t>
            </a:r>
            <a:r>
              <a:rPr lang="en-US" altLang="en-US" sz="2600" dirty="0" err="1">
                <a:solidFill>
                  <a:schemeClr val="bg1">
                    <a:lumMod val="75000"/>
                  </a:schemeClr>
                </a:solidFill>
              </a:rPr>
              <a:t>resultados</a:t>
            </a:r>
            <a:endParaRPr lang="en-US" altLang="en-US" sz="2600" dirty="0">
              <a:solidFill>
                <a:schemeClr val="bg1">
                  <a:lumMod val="75000"/>
                </a:schemeClr>
              </a:solidFill>
            </a:endParaRPr>
          </a:p>
        </p:txBody>
      </p:sp>
      <p:sp>
        <p:nvSpPr>
          <p:cNvPr id="5" name="Title 4">
            <a:extLst>
              <a:ext uri="{FF2B5EF4-FFF2-40B4-BE49-F238E27FC236}">
                <a16:creationId xmlns:a16="http://schemas.microsoft.com/office/drawing/2014/main" id="{5460FFC2-1522-70E4-6665-86B5FEE3855D}"/>
              </a:ext>
            </a:extLst>
          </p:cNvPr>
          <p:cNvSpPr>
            <a:spLocks noGrp="1"/>
          </p:cNvSpPr>
          <p:nvPr>
            <p:ph type="title"/>
          </p:nvPr>
        </p:nvSpPr>
        <p:spPr/>
        <p:txBody>
          <a:bodyPr/>
          <a:lstStyle/>
          <a:p>
            <a:r>
              <a:rPr lang="en-US" dirty="0"/>
              <a:t>Passo 7: </a:t>
            </a:r>
            <a:r>
              <a:rPr lang="en-US" dirty="0" err="1"/>
              <a:t>Desenvolver</a:t>
            </a:r>
            <a:r>
              <a:rPr lang="en-US" dirty="0"/>
              <a:t> </a:t>
            </a:r>
            <a:r>
              <a:rPr lang="en-US" dirty="0" err="1"/>
              <a:t>hipóteses</a:t>
            </a:r>
            <a:br>
              <a:rPr lang="en-US" dirty="0"/>
            </a:br>
            <a:endParaRPr lang="pt-BR"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917"/>
        <p:cNvGrpSpPr/>
        <p:nvPr/>
      </p:nvGrpSpPr>
      <p:grpSpPr>
        <a:xfrm>
          <a:off x="0" y="0"/>
          <a:ext cx="0" cy="0"/>
          <a:chOff x="0" y="0"/>
          <a:chExt cx="0" cy="0"/>
        </a:xfrm>
      </p:grpSpPr>
      <p:sp>
        <p:nvSpPr>
          <p:cNvPr id="919" name="Google Shape;919;p62"/>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lgn="just">
              <a:spcBef>
                <a:spcPts val="0"/>
              </a:spcBef>
            </a:pPr>
            <a:r>
              <a:rPr lang="en-US" dirty="0"/>
              <a:t>Prevenir novas exposições e futuros surtos, eliminando ou tratando a fonte</a:t>
            </a:r>
            <a:endParaRPr dirty="0"/>
          </a:p>
          <a:p>
            <a:pPr algn="just"/>
            <a:r>
              <a:rPr lang="en-US" dirty="0"/>
              <a:t>Iniciar medidas de </a:t>
            </a:r>
            <a:r>
              <a:rPr lang="en-US" dirty="0" err="1"/>
              <a:t>controle</a:t>
            </a:r>
            <a:r>
              <a:rPr lang="en-US" dirty="0"/>
              <a:t> o </a:t>
            </a:r>
            <a:r>
              <a:rPr lang="en-US" dirty="0" err="1"/>
              <a:t>mais</a:t>
            </a:r>
            <a:r>
              <a:rPr lang="en-US" dirty="0"/>
              <a:t> </a:t>
            </a:r>
            <a:r>
              <a:rPr lang="en-US" dirty="0" err="1"/>
              <a:t>rápido</a:t>
            </a:r>
            <a:r>
              <a:rPr lang="en-US" dirty="0"/>
              <a:t> possível</a:t>
            </a:r>
            <a:endParaRPr dirty="0"/>
          </a:p>
          <a:p>
            <a:pPr algn="just"/>
            <a:r>
              <a:rPr lang="en-US" dirty="0"/>
              <a:t>Coordenar com as autoridades locais e as </a:t>
            </a:r>
            <a:r>
              <a:rPr lang="en-US" dirty="0" err="1"/>
              <a:t>populações</a:t>
            </a:r>
            <a:r>
              <a:rPr lang="en-US" dirty="0"/>
              <a:t> </a:t>
            </a:r>
            <a:r>
              <a:rPr lang="en-US" dirty="0" err="1"/>
              <a:t>afetadas</a:t>
            </a:r>
            <a:endParaRPr dirty="0"/>
          </a:p>
          <a:p>
            <a:pPr algn="just"/>
            <a:r>
              <a:rPr lang="en-US" dirty="0"/>
              <a:t>Assegurar a coordenação de esforços e de </a:t>
            </a:r>
            <a:r>
              <a:rPr lang="en-US" dirty="0" err="1"/>
              <a:t>comunicação</a:t>
            </a:r>
            <a:r>
              <a:rPr lang="en-US" dirty="0"/>
              <a:t> entre todos os ministérios relevantes</a:t>
            </a:r>
            <a:endParaRPr dirty="0"/>
          </a:p>
        </p:txBody>
      </p:sp>
      <p:sp>
        <p:nvSpPr>
          <p:cNvPr id="3" name="Title 2">
            <a:extLst>
              <a:ext uri="{FF2B5EF4-FFF2-40B4-BE49-F238E27FC236}">
                <a16:creationId xmlns:a16="http://schemas.microsoft.com/office/drawing/2014/main" id="{6202F4C0-352F-82DB-F1F2-092884A0E205}"/>
              </a:ext>
            </a:extLst>
          </p:cNvPr>
          <p:cNvSpPr>
            <a:spLocks noGrp="1"/>
          </p:cNvSpPr>
          <p:nvPr>
            <p:ph type="title"/>
          </p:nvPr>
        </p:nvSpPr>
        <p:spPr/>
        <p:txBody>
          <a:bodyPr/>
          <a:lstStyle/>
          <a:p>
            <a:r>
              <a:rPr lang="en-US" dirty="0" err="1"/>
              <a:t>Aplicação</a:t>
            </a:r>
            <a:r>
              <a:rPr lang="en-US" dirty="0"/>
              <a:t> de </a:t>
            </a:r>
            <a:r>
              <a:rPr lang="en-US" dirty="0" err="1"/>
              <a:t>medidas</a:t>
            </a:r>
            <a:r>
              <a:rPr lang="en-US" dirty="0"/>
              <a:t> de </a:t>
            </a:r>
            <a:r>
              <a:rPr lang="en-US" dirty="0" err="1"/>
              <a:t>controle</a:t>
            </a:r>
            <a:br>
              <a:rPr lang="en-US" dirty="0"/>
            </a:br>
            <a:endParaRPr lang="pt-BR"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6" name="Google Shape;206;p11"/>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08" name="Google Shape;208;p11"/>
          <p:cNvSpPr txBox="1"/>
          <p:nvPr/>
        </p:nvSpPr>
        <p:spPr>
          <a:xfrm>
            <a:off x="4987290" y="1524001"/>
            <a:ext cx="2286000" cy="830997"/>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Modo de transmissão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09" name="Google Shape;209;p11"/>
          <p:cNvSpPr txBox="1"/>
          <p:nvPr/>
        </p:nvSpPr>
        <p:spPr>
          <a:xfrm>
            <a:off x="1101090" y="1693805"/>
            <a:ext cx="2133600" cy="45720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Reservatório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270" name="Google Shape;270;p11"/>
          <p:cNvSpPr txBox="1"/>
          <p:nvPr/>
        </p:nvSpPr>
        <p:spPr>
          <a:xfrm>
            <a:off x="938288" y="5595033"/>
            <a:ext cx="9095312" cy="830997"/>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effectLst/>
                <a:uLnTx/>
                <a:uFillTx/>
                <a:latin typeface="Arial  "/>
                <a:ea typeface="+mn-ea"/>
                <a:cs typeface="+mn-cs"/>
              </a:rPr>
              <a:t>*</a:t>
            </a:r>
            <a:r>
              <a:rPr kumimoji="0" lang="en-US" sz="2400" b="1" i="0" u="none" strike="noStrike" kern="1200" cap="none" spc="0" normalizeH="0" baseline="0" noProof="0" dirty="0" err="1">
                <a:ln>
                  <a:noFill/>
                </a:ln>
                <a:effectLst/>
                <a:uLnTx/>
                <a:uFillTx/>
                <a:latin typeface="Arial  "/>
                <a:ea typeface="+mn-ea"/>
                <a:cs typeface="+mn-cs"/>
              </a:rPr>
              <a:t>Reservatório</a:t>
            </a:r>
            <a:r>
              <a:rPr kumimoji="0" lang="en-US" sz="2400" b="1"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a:ln>
                  <a:noFill/>
                </a:ln>
                <a:effectLst/>
                <a:uLnTx/>
                <a:uFillTx/>
                <a:latin typeface="Arial  "/>
                <a:ea typeface="+mn-ea"/>
                <a:cs typeface="+mn-cs"/>
              </a:rPr>
              <a:t>habitat (</a:t>
            </a:r>
            <a:r>
              <a:rPr kumimoji="0" lang="en-US" sz="2400" b="0" i="0" u="none" strike="noStrike" kern="1200" cap="none" spc="0" normalizeH="0" baseline="0" noProof="0" dirty="0" err="1">
                <a:ln>
                  <a:noFill/>
                </a:ln>
                <a:effectLst/>
                <a:uLnTx/>
                <a:uFillTx/>
                <a:latin typeface="Arial  "/>
                <a:ea typeface="+mn-ea"/>
                <a:cs typeface="+mn-cs"/>
              </a:rPr>
              <a:t>seres</a:t>
            </a:r>
            <a:r>
              <a:rPr kumimoji="0" lang="en-US" sz="2400" b="0"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err="1">
                <a:ln>
                  <a:noFill/>
                </a:ln>
                <a:effectLst/>
                <a:uLnTx/>
                <a:uFillTx/>
                <a:latin typeface="Arial  "/>
                <a:ea typeface="+mn-ea"/>
                <a:cs typeface="+mn-cs"/>
              </a:rPr>
              <a:t>humanos</a:t>
            </a:r>
            <a:r>
              <a:rPr kumimoji="0" lang="en-US" sz="2400" b="0"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err="1">
                <a:ln>
                  <a:noFill/>
                </a:ln>
                <a:effectLst/>
                <a:uLnTx/>
                <a:uFillTx/>
                <a:latin typeface="Arial  "/>
                <a:ea typeface="+mn-ea"/>
                <a:cs typeface="+mn-cs"/>
              </a:rPr>
              <a:t>animais</a:t>
            </a:r>
            <a:r>
              <a:rPr kumimoji="0" lang="en-US" sz="2400" b="0"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err="1">
                <a:ln>
                  <a:noFill/>
                </a:ln>
                <a:effectLst/>
                <a:uLnTx/>
                <a:uFillTx/>
                <a:latin typeface="Arial  "/>
                <a:ea typeface="+mn-ea"/>
                <a:cs typeface="+mn-cs"/>
              </a:rPr>
              <a:t>ambiente</a:t>
            </a:r>
            <a:r>
              <a:rPr kumimoji="0" lang="en-US" sz="2400" b="0" i="0" u="none" strike="noStrike" kern="1200" cap="none" spc="0" normalizeH="0" baseline="0" noProof="0" dirty="0">
                <a:ln>
                  <a:noFill/>
                </a:ln>
                <a:effectLst/>
                <a:uLnTx/>
                <a:uFillTx/>
                <a:latin typeface="Arial  "/>
                <a:ea typeface="+mn-ea"/>
                <a:cs typeface="+mn-cs"/>
              </a:rPr>
              <a:t>) no qual um </a:t>
            </a:r>
            <a:r>
              <a:rPr kumimoji="0" lang="en-US" sz="2400" b="0" i="0" u="none" strike="noStrike" kern="1200" cap="none" spc="0" normalizeH="0" baseline="0" noProof="0" dirty="0" err="1">
                <a:ln>
                  <a:noFill/>
                </a:ln>
                <a:effectLst/>
                <a:uLnTx/>
                <a:uFillTx/>
                <a:latin typeface="Arial  "/>
                <a:ea typeface="+mn-ea"/>
                <a:cs typeface="+mn-cs"/>
              </a:rPr>
              <a:t>agente</a:t>
            </a:r>
            <a:r>
              <a:rPr kumimoji="0" lang="en-US" sz="2400" b="0"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err="1">
                <a:ln>
                  <a:noFill/>
                </a:ln>
                <a:effectLst/>
                <a:uLnTx/>
                <a:uFillTx/>
                <a:latin typeface="Arial  "/>
                <a:ea typeface="+mn-ea"/>
                <a:cs typeface="+mn-cs"/>
              </a:rPr>
              <a:t>infeccioso</a:t>
            </a:r>
            <a:r>
              <a:rPr kumimoji="0" lang="en-US" sz="2400" b="0"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err="1">
                <a:ln>
                  <a:noFill/>
                </a:ln>
                <a:effectLst/>
                <a:uLnTx/>
                <a:uFillTx/>
                <a:latin typeface="Arial  "/>
                <a:ea typeface="+mn-ea"/>
                <a:cs typeface="+mn-cs"/>
              </a:rPr>
              <a:t>vive</a:t>
            </a:r>
            <a:r>
              <a:rPr kumimoji="0" lang="en-US" sz="2400" b="0" i="0" u="none" strike="noStrike" kern="1200" cap="none" spc="0" normalizeH="0" baseline="0" noProof="0" dirty="0">
                <a:ln>
                  <a:noFill/>
                </a:ln>
                <a:effectLst/>
                <a:uLnTx/>
                <a:uFillTx/>
                <a:latin typeface="Arial  "/>
                <a:ea typeface="+mn-ea"/>
                <a:cs typeface="+mn-cs"/>
              </a:rPr>
              <a:t> e se </a:t>
            </a:r>
            <a:r>
              <a:rPr kumimoji="0" lang="en-US" sz="2400" b="0" i="0" u="none" strike="noStrike" kern="1200" cap="none" spc="0" normalizeH="0" baseline="0" noProof="0" dirty="0" err="1">
                <a:ln>
                  <a:noFill/>
                </a:ln>
                <a:effectLst/>
                <a:uLnTx/>
                <a:uFillTx/>
                <a:latin typeface="Arial  "/>
                <a:ea typeface="+mn-ea"/>
                <a:cs typeface="+mn-cs"/>
              </a:rPr>
              <a:t>multiplica</a:t>
            </a:r>
            <a:r>
              <a:rPr kumimoji="0" lang="en-US" sz="2400" b="0" i="0" u="none" strike="noStrike" kern="1200" cap="none" spc="0" normalizeH="0" baseline="0" noProof="0" dirty="0">
                <a:ln>
                  <a:noFill/>
                </a:ln>
                <a:effectLst/>
                <a:uLnTx/>
                <a:uFillTx/>
                <a:latin typeface="Arial  "/>
                <a:ea typeface="+mn-ea"/>
                <a:cs typeface="+mn-cs"/>
              </a:rPr>
              <a:t> </a:t>
            </a:r>
            <a:r>
              <a:rPr kumimoji="0" lang="en-US" sz="2400" b="0" i="0" u="none" strike="noStrike" kern="1200" cap="none" spc="0" normalizeH="0" baseline="0" noProof="0" dirty="0" err="1">
                <a:ln>
                  <a:noFill/>
                </a:ln>
                <a:effectLst/>
                <a:uLnTx/>
                <a:uFillTx/>
                <a:latin typeface="Arial  "/>
                <a:ea typeface="+mn-ea"/>
                <a:cs typeface="+mn-cs"/>
              </a:rPr>
              <a:t>normalmente</a:t>
            </a:r>
            <a:endParaRPr kumimoji="0" sz="1800" b="0" i="0" u="none" strike="noStrike" kern="1200" cap="none" spc="0" normalizeH="0" baseline="0" noProof="0" dirty="0">
              <a:ln>
                <a:noFill/>
              </a:ln>
              <a:effectLst/>
              <a:uLnTx/>
              <a:uFillTx/>
              <a:latin typeface="Arial  "/>
              <a:ea typeface="+mn-ea"/>
              <a:cs typeface="+mn-cs"/>
            </a:endParaRPr>
          </a:p>
        </p:txBody>
      </p:sp>
      <p:sp>
        <p:nvSpPr>
          <p:cNvPr id="272" name="Google Shape;272;p11"/>
          <p:cNvSpPr/>
          <p:nvPr/>
        </p:nvSpPr>
        <p:spPr>
          <a:xfrm>
            <a:off x="4918270" y="2360311"/>
            <a:ext cx="2644046" cy="2719990"/>
          </a:xfrm>
          <a:prstGeom prst="roundRect">
            <a:avLst>
              <a:gd name="adj" fmla="val 16667"/>
            </a:avLst>
          </a:prstGeom>
          <a:solidFill>
            <a:srgbClr val="00953A"/>
          </a:solid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ourier New"/>
              <a:ea typeface="Courier New"/>
              <a:cs typeface="Courier New"/>
              <a:sym typeface="Courier New"/>
            </a:endParaRPr>
          </a:p>
        </p:txBody>
      </p:sp>
      <p:sp>
        <p:nvSpPr>
          <p:cNvPr id="273" name="Google Shape;273;p11"/>
          <p:cNvSpPr txBox="1"/>
          <p:nvPr/>
        </p:nvSpPr>
        <p:spPr>
          <a:xfrm>
            <a:off x="3298001" y="2870587"/>
            <a:ext cx="964886" cy="369291"/>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err="1">
                <a:ln>
                  <a:noFill/>
                </a:ln>
                <a:solidFill>
                  <a:prstClr val="black"/>
                </a:solidFill>
                <a:effectLst/>
                <a:uLnTx/>
                <a:uFillTx/>
                <a:latin typeface="Arial  "/>
                <a:ea typeface="+mn-ea"/>
                <a:cs typeface="+mn-cs"/>
              </a:rPr>
              <a:t>Agente</a:t>
            </a:r>
            <a:endParaRPr kumimoji="0" sz="1400" b="0" i="0" u="none" strike="noStrike" kern="1200" cap="none" spc="0" normalizeH="0" baseline="0" noProof="0" dirty="0">
              <a:ln>
                <a:noFill/>
              </a:ln>
              <a:solidFill>
                <a:prstClr val="black"/>
              </a:solidFill>
              <a:effectLst/>
              <a:uLnTx/>
              <a:uFillTx/>
              <a:latin typeface="Arial  "/>
              <a:ea typeface="+mn-ea"/>
              <a:cs typeface="+mn-cs"/>
            </a:endParaRPr>
          </a:p>
        </p:txBody>
      </p:sp>
      <p:pic>
        <p:nvPicPr>
          <p:cNvPr id="210" name="Google Shape;210;p11"/>
          <p:cNvPicPr preferRelativeResize="0"/>
          <p:nvPr/>
        </p:nvPicPr>
        <p:blipFill rotWithShape="1">
          <a:blip r:embed="rId3">
            <a:alphaModFix/>
          </a:blip>
          <a:srcRect/>
          <a:stretch/>
        </p:blipFill>
        <p:spPr>
          <a:xfrm flipH="1">
            <a:off x="2026987" y="4037394"/>
            <a:ext cx="1094606" cy="701171"/>
          </a:xfrm>
          <a:prstGeom prst="rect">
            <a:avLst/>
          </a:prstGeom>
          <a:noFill/>
          <a:ln>
            <a:noFill/>
          </a:ln>
        </p:spPr>
      </p:pic>
      <p:pic>
        <p:nvPicPr>
          <p:cNvPr id="211" name="Google Shape;211;p11"/>
          <p:cNvPicPr preferRelativeResize="0"/>
          <p:nvPr/>
        </p:nvPicPr>
        <p:blipFill rotWithShape="1">
          <a:blip r:embed="rId4">
            <a:alphaModFix/>
          </a:blip>
          <a:srcRect/>
          <a:stretch/>
        </p:blipFill>
        <p:spPr>
          <a:xfrm flipH="1">
            <a:off x="968196" y="4091973"/>
            <a:ext cx="934327" cy="1087054"/>
          </a:xfrm>
          <a:prstGeom prst="rect">
            <a:avLst/>
          </a:prstGeom>
          <a:noFill/>
          <a:ln>
            <a:noFill/>
          </a:ln>
        </p:spPr>
      </p:pic>
      <p:pic>
        <p:nvPicPr>
          <p:cNvPr id="277" name="Google Shape;277;p11"/>
          <p:cNvPicPr preferRelativeResize="0"/>
          <p:nvPr/>
        </p:nvPicPr>
        <p:blipFill rotWithShape="1">
          <a:blip r:embed="rId5">
            <a:alphaModFix/>
          </a:blip>
          <a:srcRect/>
          <a:stretch/>
        </p:blipFill>
        <p:spPr>
          <a:xfrm>
            <a:off x="1973761" y="4745165"/>
            <a:ext cx="1596982" cy="619380"/>
          </a:xfrm>
          <a:prstGeom prst="rect">
            <a:avLst/>
          </a:prstGeom>
          <a:noFill/>
          <a:ln>
            <a:noFill/>
          </a:ln>
        </p:spPr>
      </p:pic>
      <p:grpSp>
        <p:nvGrpSpPr>
          <p:cNvPr id="278" name="Google Shape;278;p11"/>
          <p:cNvGrpSpPr/>
          <p:nvPr/>
        </p:nvGrpSpPr>
        <p:grpSpPr>
          <a:xfrm>
            <a:off x="5394960" y="2406630"/>
            <a:ext cx="1958452" cy="2523201"/>
            <a:chOff x="3608070" y="2406629"/>
            <a:chExt cx="1958452" cy="2523201"/>
          </a:xfrm>
        </p:grpSpPr>
        <p:pic>
          <p:nvPicPr>
            <p:cNvPr id="279" name="Google Shape;279;p11"/>
            <p:cNvPicPr preferRelativeResize="0"/>
            <p:nvPr/>
          </p:nvPicPr>
          <p:blipFill rotWithShape="1">
            <a:blip r:embed="rId6">
              <a:alphaModFix/>
            </a:blip>
            <a:srcRect/>
            <a:stretch/>
          </p:blipFill>
          <p:spPr>
            <a:xfrm>
              <a:off x="4072600" y="3333778"/>
              <a:ext cx="787342" cy="787342"/>
            </a:xfrm>
            <a:prstGeom prst="rect">
              <a:avLst/>
            </a:prstGeom>
            <a:noFill/>
            <a:ln>
              <a:noFill/>
            </a:ln>
          </p:spPr>
        </p:pic>
        <p:pic>
          <p:nvPicPr>
            <p:cNvPr id="280" name="Google Shape;280;p11"/>
            <p:cNvPicPr preferRelativeResize="0"/>
            <p:nvPr/>
          </p:nvPicPr>
          <p:blipFill rotWithShape="1">
            <a:blip r:embed="rId7">
              <a:alphaModFix/>
            </a:blip>
            <a:srcRect/>
            <a:stretch/>
          </p:blipFill>
          <p:spPr>
            <a:xfrm>
              <a:off x="4630870" y="2406629"/>
              <a:ext cx="919956" cy="919956"/>
            </a:xfrm>
            <a:prstGeom prst="rect">
              <a:avLst/>
            </a:prstGeom>
            <a:noFill/>
            <a:ln>
              <a:noFill/>
            </a:ln>
          </p:spPr>
        </p:pic>
        <p:pic>
          <p:nvPicPr>
            <p:cNvPr id="281" name="Google Shape;281;p11" descr="Fruit bowl with solid fill"/>
            <p:cNvPicPr preferRelativeResize="0"/>
            <p:nvPr/>
          </p:nvPicPr>
          <p:blipFill rotWithShape="1">
            <a:blip r:embed="rId8">
              <a:alphaModFix/>
            </a:blip>
            <a:srcRect/>
            <a:stretch/>
          </p:blipFill>
          <p:spPr>
            <a:xfrm>
              <a:off x="3608070" y="4120470"/>
              <a:ext cx="672176" cy="672176"/>
            </a:xfrm>
            <a:prstGeom prst="rect">
              <a:avLst/>
            </a:prstGeom>
            <a:noFill/>
            <a:ln>
              <a:noFill/>
            </a:ln>
          </p:spPr>
        </p:pic>
        <p:pic>
          <p:nvPicPr>
            <p:cNvPr id="282" name="Google Shape;282;p11" descr="Windy with solid fill"/>
            <p:cNvPicPr preferRelativeResize="0"/>
            <p:nvPr/>
          </p:nvPicPr>
          <p:blipFill rotWithShape="1">
            <a:blip r:embed="rId9">
              <a:alphaModFix/>
            </a:blip>
            <a:srcRect/>
            <a:stretch/>
          </p:blipFill>
          <p:spPr>
            <a:xfrm>
              <a:off x="4652122" y="4015430"/>
              <a:ext cx="914400" cy="914400"/>
            </a:xfrm>
            <a:prstGeom prst="rect">
              <a:avLst/>
            </a:prstGeom>
            <a:noFill/>
            <a:ln>
              <a:noFill/>
            </a:ln>
          </p:spPr>
        </p:pic>
      </p:grpSp>
      <p:pic>
        <p:nvPicPr>
          <p:cNvPr id="286" name="Google Shape;286;p11" descr="An Introduction to Infectious Disease - Science in the News"/>
          <p:cNvPicPr preferRelativeResize="0"/>
          <p:nvPr/>
        </p:nvPicPr>
        <p:blipFill rotWithShape="1">
          <a:blip r:embed="rId10">
            <a:alphaModFix/>
          </a:blip>
          <a:srcRect l="55162" t="9835" r="34781" b="72808"/>
          <a:stretch/>
        </p:blipFill>
        <p:spPr>
          <a:xfrm>
            <a:off x="5350760" y="2486342"/>
            <a:ext cx="717152" cy="787341"/>
          </a:xfrm>
          <a:prstGeom prst="rect">
            <a:avLst/>
          </a:prstGeom>
          <a:noFill/>
          <a:ln>
            <a:noFill/>
          </a:ln>
        </p:spPr>
      </p:pic>
      <p:pic>
        <p:nvPicPr>
          <p:cNvPr id="4" name="Google Shape;1163;p72" descr="Image result for Human Drawing PNG">
            <a:extLst>
              <a:ext uri="{FF2B5EF4-FFF2-40B4-BE49-F238E27FC236}">
                <a16:creationId xmlns:a16="http://schemas.microsoft.com/office/drawing/2014/main" id="{B79BBE8B-CAA7-69C3-124E-51F13BD92754}"/>
              </a:ext>
            </a:extLst>
          </p:cNvPr>
          <p:cNvPicPr preferRelativeResize="0"/>
          <p:nvPr/>
        </p:nvPicPr>
        <p:blipFill rotWithShape="1">
          <a:blip r:embed="rId11">
            <a:alphaModFix/>
          </a:blip>
          <a:srcRect/>
          <a:stretch/>
        </p:blipFill>
        <p:spPr>
          <a:xfrm>
            <a:off x="1622428" y="2452082"/>
            <a:ext cx="712520" cy="1572354"/>
          </a:xfrm>
          <a:prstGeom prst="rect">
            <a:avLst/>
          </a:prstGeom>
          <a:noFill/>
          <a:ln>
            <a:noFill/>
          </a:ln>
        </p:spPr>
      </p:pic>
      <p:sp>
        <p:nvSpPr>
          <p:cNvPr id="5" name="AutoShape 2" descr="Bacteria icon vector. bacteria illustration sign. microbe symbol ...">
            <a:extLst>
              <a:ext uri="{FF2B5EF4-FFF2-40B4-BE49-F238E27FC236}">
                <a16:creationId xmlns:a16="http://schemas.microsoft.com/office/drawing/2014/main" id="{86C4EB2B-60C0-E704-92D5-B7C1901E52D4}"/>
              </a:ext>
            </a:extLst>
          </p:cNvPr>
          <p:cNvSpPr>
            <a:spLocks noChangeAspect="1" noChangeArrowheads="1"/>
          </p:cNvSpPr>
          <p:nvPr/>
        </p:nvSpPr>
        <p:spPr bwMode="auto">
          <a:xfrm>
            <a:off x="620649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descr="A group of different colored bacteria&#10;&#10;Description automatically generated with medium confidence">
            <a:extLst>
              <a:ext uri="{FF2B5EF4-FFF2-40B4-BE49-F238E27FC236}">
                <a16:creationId xmlns:a16="http://schemas.microsoft.com/office/drawing/2014/main" id="{D40CF522-FD93-85C8-B088-5B836701B48B}"/>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3308438" y="3280733"/>
            <a:ext cx="964886" cy="551303"/>
          </a:xfrm>
          <a:prstGeom prst="rect">
            <a:avLst/>
          </a:prstGeom>
        </p:spPr>
      </p:pic>
      <p:sp>
        <p:nvSpPr>
          <p:cNvPr id="2" name="Google Shape;207;p11">
            <a:extLst>
              <a:ext uri="{FF2B5EF4-FFF2-40B4-BE49-F238E27FC236}">
                <a16:creationId xmlns:a16="http://schemas.microsoft.com/office/drawing/2014/main" id="{7D669C91-619A-A155-F6EC-971DBCF06931}"/>
              </a:ext>
            </a:extLst>
          </p:cNvPr>
          <p:cNvSpPr txBox="1"/>
          <p:nvPr/>
        </p:nvSpPr>
        <p:spPr>
          <a:xfrm>
            <a:off x="8279130" y="1434904"/>
            <a:ext cx="3048000" cy="1200288"/>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err="1">
                <a:ln>
                  <a:noFill/>
                </a:ln>
                <a:solidFill>
                  <a:prstClr val="black"/>
                </a:solidFill>
                <a:effectLst/>
                <a:uLnTx/>
                <a:uFillTx/>
                <a:latin typeface="Arial  "/>
                <a:ea typeface="+mn-ea"/>
                <a:cs typeface="+mn-cs"/>
              </a:rPr>
              <a:t>Hospedeiro</a:t>
            </a:r>
            <a:r>
              <a:rPr kumimoji="0" lang="en-US" sz="2400" b="1" i="0" u="none" strike="noStrike" kern="1200" cap="none" spc="0" normalizeH="0" baseline="0" noProof="0" dirty="0">
                <a:ln>
                  <a:noFill/>
                </a:ln>
                <a:solidFill>
                  <a:prstClr val="black"/>
                </a:solidFill>
                <a:effectLst/>
                <a:uLnTx/>
                <a:uFillTx/>
                <a:latin typeface="Arial  "/>
                <a:ea typeface="+mn-ea"/>
                <a:cs typeface="+mn-cs"/>
              </a:rPr>
              <a:t> </a:t>
            </a:r>
            <a:r>
              <a:rPr kumimoji="0" lang="en-US" sz="2400" b="1" i="0" u="none" strike="noStrike" kern="1200" cap="none" spc="0" normalizeH="0" baseline="0" noProof="0" dirty="0" err="1">
                <a:ln>
                  <a:noFill/>
                </a:ln>
                <a:solidFill>
                  <a:prstClr val="black"/>
                </a:solidFill>
                <a:effectLst/>
                <a:uLnTx/>
                <a:uFillTx/>
                <a:latin typeface="Arial  "/>
                <a:ea typeface="+mn-ea"/>
                <a:cs typeface="+mn-cs"/>
              </a:rPr>
              <a:t>suscetível</a:t>
            </a:r>
            <a:endParaRPr kumimoji="0" sz="1800" b="0" i="0" u="none" strike="noStrike" kern="1200" cap="none" spc="0" normalizeH="0" baseline="0" noProof="0" dirty="0">
              <a:ln>
                <a:noFill/>
              </a:ln>
              <a:solidFill>
                <a:prstClr val="black"/>
              </a:solidFill>
              <a:effectLst/>
              <a:uLnTx/>
              <a:uFillTx/>
              <a:latin typeface="Arial  "/>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Arial  "/>
                <a:ea typeface="+mn-ea"/>
                <a:cs typeface="+mn-cs"/>
              </a:rPr>
              <a:t>(porta de entrada)</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6" name="Google Shape;271;p11">
            <a:extLst>
              <a:ext uri="{FF2B5EF4-FFF2-40B4-BE49-F238E27FC236}">
                <a16:creationId xmlns:a16="http://schemas.microsoft.com/office/drawing/2014/main" id="{05187FD6-4A2F-6DC3-3CE4-50208605AA8B}"/>
              </a:ext>
            </a:extLst>
          </p:cNvPr>
          <p:cNvSpPr/>
          <p:nvPr/>
        </p:nvSpPr>
        <p:spPr>
          <a:xfrm>
            <a:off x="8247211" y="3383280"/>
            <a:ext cx="503770" cy="546910"/>
          </a:xfrm>
          <a:prstGeom prst="notchedRightArrow">
            <a:avLst>
              <a:gd name="adj1" fmla="val 50000"/>
              <a:gd name="adj2" fmla="val 43056"/>
            </a:avLst>
          </a:prstGeom>
          <a:solidFill>
            <a:srgbClr val="00953A"/>
          </a:solidFill>
          <a:ln w="15875"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grpSp>
        <p:nvGrpSpPr>
          <p:cNvPr id="8" name="Group 7">
            <a:extLst>
              <a:ext uri="{FF2B5EF4-FFF2-40B4-BE49-F238E27FC236}">
                <a16:creationId xmlns:a16="http://schemas.microsoft.com/office/drawing/2014/main" id="{BE75443D-C938-A618-A54B-AA34C84AD4C1}"/>
              </a:ext>
            </a:extLst>
          </p:cNvPr>
          <p:cNvGrpSpPr/>
          <p:nvPr/>
        </p:nvGrpSpPr>
        <p:grpSpPr>
          <a:xfrm>
            <a:off x="8874154" y="3051543"/>
            <a:ext cx="2227158" cy="2539098"/>
            <a:chOff x="7988753" y="2389574"/>
            <a:chExt cx="2227158" cy="2539098"/>
          </a:xfrm>
        </p:grpSpPr>
        <p:pic>
          <p:nvPicPr>
            <p:cNvPr id="9" name="Google Shape;283;p11" descr="Image result for Human Drawing PNG">
              <a:extLst>
                <a:ext uri="{FF2B5EF4-FFF2-40B4-BE49-F238E27FC236}">
                  <a16:creationId xmlns:a16="http://schemas.microsoft.com/office/drawing/2014/main" id="{42FBD4EE-0D3D-A17C-CCA9-BB34C6510914}"/>
                </a:ext>
              </a:extLst>
            </p:cNvPr>
            <p:cNvPicPr preferRelativeResize="0"/>
            <p:nvPr/>
          </p:nvPicPr>
          <p:blipFill rotWithShape="1">
            <a:blip r:embed="rId11">
              <a:alphaModFix/>
            </a:blip>
            <a:srcRect/>
            <a:stretch/>
          </p:blipFill>
          <p:spPr>
            <a:xfrm>
              <a:off x="7988753" y="2389574"/>
              <a:ext cx="712520" cy="1572354"/>
            </a:xfrm>
            <a:prstGeom prst="rect">
              <a:avLst/>
            </a:prstGeom>
            <a:noFill/>
            <a:ln>
              <a:noFill/>
            </a:ln>
          </p:spPr>
        </p:pic>
        <p:pic>
          <p:nvPicPr>
            <p:cNvPr id="10" name="Google Shape;284;p11" descr="Image result for Cow Outline">
              <a:extLst>
                <a:ext uri="{FF2B5EF4-FFF2-40B4-BE49-F238E27FC236}">
                  <a16:creationId xmlns:a16="http://schemas.microsoft.com/office/drawing/2014/main" id="{C2F836B7-EB59-4DF4-1250-43C3D97B873A}"/>
                </a:ext>
              </a:extLst>
            </p:cNvPr>
            <p:cNvPicPr preferRelativeResize="0"/>
            <p:nvPr/>
          </p:nvPicPr>
          <p:blipFill rotWithShape="1">
            <a:blip r:embed="rId13">
              <a:alphaModFix/>
            </a:blip>
            <a:srcRect/>
            <a:stretch/>
          </p:blipFill>
          <p:spPr>
            <a:xfrm>
              <a:off x="8889035" y="2771598"/>
              <a:ext cx="1326876" cy="965615"/>
            </a:xfrm>
            <a:prstGeom prst="rect">
              <a:avLst/>
            </a:prstGeom>
            <a:noFill/>
            <a:ln>
              <a:noFill/>
            </a:ln>
          </p:spPr>
        </p:pic>
        <p:pic>
          <p:nvPicPr>
            <p:cNvPr id="11" name="Google Shape;285;p11" descr="Image result for poultry images outline">
              <a:extLst>
                <a:ext uri="{FF2B5EF4-FFF2-40B4-BE49-F238E27FC236}">
                  <a16:creationId xmlns:a16="http://schemas.microsoft.com/office/drawing/2014/main" id="{4E914878-70A6-8E69-2051-D6F9F8FF5B3B}"/>
                </a:ext>
              </a:extLst>
            </p:cNvPr>
            <p:cNvPicPr preferRelativeResize="0"/>
            <p:nvPr/>
          </p:nvPicPr>
          <p:blipFill rotWithShape="1">
            <a:blip r:embed="rId14">
              <a:alphaModFix/>
            </a:blip>
            <a:srcRect/>
            <a:stretch/>
          </p:blipFill>
          <p:spPr>
            <a:xfrm>
              <a:off x="8762966" y="3934748"/>
              <a:ext cx="808208" cy="993924"/>
            </a:xfrm>
            <a:prstGeom prst="rect">
              <a:avLst/>
            </a:prstGeom>
            <a:noFill/>
            <a:ln>
              <a:noFill/>
            </a:ln>
          </p:spPr>
        </p:pic>
      </p:grpSp>
      <p:sp>
        <p:nvSpPr>
          <p:cNvPr id="3" name="Title 2">
            <a:extLst>
              <a:ext uri="{FF2B5EF4-FFF2-40B4-BE49-F238E27FC236}">
                <a16:creationId xmlns:a16="http://schemas.microsoft.com/office/drawing/2014/main" id="{AD68FB9B-3734-528C-266A-79F76D0903D3}"/>
              </a:ext>
            </a:extLst>
          </p:cNvPr>
          <p:cNvSpPr txBox="1">
            <a:spLocks/>
          </p:cNvSpPr>
          <p:nvPr/>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Estratégias</a:t>
            </a:r>
            <a:r>
              <a:rPr lang="en-US" dirty="0"/>
              <a:t> de </a:t>
            </a:r>
            <a:r>
              <a:rPr lang="en-US" dirty="0" err="1"/>
              <a:t>controle</a:t>
            </a:r>
            <a:endParaRPr lang="pt-BR" dirty="0"/>
          </a:p>
        </p:txBody>
      </p:sp>
    </p:spTree>
    <p:extLst>
      <p:ext uri="{BB962C8B-B14F-4D97-AF65-F5344CB8AC3E}">
        <p14:creationId xmlns:p14="http://schemas.microsoft.com/office/powerpoint/2010/main" val="134642955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1012"/>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B8AF2B-0C28-FFC7-8BB4-BCD362CBDA6E}"/>
              </a:ext>
            </a:extLst>
          </p:cNvPr>
          <p:cNvSpPr>
            <a:spLocks noGrp="1"/>
          </p:cNvSpPr>
          <p:nvPr>
            <p:ph sz="half" idx="2"/>
          </p:nvPr>
        </p:nvSpPr>
        <p:spPr/>
        <p:txBody>
          <a:bodyPr/>
          <a:lstStyle/>
          <a:p>
            <a:r>
              <a:rPr lang="en-US" dirty="0"/>
              <a:t>Humanos</a:t>
            </a:r>
          </a:p>
          <a:p>
            <a:pPr lvl="1"/>
            <a:r>
              <a:rPr lang="en-US" dirty="0"/>
              <a:t>Tratar e </a:t>
            </a:r>
            <a:r>
              <a:rPr lang="en-US" dirty="0" err="1"/>
              <a:t>isolar</a:t>
            </a:r>
            <a:r>
              <a:rPr lang="en-US" dirty="0"/>
              <a:t> as </a:t>
            </a:r>
            <a:r>
              <a:rPr lang="en-US" dirty="0" err="1"/>
              <a:t>pessoas</a:t>
            </a:r>
            <a:r>
              <a:rPr lang="en-US" dirty="0"/>
              <a:t> </a:t>
            </a:r>
            <a:r>
              <a:rPr lang="en-US" dirty="0" err="1"/>
              <a:t>infectadas</a:t>
            </a:r>
            <a:endParaRPr lang="en-US" dirty="0"/>
          </a:p>
          <a:p>
            <a:pPr lvl="1"/>
            <a:r>
              <a:rPr lang="en-US" dirty="0" err="1"/>
              <a:t>Colocar</a:t>
            </a:r>
            <a:r>
              <a:rPr lang="en-US" dirty="0"/>
              <a:t> as </a:t>
            </a:r>
            <a:r>
              <a:rPr lang="en-US" dirty="0" err="1"/>
              <a:t>pessoas</a:t>
            </a:r>
            <a:r>
              <a:rPr lang="en-US" dirty="0"/>
              <a:t> </a:t>
            </a:r>
            <a:r>
              <a:rPr lang="en-US" dirty="0" err="1"/>
              <a:t>expostas</a:t>
            </a:r>
            <a:r>
              <a:rPr lang="en-US" dirty="0"/>
              <a:t> </a:t>
            </a:r>
            <a:r>
              <a:rPr lang="en-US" dirty="0" err="1"/>
              <a:t>em</a:t>
            </a:r>
            <a:r>
              <a:rPr lang="en-US" dirty="0"/>
              <a:t> </a:t>
            </a:r>
            <a:r>
              <a:rPr lang="en-US" dirty="0" err="1"/>
              <a:t>quarentena</a:t>
            </a:r>
            <a:endParaRPr lang="en-US" dirty="0"/>
          </a:p>
          <a:p>
            <a:r>
              <a:rPr lang="en-US" dirty="0" err="1"/>
              <a:t>Animais</a:t>
            </a:r>
            <a:endParaRPr lang="en-US" dirty="0"/>
          </a:p>
          <a:p>
            <a:pPr lvl="1"/>
            <a:r>
              <a:rPr lang="en-US" dirty="0"/>
              <a:t>Imunizar</a:t>
            </a:r>
          </a:p>
          <a:p>
            <a:pPr lvl="1"/>
            <a:r>
              <a:rPr lang="en-US" dirty="0"/>
              <a:t>Abate</a:t>
            </a:r>
          </a:p>
          <a:p>
            <a:r>
              <a:rPr lang="en-US" dirty="0" err="1"/>
              <a:t>Ambiente</a:t>
            </a:r>
            <a:endParaRPr lang="en-US" dirty="0"/>
          </a:p>
          <a:p>
            <a:pPr lvl="1"/>
            <a:r>
              <a:rPr lang="en-US" dirty="0" err="1"/>
              <a:t>Descontaminar</a:t>
            </a:r>
            <a:r>
              <a:rPr lang="en-US" dirty="0"/>
              <a:t>, </a:t>
            </a:r>
            <a:r>
              <a:rPr lang="en-US" dirty="0" err="1"/>
              <a:t>desinfectar</a:t>
            </a:r>
            <a:endParaRPr lang="en-US" dirty="0"/>
          </a:p>
          <a:p>
            <a:pPr lvl="1"/>
            <a:r>
              <a:rPr lang="en-US" dirty="0" err="1"/>
              <a:t>Controlar</a:t>
            </a:r>
            <a:r>
              <a:rPr lang="en-US" dirty="0"/>
              <a:t> as </a:t>
            </a:r>
            <a:r>
              <a:rPr lang="en-US" dirty="0" err="1"/>
              <a:t>populações</a:t>
            </a:r>
            <a:r>
              <a:rPr lang="en-US" dirty="0"/>
              <a:t> de </a:t>
            </a:r>
            <a:r>
              <a:rPr lang="en-US" dirty="0" err="1"/>
              <a:t>insetos</a:t>
            </a:r>
            <a:endParaRPr lang="en-US" dirty="0"/>
          </a:p>
        </p:txBody>
      </p:sp>
      <p:sp>
        <p:nvSpPr>
          <p:cNvPr id="5" name="Title 4">
            <a:extLst>
              <a:ext uri="{FF2B5EF4-FFF2-40B4-BE49-F238E27FC236}">
                <a16:creationId xmlns:a16="http://schemas.microsoft.com/office/drawing/2014/main" id="{187526FF-5284-99C4-1DE2-29E150B51C5B}"/>
              </a:ext>
            </a:extLst>
          </p:cNvPr>
          <p:cNvSpPr>
            <a:spLocks noGrp="1"/>
          </p:cNvSpPr>
          <p:nvPr>
            <p:ph type="title"/>
          </p:nvPr>
        </p:nvSpPr>
        <p:spPr/>
        <p:txBody>
          <a:bodyPr/>
          <a:lstStyle/>
          <a:p>
            <a:r>
              <a:rPr lang="en-US" dirty="0" err="1"/>
              <a:t>Estratégias</a:t>
            </a:r>
            <a:r>
              <a:rPr lang="en-US" dirty="0"/>
              <a:t> de </a:t>
            </a:r>
            <a:r>
              <a:rPr lang="en-US" dirty="0" err="1"/>
              <a:t>controle</a:t>
            </a:r>
            <a:r>
              <a:rPr lang="en-US" dirty="0"/>
              <a:t>: </a:t>
            </a:r>
            <a:r>
              <a:rPr lang="en-US" dirty="0" err="1"/>
              <a:t>Reservatório</a:t>
            </a:r>
            <a:br>
              <a:rPr lang="en-US" dirty="0"/>
            </a:br>
            <a:endParaRPr lang="pt-BR" dirty="0"/>
          </a:p>
        </p:txBody>
      </p:sp>
      <p:pic>
        <p:nvPicPr>
          <p:cNvPr id="1016" name="Google Shape;1016;p64"/>
          <p:cNvPicPr preferRelativeResize="0"/>
          <p:nvPr/>
        </p:nvPicPr>
        <p:blipFill rotWithShape="1">
          <a:blip r:embed="rId3">
            <a:alphaModFix/>
          </a:blip>
          <a:srcRect/>
          <a:stretch/>
        </p:blipFill>
        <p:spPr>
          <a:xfrm flipH="1">
            <a:off x="10065007" y="3571652"/>
            <a:ext cx="1094606" cy="701171"/>
          </a:xfrm>
          <a:prstGeom prst="rect">
            <a:avLst/>
          </a:prstGeom>
          <a:noFill/>
          <a:ln>
            <a:noFill/>
          </a:ln>
        </p:spPr>
      </p:pic>
      <p:pic>
        <p:nvPicPr>
          <p:cNvPr id="1017" name="Google Shape;1017;p64"/>
          <p:cNvPicPr preferRelativeResize="0"/>
          <p:nvPr/>
        </p:nvPicPr>
        <p:blipFill rotWithShape="1">
          <a:blip r:embed="rId4">
            <a:alphaModFix/>
          </a:blip>
          <a:srcRect/>
          <a:stretch/>
        </p:blipFill>
        <p:spPr>
          <a:xfrm flipH="1">
            <a:off x="8902544" y="3616709"/>
            <a:ext cx="934327" cy="1087054"/>
          </a:xfrm>
          <a:prstGeom prst="rect">
            <a:avLst/>
          </a:prstGeom>
          <a:noFill/>
          <a:ln>
            <a:noFill/>
          </a:ln>
        </p:spPr>
      </p:pic>
      <p:pic>
        <p:nvPicPr>
          <p:cNvPr id="1076" name="Google Shape;1076;p64"/>
          <p:cNvPicPr preferRelativeResize="0"/>
          <p:nvPr/>
        </p:nvPicPr>
        <p:blipFill rotWithShape="1">
          <a:blip r:embed="rId5">
            <a:alphaModFix/>
          </a:blip>
          <a:srcRect/>
          <a:stretch/>
        </p:blipFill>
        <p:spPr>
          <a:xfrm>
            <a:off x="9138241" y="5065398"/>
            <a:ext cx="1823419" cy="707202"/>
          </a:xfrm>
          <a:prstGeom prst="rect">
            <a:avLst/>
          </a:prstGeom>
          <a:noFill/>
          <a:ln>
            <a:noFill/>
          </a:ln>
        </p:spPr>
      </p:pic>
      <p:pic>
        <p:nvPicPr>
          <p:cNvPr id="1077" name="Google Shape;1077;p64" descr="Image result for Mosquito Monster Free Clip Art"/>
          <p:cNvPicPr preferRelativeResize="0"/>
          <p:nvPr/>
        </p:nvPicPr>
        <p:blipFill rotWithShape="1">
          <a:blip r:embed="rId6">
            <a:alphaModFix/>
          </a:blip>
          <a:srcRect/>
          <a:stretch/>
        </p:blipFill>
        <p:spPr>
          <a:xfrm>
            <a:off x="9851647" y="4401823"/>
            <a:ext cx="412482" cy="530334"/>
          </a:xfrm>
          <a:prstGeom prst="rect">
            <a:avLst/>
          </a:prstGeom>
          <a:noFill/>
          <a:ln>
            <a:noFill/>
          </a:ln>
        </p:spPr>
      </p:pic>
      <p:pic>
        <p:nvPicPr>
          <p:cNvPr id="1078" name="Google Shape;1078;p64" descr="Image result for Tick Bugs Clip Art Free"/>
          <p:cNvPicPr preferRelativeResize="0"/>
          <p:nvPr/>
        </p:nvPicPr>
        <p:blipFill rotWithShape="1">
          <a:blip r:embed="rId7">
            <a:alphaModFix/>
          </a:blip>
          <a:srcRect/>
          <a:stretch/>
        </p:blipFill>
        <p:spPr>
          <a:xfrm>
            <a:off x="10358167" y="4560711"/>
            <a:ext cx="508286" cy="445356"/>
          </a:xfrm>
          <a:prstGeom prst="rect">
            <a:avLst/>
          </a:prstGeom>
          <a:noFill/>
          <a:ln>
            <a:noFill/>
          </a:ln>
        </p:spPr>
      </p:pic>
      <p:pic>
        <p:nvPicPr>
          <p:cNvPr id="4" name="Google Shape;1163;p72" descr="Image result for Human Drawing PNG">
            <a:extLst>
              <a:ext uri="{FF2B5EF4-FFF2-40B4-BE49-F238E27FC236}">
                <a16:creationId xmlns:a16="http://schemas.microsoft.com/office/drawing/2014/main" id="{AFACBA5F-D9E6-F2E5-8A5A-44EC1CF44FE8}"/>
              </a:ext>
            </a:extLst>
          </p:cNvPr>
          <p:cNvPicPr preferRelativeResize="0"/>
          <p:nvPr/>
        </p:nvPicPr>
        <p:blipFill rotWithShape="1">
          <a:blip r:embed="rId8">
            <a:alphaModFix/>
          </a:blip>
          <a:srcRect/>
          <a:stretch/>
        </p:blipFill>
        <p:spPr>
          <a:xfrm>
            <a:off x="9645647" y="1899348"/>
            <a:ext cx="712520" cy="157235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1083"/>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20C8F75-88E7-FCCC-D180-BC4B4C0C74C0}"/>
              </a:ext>
            </a:extLst>
          </p:cNvPr>
          <p:cNvSpPr>
            <a:spLocks noGrp="1"/>
          </p:cNvSpPr>
          <p:nvPr>
            <p:ph sz="half" idx="2"/>
          </p:nvPr>
        </p:nvSpPr>
        <p:spPr>
          <a:xfrm>
            <a:off x="4433104" y="1478857"/>
            <a:ext cx="6920696" cy="4639309"/>
          </a:xfrm>
        </p:spPr>
        <p:txBody>
          <a:bodyPr/>
          <a:lstStyle/>
          <a:p>
            <a:r>
              <a:rPr lang="en-US" dirty="0" err="1"/>
              <a:t>Direta</a:t>
            </a:r>
            <a:endParaRPr lang="en-US" dirty="0"/>
          </a:p>
          <a:p>
            <a:pPr lvl="1"/>
            <a:r>
              <a:rPr lang="en-US" dirty="0"/>
              <a:t>Toques, </a:t>
            </a:r>
            <a:r>
              <a:rPr lang="en-US" dirty="0" err="1"/>
              <a:t>beijos</a:t>
            </a:r>
            <a:r>
              <a:rPr lang="en-US" dirty="0"/>
              <a:t>, </a:t>
            </a:r>
            <a:r>
              <a:rPr lang="en-US" dirty="0" err="1"/>
              <a:t>relações</a:t>
            </a:r>
            <a:r>
              <a:rPr lang="en-US" dirty="0"/>
              <a:t> </a:t>
            </a:r>
            <a:r>
              <a:rPr lang="en-US" dirty="0" err="1"/>
              <a:t>sexuais</a:t>
            </a:r>
            <a:endParaRPr lang="en-US" dirty="0"/>
          </a:p>
          <a:p>
            <a:pPr lvl="1"/>
            <a:r>
              <a:rPr lang="en-US" dirty="0"/>
              <a:t>Gota</a:t>
            </a:r>
          </a:p>
          <a:p>
            <a:pPr lvl="1"/>
            <a:r>
              <a:rPr lang="en-US" dirty="0" err="1"/>
              <a:t>Transplacentária</a:t>
            </a:r>
            <a:endParaRPr lang="en-US" dirty="0"/>
          </a:p>
          <a:p>
            <a:pPr lvl="1"/>
            <a:r>
              <a:rPr lang="en-US" dirty="0" err="1"/>
              <a:t>Transmamário</a:t>
            </a:r>
            <a:endParaRPr lang="en-US" dirty="0"/>
          </a:p>
        </p:txBody>
      </p:sp>
      <p:sp>
        <p:nvSpPr>
          <p:cNvPr id="7" name="Title 6">
            <a:extLst>
              <a:ext uri="{FF2B5EF4-FFF2-40B4-BE49-F238E27FC236}">
                <a16:creationId xmlns:a16="http://schemas.microsoft.com/office/drawing/2014/main" id="{919CE9F1-0984-5FCA-6021-71C51B3213EB}"/>
              </a:ext>
            </a:extLst>
          </p:cNvPr>
          <p:cNvSpPr>
            <a:spLocks noGrp="1"/>
          </p:cNvSpPr>
          <p:nvPr>
            <p:ph type="title"/>
          </p:nvPr>
        </p:nvSpPr>
        <p:spPr/>
        <p:txBody>
          <a:bodyPr/>
          <a:lstStyle/>
          <a:p>
            <a:r>
              <a:rPr lang="en-US" dirty="0"/>
              <a:t>Vias de </a:t>
            </a:r>
            <a:r>
              <a:rPr lang="en-US" dirty="0" err="1"/>
              <a:t>transmissão</a:t>
            </a:r>
            <a:br>
              <a:rPr lang="en-US" dirty="0"/>
            </a:br>
            <a:endParaRPr lang="pt-BR" dirty="0"/>
          </a:p>
        </p:txBody>
      </p:sp>
      <p:sp>
        <p:nvSpPr>
          <p:cNvPr id="1085" name="Google Shape;1085;p65"/>
          <p:cNvSpPr/>
          <p:nvPr/>
        </p:nvSpPr>
        <p:spPr>
          <a:xfrm>
            <a:off x="1752600" y="849314"/>
            <a:ext cx="8534400" cy="5915025"/>
          </a:xfrm>
          <a:prstGeom prst="rect">
            <a:avLst/>
          </a:prstGeom>
          <a:noFill/>
          <a:ln>
            <a:noFill/>
          </a:ln>
        </p:spPr>
        <p:txBody>
          <a:bodyPr spcFirstLastPara="1" wrap="square" lIns="91425" tIns="45700" rIns="91425" bIns="45700" anchor="t" anchorCtr="0">
            <a:noAutofit/>
          </a:bodyPr>
          <a:lstStyle/>
          <a:p>
            <a:pPr marL="0" marR="0" lvl="0" indent="0" algn="l" defTabSz="457200" rtl="0" eaLnBrk="1" fontAlgn="auto" latinLnBrk="0" hangingPunct="1">
              <a:lnSpc>
                <a:spcPct val="100000"/>
              </a:lnSpc>
              <a:spcBef>
                <a:spcPts val="0"/>
              </a:spcBef>
              <a:spcAft>
                <a:spcPts val="0"/>
              </a:spcAft>
              <a:buClr>
                <a:prstClr val="black"/>
              </a:buClr>
              <a:buSzPts val="1800"/>
              <a:buFontTx/>
              <a:buNone/>
              <a:tabLst/>
              <a:defRPr/>
            </a:pPr>
            <a:endParaRPr kumimoji="0" sz="1800" b="0" i="0" u="none" strike="noStrike" kern="1200" cap="none" spc="0" normalizeH="0" baseline="0" noProof="0">
              <a:ln>
                <a:noFill/>
              </a:ln>
              <a:solidFill>
                <a:srgbClr val="5B9BD5"/>
              </a:solidFill>
              <a:effectLst/>
              <a:uLnTx/>
              <a:uFillTx/>
              <a:latin typeface="Arial  "/>
              <a:ea typeface="+mn-ea"/>
              <a:cs typeface="+mn-cs"/>
            </a:endParaRPr>
          </a:p>
        </p:txBody>
      </p:sp>
      <p:grpSp>
        <p:nvGrpSpPr>
          <p:cNvPr id="3" name="Group 2">
            <a:extLst>
              <a:ext uri="{FF2B5EF4-FFF2-40B4-BE49-F238E27FC236}">
                <a16:creationId xmlns:a16="http://schemas.microsoft.com/office/drawing/2014/main" id="{79AA31C6-EBF6-6B19-9959-003B3EA89930}"/>
              </a:ext>
            </a:extLst>
          </p:cNvPr>
          <p:cNvGrpSpPr/>
          <p:nvPr/>
        </p:nvGrpSpPr>
        <p:grpSpPr>
          <a:xfrm>
            <a:off x="7975372" y="2861302"/>
            <a:ext cx="3601859" cy="1847519"/>
            <a:chOff x="4747738" y="2591171"/>
            <a:chExt cx="2299701" cy="926482"/>
          </a:xfrm>
        </p:grpSpPr>
        <p:sp>
          <p:nvSpPr>
            <p:cNvPr id="4" name="Google Shape;930;p63">
              <a:extLst>
                <a:ext uri="{FF2B5EF4-FFF2-40B4-BE49-F238E27FC236}">
                  <a16:creationId xmlns:a16="http://schemas.microsoft.com/office/drawing/2014/main" id="{437FEEED-CE69-CEFD-A520-1C7EC9EFBB64}"/>
                </a:ext>
              </a:extLst>
            </p:cNvPr>
            <p:cNvSpPr txBox="1"/>
            <p:nvPr/>
          </p:nvSpPr>
          <p:spPr>
            <a:xfrm>
              <a:off x="4747738" y="2591171"/>
              <a:ext cx="864615" cy="369332"/>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
                  <a:ea typeface="+mn-ea"/>
                  <a:cs typeface="+mn-cs"/>
                </a:rPr>
                <a:t>Agente</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6" name="Google Shape;928;p63">
              <a:extLst>
                <a:ext uri="{FF2B5EF4-FFF2-40B4-BE49-F238E27FC236}">
                  <a16:creationId xmlns:a16="http://schemas.microsoft.com/office/drawing/2014/main" id="{A1A76D9C-CE92-9DD2-E01F-B92177B2F658}"/>
                </a:ext>
              </a:extLst>
            </p:cNvPr>
            <p:cNvSpPr/>
            <p:nvPr/>
          </p:nvSpPr>
          <p:spPr>
            <a:xfrm>
              <a:off x="5451831" y="2591171"/>
              <a:ext cx="1595608" cy="926482"/>
            </a:xfrm>
            <a:prstGeom prst="notchedRightArrow">
              <a:avLst>
                <a:gd name="adj1" fmla="val 50000"/>
                <a:gd name="adj2" fmla="val 43056"/>
              </a:avLst>
            </a:prstGeom>
            <a:solidFill>
              <a:srgbClr val="00953A"/>
            </a:solidFill>
            <a:ln w="25400" cap="flat" cmpd="sng">
              <a:noFill/>
              <a:prstDash val="solid"/>
              <a:miter lim="800000"/>
              <a:headEnd type="none" w="sm" len="sm"/>
              <a:tailEnd type="none" w="sm" len="sm"/>
            </a:ln>
          </p:spPr>
          <p:txBody>
            <a:bodyPr spcFirstLastPara="1" wrap="square" lIns="91425" tIns="45700" rIns="91425" bIns="457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grpSp>
      <p:sp>
        <p:nvSpPr>
          <p:cNvPr id="10" name="Content Placeholder 1">
            <a:extLst>
              <a:ext uri="{FF2B5EF4-FFF2-40B4-BE49-F238E27FC236}">
                <a16:creationId xmlns:a16="http://schemas.microsoft.com/office/drawing/2014/main" id="{2DD3B6A6-B751-1B2F-3CAA-85D2B102ED32}"/>
              </a:ext>
            </a:extLst>
          </p:cNvPr>
          <p:cNvSpPr txBox="1">
            <a:spLocks/>
          </p:cNvSpPr>
          <p:nvPr/>
        </p:nvSpPr>
        <p:spPr>
          <a:xfrm>
            <a:off x="462369" y="1487171"/>
            <a:ext cx="4431645" cy="4639309"/>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Arial  "/>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Arial  "/>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Arial  "/>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Arial  "/>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R="0" lvl="0" algn="l" defTabSz="914400" rtl="0" eaLnBrk="1" fontAlgn="auto" latinLnBrk="0" hangingPunct="1">
              <a:lnSpc>
                <a:spcPct val="100000"/>
              </a:lnSpc>
              <a:spcBef>
                <a:spcPts val="500"/>
              </a:spcBef>
              <a:spcAft>
                <a:spcPts val="500"/>
              </a:spcAft>
              <a:buClrTx/>
              <a:buSzTx/>
              <a:tabLst/>
              <a:defRPr/>
            </a:pPr>
            <a:r>
              <a:rPr kumimoji="0" lang="en-US" sz="2800" b="0" i="0" u="none" strike="noStrike" kern="1200" cap="none" spc="0" normalizeH="0" baseline="0" noProof="0" dirty="0" err="1">
                <a:ln>
                  <a:noFill/>
                </a:ln>
                <a:solidFill>
                  <a:prstClr val="black"/>
                </a:solidFill>
                <a:effectLst/>
                <a:uLnTx/>
                <a:uFillTx/>
                <a:latin typeface="Arial  "/>
                <a:ea typeface="+mn-ea"/>
                <a:cs typeface="+mn-cs"/>
              </a:rPr>
              <a:t>Indireta</a:t>
            </a:r>
            <a:endParaRPr kumimoji="0" lang="en-US" sz="2800" b="0" i="0" u="none" strike="noStrike" kern="1200" cap="none" spc="0" normalizeH="0" baseline="0" noProof="0" dirty="0">
              <a:ln>
                <a:noFill/>
              </a:ln>
              <a:solidFill>
                <a:prstClr val="black"/>
              </a:solidFill>
              <a:effectLst/>
              <a:uLnTx/>
              <a:uFillTx/>
              <a:latin typeface="Arial  "/>
              <a:ea typeface="+mn-ea"/>
              <a:cs typeface="+mn-cs"/>
            </a:endParaRPr>
          </a:p>
          <a:p>
            <a:pPr marR="0" lvl="1" algn="l" defTabSz="914400" rtl="0" eaLnBrk="1" fontAlgn="auto" latinLnBrk="0" hangingPunct="1">
              <a:lnSpc>
                <a:spcPct val="100000"/>
              </a:lnSpc>
              <a:spcBef>
                <a:spcPts val="500"/>
              </a:spcBef>
              <a:spcAft>
                <a:spcPts val="500"/>
              </a:spcAft>
              <a:buClr>
                <a:srgbClr val="109648"/>
              </a:buClr>
              <a:buSzTx/>
              <a:tabLst/>
              <a:defRPr/>
            </a:pPr>
            <a:r>
              <a:rPr kumimoji="0" lang="en-US" sz="2400" b="0" i="0" u="none" strike="noStrike" kern="1200" cap="none" spc="0" normalizeH="0" baseline="0" noProof="0" dirty="0">
                <a:ln>
                  <a:noFill/>
                </a:ln>
                <a:solidFill>
                  <a:prstClr val="black"/>
                </a:solidFill>
                <a:effectLst/>
                <a:uLnTx/>
                <a:uFillTx/>
                <a:latin typeface="Arial  "/>
                <a:ea typeface="+mn-ea"/>
                <a:cs typeface="+mn-cs"/>
              </a:rPr>
              <a:t>Aéreo</a:t>
            </a:r>
          </a:p>
          <a:p>
            <a:pPr marR="0" lvl="1" algn="l" defTabSz="914400" rtl="0" eaLnBrk="1" fontAlgn="auto" latinLnBrk="0" hangingPunct="1">
              <a:lnSpc>
                <a:spcPct val="100000"/>
              </a:lnSpc>
              <a:spcBef>
                <a:spcPts val="500"/>
              </a:spcBef>
              <a:spcAft>
                <a:spcPts val="500"/>
              </a:spcAft>
              <a:buClr>
                <a:srgbClr val="109648"/>
              </a:buClr>
              <a:buSzTx/>
              <a:tabLst/>
              <a:defRPr/>
            </a:pPr>
            <a:r>
              <a:rPr kumimoji="0" lang="en-US" sz="2400" b="0" i="0" u="none" strike="noStrike" kern="1200" cap="none" spc="0" normalizeH="0" baseline="0" noProof="0" dirty="0" err="1">
                <a:ln>
                  <a:noFill/>
                </a:ln>
                <a:solidFill>
                  <a:prstClr val="black"/>
                </a:solidFill>
                <a:effectLst/>
                <a:uLnTx/>
                <a:uFillTx/>
                <a:latin typeface="Arial  "/>
                <a:ea typeface="+mn-ea"/>
                <a:cs typeface="+mn-cs"/>
              </a:rPr>
              <a:t>Transmitido</a:t>
            </a:r>
            <a:r>
              <a:rPr kumimoji="0" lang="en-US" sz="2400" b="0" i="0" u="none" strike="noStrike" kern="1200" cap="none" spc="0" normalizeH="0" baseline="0" noProof="0" dirty="0">
                <a:ln>
                  <a:noFill/>
                </a:ln>
                <a:solidFill>
                  <a:prstClr val="black"/>
                </a:solidFill>
                <a:effectLst/>
                <a:uLnTx/>
                <a:uFillTx/>
                <a:latin typeface="Arial  "/>
                <a:ea typeface="+mn-ea"/>
                <a:cs typeface="+mn-cs"/>
              </a:rPr>
              <a:t> </a:t>
            </a:r>
            <a:r>
              <a:rPr kumimoji="0" lang="en-US" sz="2400" b="0" i="0" u="none" strike="noStrike" kern="1200" cap="none" spc="0" normalizeH="0" baseline="0" noProof="0" dirty="0" err="1">
                <a:ln>
                  <a:noFill/>
                </a:ln>
                <a:solidFill>
                  <a:prstClr val="black"/>
                </a:solidFill>
                <a:effectLst/>
                <a:uLnTx/>
                <a:uFillTx/>
                <a:latin typeface="Arial  "/>
                <a:ea typeface="+mn-ea"/>
                <a:cs typeface="+mn-cs"/>
              </a:rPr>
              <a:t>por</a:t>
            </a:r>
            <a:r>
              <a:rPr kumimoji="0" lang="en-US" sz="2400" b="0" i="0" u="none" strike="noStrike" kern="1200" cap="none" spc="0" normalizeH="0" baseline="0" noProof="0" dirty="0">
                <a:ln>
                  <a:noFill/>
                </a:ln>
                <a:solidFill>
                  <a:prstClr val="black"/>
                </a:solidFill>
                <a:effectLst/>
                <a:uLnTx/>
                <a:uFillTx/>
                <a:latin typeface="Arial  "/>
                <a:ea typeface="+mn-ea"/>
                <a:cs typeface="+mn-cs"/>
              </a:rPr>
              <a:t> </a:t>
            </a:r>
            <a:r>
              <a:rPr kumimoji="0" lang="en-US" sz="2400" b="0" i="0" u="none" strike="noStrike" kern="1200" cap="none" spc="0" normalizeH="0" baseline="0" noProof="0" dirty="0" err="1">
                <a:ln>
                  <a:noFill/>
                </a:ln>
                <a:solidFill>
                  <a:prstClr val="black"/>
                </a:solidFill>
                <a:effectLst/>
                <a:uLnTx/>
                <a:uFillTx/>
                <a:latin typeface="Arial  "/>
                <a:ea typeface="+mn-ea"/>
                <a:cs typeface="+mn-cs"/>
              </a:rPr>
              <a:t>vetor</a:t>
            </a:r>
            <a:endParaRPr kumimoji="0" lang="en-US" sz="2400" b="0" i="0" u="none" strike="noStrike" kern="1200" cap="none" spc="0" normalizeH="0" baseline="0" noProof="0" dirty="0">
              <a:ln>
                <a:noFill/>
              </a:ln>
              <a:solidFill>
                <a:prstClr val="black"/>
              </a:solidFill>
              <a:effectLst/>
              <a:uLnTx/>
              <a:uFillTx/>
              <a:latin typeface="Arial  "/>
              <a:ea typeface="+mn-ea"/>
              <a:cs typeface="+mn-cs"/>
            </a:endParaRPr>
          </a:p>
          <a:p>
            <a:pPr marR="0" lvl="1" algn="l" defTabSz="914400" rtl="0" eaLnBrk="1" fontAlgn="auto" latinLnBrk="0" hangingPunct="1">
              <a:lnSpc>
                <a:spcPct val="100000"/>
              </a:lnSpc>
              <a:spcBef>
                <a:spcPts val="500"/>
              </a:spcBef>
              <a:spcAft>
                <a:spcPts val="500"/>
              </a:spcAft>
              <a:buClr>
                <a:srgbClr val="109648"/>
              </a:buClr>
              <a:buSzTx/>
              <a:tabLst/>
              <a:defRPr/>
            </a:pPr>
            <a:r>
              <a:rPr kumimoji="0" lang="en-US" sz="2400" b="0" i="0" u="none" strike="noStrike" kern="1200" cap="none" spc="0" normalizeH="0" baseline="0" noProof="0" dirty="0" err="1">
                <a:ln>
                  <a:noFill/>
                </a:ln>
                <a:solidFill>
                  <a:prstClr val="black"/>
                </a:solidFill>
                <a:effectLst/>
                <a:uLnTx/>
                <a:uFillTx/>
                <a:latin typeface="Arial  "/>
                <a:ea typeface="+mn-ea"/>
                <a:cs typeface="+mn-cs"/>
              </a:rPr>
              <a:t>Transmitido</a:t>
            </a:r>
            <a:r>
              <a:rPr kumimoji="0" lang="en-US" sz="2400" b="0" i="0" u="none" strike="noStrike" kern="1200" cap="none" spc="0" normalizeH="0" baseline="0" noProof="0" dirty="0">
                <a:ln>
                  <a:noFill/>
                </a:ln>
                <a:solidFill>
                  <a:prstClr val="black"/>
                </a:solidFill>
                <a:effectLst/>
                <a:uLnTx/>
                <a:uFillTx/>
                <a:latin typeface="Arial  "/>
                <a:ea typeface="+mn-ea"/>
                <a:cs typeface="+mn-cs"/>
              </a:rPr>
              <a:t> </a:t>
            </a:r>
            <a:r>
              <a:rPr kumimoji="0" lang="en-US" sz="2400" b="0" i="0" u="none" strike="noStrike" kern="1200" cap="none" spc="0" normalizeH="0" baseline="0" noProof="0" dirty="0" err="1">
                <a:ln>
                  <a:noFill/>
                </a:ln>
                <a:solidFill>
                  <a:prstClr val="black"/>
                </a:solidFill>
                <a:effectLst/>
                <a:uLnTx/>
                <a:uFillTx/>
                <a:latin typeface="Arial  "/>
                <a:ea typeface="+mn-ea"/>
                <a:cs typeface="+mn-cs"/>
              </a:rPr>
              <a:t>por</a:t>
            </a:r>
            <a:r>
              <a:rPr kumimoji="0" lang="en-US" sz="2400" b="0" i="0" u="none" strike="noStrike" kern="1200" cap="none" spc="0" normalizeH="0" baseline="0" noProof="0" dirty="0">
                <a:ln>
                  <a:noFill/>
                </a:ln>
                <a:solidFill>
                  <a:prstClr val="black"/>
                </a:solidFill>
                <a:effectLst/>
                <a:uLnTx/>
                <a:uFillTx/>
                <a:latin typeface="Arial  "/>
                <a:ea typeface="+mn-ea"/>
                <a:cs typeface="+mn-cs"/>
              </a:rPr>
              <a:t> </a:t>
            </a:r>
            <a:r>
              <a:rPr kumimoji="0" lang="en-US" sz="2400" b="0" i="0" u="none" strike="noStrike" kern="1200" cap="none" spc="0" normalizeH="0" baseline="0" noProof="0" dirty="0" err="1">
                <a:ln>
                  <a:noFill/>
                </a:ln>
                <a:solidFill>
                  <a:prstClr val="black"/>
                </a:solidFill>
                <a:effectLst/>
                <a:uLnTx/>
                <a:uFillTx/>
                <a:latin typeface="Arial  "/>
                <a:ea typeface="+mn-ea"/>
                <a:cs typeface="+mn-cs"/>
              </a:rPr>
              <a:t>veículos</a:t>
            </a:r>
            <a:endParaRPr kumimoji="0" lang="en-US" sz="2400" b="0" i="0" u="none" strike="noStrike" kern="1200" cap="none" spc="0" normalizeH="0" baseline="0" noProof="0" dirty="0">
              <a:ln>
                <a:noFill/>
              </a:ln>
              <a:solidFill>
                <a:prstClr val="black"/>
              </a:solidFill>
              <a:effectLst/>
              <a:uLnTx/>
              <a:uFillTx/>
              <a:latin typeface="Arial  "/>
              <a:ea typeface="+mn-ea"/>
              <a:cs typeface="+mn-cs"/>
            </a:endParaRPr>
          </a:p>
          <a:p>
            <a:pPr marL="1143000" marR="0" lvl="2" indent="-228600"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000" b="0" i="0" u="none" strike="noStrike" kern="1200" cap="none" spc="0" normalizeH="0" baseline="0" noProof="0" dirty="0" err="1">
                <a:ln>
                  <a:noFill/>
                </a:ln>
                <a:solidFill>
                  <a:prstClr val="black"/>
                </a:solidFill>
                <a:effectLst/>
                <a:uLnTx/>
                <a:uFillTx/>
                <a:latin typeface="Arial  "/>
                <a:ea typeface="+mn-ea"/>
                <a:cs typeface="+mn-cs"/>
              </a:rPr>
              <a:t>Água</a:t>
            </a:r>
            <a:endParaRPr kumimoji="0" lang="en-US" sz="2000" b="0" i="0" u="none" strike="noStrike" kern="1200" cap="none" spc="0" normalizeH="0" baseline="0" noProof="0" dirty="0">
              <a:ln>
                <a:noFill/>
              </a:ln>
              <a:solidFill>
                <a:prstClr val="black"/>
              </a:solidFill>
              <a:effectLst/>
              <a:uLnTx/>
              <a:uFillTx/>
              <a:latin typeface="Arial  "/>
              <a:ea typeface="+mn-ea"/>
              <a:cs typeface="+mn-cs"/>
            </a:endParaRPr>
          </a:p>
          <a:p>
            <a:pPr marL="1143000" marR="0" lvl="2" indent="-228600"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000" b="0" i="0" u="none" strike="noStrike" kern="1200" cap="none" spc="0" normalizeH="0" baseline="0" noProof="0" dirty="0" err="1">
                <a:ln>
                  <a:noFill/>
                </a:ln>
                <a:solidFill>
                  <a:prstClr val="black"/>
                </a:solidFill>
                <a:effectLst/>
                <a:uLnTx/>
                <a:uFillTx/>
                <a:latin typeface="Arial  "/>
                <a:ea typeface="+mn-ea"/>
                <a:cs typeface="+mn-cs"/>
              </a:rPr>
              <a:t>Produtos</a:t>
            </a:r>
            <a:r>
              <a:rPr kumimoji="0" lang="en-US" sz="2000" b="0" i="0" u="none" strike="noStrike" kern="1200" cap="none" spc="0" normalizeH="0" baseline="0" noProof="0" dirty="0">
                <a:ln>
                  <a:noFill/>
                </a:ln>
                <a:solidFill>
                  <a:prstClr val="black"/>
                </a:solidFill>
                <a:effectLst/>
                <a:uLnTx/>
                <a:uFillTx/>
                <a:latin typeface="Arial  "/>
                <a:ea typeface="+mn-ea"/>
                <a:cs typeface="+mn-cs"/>
              </a:rPr>
              <a:t> </a:t>
            </a:r>
            <a:r>
              <a:rPr kumimoji="0" lang="en-US" sz="2000" b="0" i="0" u="none" strike="noStrike" kern="1200" cap="none" spc="0" normalizeH="0" baseline="0" noProof="0" dirty="0" err="1">
                <a:ln>
                  <a:noFill/>
                </a:ln>
                <a:solidFill>
                  <a:prstClr val="black"/>
                </a:solidFill>
                <a:effectLst/>
                <a:uLnTx/>
                <a:uFillTx/>
                <a:latin typeface="Arial  "/>
                <a:ea typeface="+mn-ea"/>
                <a:cs typeface="+mn-cs"/>
              </a:rPr>
              <a:t>biológicos</a:t>
            </a:r>
            <a:endParaRPr kumimoji="0" lang="en-US" sz="2000" b="0" i="0" u="none" strike="noStrike" kern="1200" cap="none" spc="0" normalizeH="0" baseline="0" noProof="0" dirty="0">
              <a:ln>
                <a:noFill/>
              </a:ln>
              <a:solidFill>
                <a:prstClr val="black"/>
              </a:solidFill>
              <a:effectLst/>
              <a:uLnTx/>
              <a:uFillTx/>
              <a:latin typeface="Arial  "/>
              <a:ea typeface="+mn-ea"/>
              <a:cs typeface="+mn-cs"/>
            </a:endParaRPr>
          </a:p>
          <a:p>
            <a:pPr marL="1143000" marR="0" lvl="2" indent="-228600"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000" b="0" i="0" u="none" strike="noStrike" kern="1200" cap="none" spc="0" normalizeH="0" baseline="0" noProof="0" dirty="0" err="1">
                <a:ln>
                  <a:noFill/>
                </a:ln>
                <a:solidFill>
                  <a:prstClr val="black"/>
                </a:solidFill>
                <a:effectLst/>
                <a:uLnTx/>
                <a:uFillTx/>
                <a:latin typeface="Arial  "/>
                <a:ea typeface="+mn-ea"/>
                <a:cs typeface="+mn-cs"/>
              </a:rPr>
              <a:t>Fômites</a:t>
            </a:r>
            <a:endParaRPr kumimoji="0" lang="en-US" sz="2000" b="0" i="0" u="none" strike="noStrike" kern="1200" cap="none" spc="0" normalizeH="0" baseline="0" noProof="0" dirty="0">
              <a:ln>
                <a:noFill/>
              </a:ln>
              <a:solidFill>
                <a:prstClr val="black"/>
              </a:solidFill>
              <a:effectLst/>
              <a:uLnTx/>
              <a:uFillTx/>
              <a:latin typeface="Arial  "/>
              <a:ea typeface="+mn-ea"/>
              <a:cs typeface="+mn-cs"/>
            </a:endParaRPr>
          </a:p>
          <a:p>
            <a:pPr marL="1143000" marR="0" lvl="2" indent="-228600" algn="l" defTabSz="914400" rtl="0" eaLnBrk="1" fontAlgn="auto" latinLnBrk="0" hangingPunct="1">
              <a:lnSpc>
                <a:spcPct val="100000"/>
              </a:lnSpc>
              <a:spcBef>
                <a:spcPts val="500"/>
              </a:spcBef>
              <a:spcAft>
                <a:spcPts val="500"/>
              </a:spcAft>
              <a:buClr>
                <a:srgbClr val="109648"/>
              </a:buClr>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Arial  "/>
                <a:ea typeface="+mn-ea"/>
                <a:cs typeface="+mn-cs"/>
              </a:rPr>
              <a:t>Outros</a:t>
            </a:r>
          </a:p>
        </p:txBody>
      </p:sp>
      <p:pic>
        <p:nvPicPr>
          <p:cNvPr id="11" name="Picture 10" descr="A group of different colored bacteria&#10;&#10;Description automatically generated with medium confidence">
            <a:extLst>
              <a:ext uri="{FF2B5EF4-FFF2-40B4-BE49-F238E27FC236}">
                <a16:creationId xmlns:a16="http://schemas.microsoft.com/office/drawing/2014/main" id="{C67217F4-48F5-9F0B-E333-57CEF7CC8D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09035" y="3424625"/>
            <a:ext cx="1289006" cy="736494"/>
          </a:xfrm>
          <a:prstGeom prst="rect">
            <a:avLst/>
          </a:prstGeom>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Shape 1012"/>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7B8AF2B-0C28-FFC7-8BB4-BCD362CBDA6E}"/>
              </a:ext>
            </a:extLst>
          </p:cNvPr>
          <p:cNvSpPr>
            <a:spLocks noGrp="1"/>
          </p:cNvSpPr>
          <p:nvPr>
            <p:ph sz="half" idx="2"/>
          </p:nvPr>
        </p:nvSpPr>
        <p:spPr/>
        <p:txBody>
          <a:bodyPr/>
          <a:lstStyle/>
          <a:p>
            <a:pPr algn="just">
              <a:buSzPts val="2800"/>
            </a:pPr>
            <a:r>
              <a:rPr lang="en-US" sz="2800" dirty="0" err="1">
                <a:solidFill>
                  <a:schemeClr val="dk1"/>
                </a:solidFill>
                <a:latin typeface="Arial  "/>
              </a:rPr>
              <a:t>Tratamento</a:t>
            </a:r>
            <a:r>
              <a:rPr lang="en-US" sz="2800" dirty="0">
                <a:solidFill>
                  <a:schemeClr val="dk1"/>
                </a:solidFill>
                <a:latin typeface="Arial  "/>
              </a:rPr>
              <a:t> / </a:t>
            </a:r>
            <a:r>
              <a:rPr lang="en-US" sz="2800" dirty="0" err="1">
                <a:solidFill>
                  <a:schemeClr val="dk1"/>
                </a:solidFill>
                <a:latin typeface="Arial  "/>
              </a:rPr>
              <a:t>isolamento</a:t>
            </a:r>
            <a:r>
              <a:rPr lang="en-US" sz="2800" dirty="0">
                <a:solidFill>
                  <a:schemeClr val="dk1"/>
                </a:solidFill>
                <a:latin typeface="Arial  "/>
              </a:rPr>
              <a:t> da </a:t>
            </a:r>
            <a:r>
              <a:rPr lang="en-US" sz="2800" dirty="0" err="1">
                <a:solidFill>
                  <a:schemeClr val="dk1"/>
                </a:solidFill>
                <a:latin typeface="Arial  "/>
              </a:rPr>
              <a:t>pessoa</a:t>
            </a:r>
            <a:r>
              <a:rPr lang="en-US" sz="2800" dirty="0">
                <a:solidFill>
                  <a:schemeClr val="dk1"/>
                </a:solidFill>
                <a:latin typeface="Arial  "/>
              </a:rPr>
              <a:t> </a:t>
            </a:r>
            <a:r>
              <a:rPr lang="en-US" sz="2800" dirty="0" err="1">
                <a:solidFill>
                  <a:schemeClr val="dk1"/>
                </a:solidFill>
                <a:latin typeface="Arial  "/>
              </a:rPr>
              <a:t>infectada</a:t>
            </a:r>
            <a:endParaRPr lang="en-US" dirty="0">
              <a:latin typeface="Arial  "/>
            </a:endParaRPr>
          </a:p>
          <a:p>
            <a:pPr algn="just">
              <a:spcBef>
                <a:spcPts val="1200"/>
              </a:spcBef>
              <a:buSzPts val="2800"/>
            </a:pPr>
            <a:r>
              <a:rPr lang="en-US" sz="2800" dirty="0" err="1">
                <a:solidFill>
                  <a:schemeClr val="dk1"/>
                </a:solidFill>
                <a:latin typeface="Arial  "/>
              </a:rPr>
              <a:t>Barreiras</a:t>
            </a:r>
            <a:r>
              <a:rPr lang="en-US" sz="2800" dirty="0">
                <a:solidFill>
                  <a:schemeClr val="dk1"/>
                </a:solidFill>
                <a:latin typeface="Arial  "/>
              </a:rPr>
              <a:t> para </a:t>
            </a:r>
            <a:r>
              <a:rPr lang="en-US" sz="2800" dirty="0" err="1">
                <a:solidFill>
                  <a:schemeClr val="dk1"/>
                </a:solidFill>
                <a:latin typeface="Arial  "/>
              </a:rPr>
              <a:t>impedir</a:t>
            </a:r>
            <a:r>
              <a:rPr lang="en-US" sz="2800" dirty="0">
                <a:solidFill>
                  <a:schemeClr val="dk1"/>
                </a:solidFill>
                <a:latin typeface="Arial  "/>
              </a:rPr>
              <a:t> que o </a:t>
            </a:r>
            <a:r>
              <a:rPr lang="en-US" sz="2800" dirty="0" err="1">
                <a:solidFill>
                  <a:schemeClr val="dk1"/>
                </a:solidFill>
                <a:latin typeface="Arial  "/>
              </a:rPr>
              <a:t>agente</a:t>
            </a:r>
            <a:r>
              <a:rPr lang="en-US" sz="2800" dirty="0">
                <a:solidFill>
                  <a:schemeClr val="dk1"/>
                </a:solidFill>
                <a:latin typeface="Arial  "/>
              </a:rPr>
              <a:t> </a:t>
            </a:r>
            <a:r>
              <a:rPr lang="en-US" sz="2800" dirty="0" err="1">
                <a:solidFill>
                  <a:schemeClr val="dk1"/>
                </a:solidFill>
                <a:latin typeface="Arial  "/>
              </a:rPr>
              <a:t>saia</a:t>
            </a:r>
            <a:r>
              <a:rPr lang="en-US" sz="2800" dirty="0">
                <a:solidFill>
                  <a:schemeClr val="dk1"/>
                </a:solidFill>
                <a:latin typeface="Arial  "/>
              </a:rPr>
              <a:t> do </a:t>
            </a:r>
            <a:r>
              <a:rPr lang="en-US" sz="2800" dirty="0" err="1">
                <a:solidFill>
                  <a:schemeClr val="dk1"/>
                </a:solidFill>
                <a:latin typeface="Arial  "/>
              </a:rPr>
              <a:t>hospedeiro</a:t>
            </a:r>
            <a:r>
              <a:rPr lang="en-US" sz="2800" dirty="0">
                <a:solidFill>
                  <a:schemeClr val="dk1"/>
                </a:solidFill>
                <a:latin typeface="Arial  "/>
              </a:rPr>
              <a:t> (</a:t>
            </a:r>
            <a:r>
              <a:rPr lang="en-US" sz="2800" dirty="0" err="1">
                <a:solidFill>
                  <a:schemeClr val="dk1"/>
                </a:solidFill>
                <a:latin typeface="Arial  "/>
              </a:rPr>
              <a:t>ligaduras</a:t>
            </a:r>
            <a:r>
              <a:rPr lang="en-US" sz="2800" dirty="0">
                <a:solidFill>
                  <a:schemeClr val="dk1"/>
                </a:solidFill>
                <a:latin typeface="Arial  "/>
              </a:rPr>
              <a:t>, </a:t>
            </a:r>
            <a:r>
              <a:rPr lang="en-US" sz="2800" dirty="0" err="1">
                <a:solidFill>
                  <a:schemeClr val="dk1"/>
                </a:solidFill>
                <a:latin typeface="Arial  "/>
              </a:rPr>
              <a:t>curativos</a:t>
            </a:r>
            <a:r>
              <a:rPr lang="en-US" sz="2800" dirty="0">
                <a:solidFill>
                  <a:schemeClr val="dk1"/>
                </a:solidFill>
                <a:latin typeface="Arial  "/>
              </a:rPr>
              <a:t>, </a:t>
            </a:r>
            <a:r>
              <a:rPr lang="en-US" sz="2800" dirty="0" err="1">
                <a:solidFill>
                  <a:schemeClr val="dk1"/>
                </a:solidFill>
                <a:latin typeface="Arial  "/>
              </a:rPr>
              <a:t>preservativos</a:t>
            </a:r>
            <a:r>
              <a:rPr lang="en-US" sz="2800" dirty="0">
                <a:solidFill>
                  <a:schemeClr val="dk1"/>
                </a:solidFill>
                <a:latin typeface="Arial  "/>
              </a:rPr>
              <a:t>)</a:t>
            </a:r>
            <a:endParaRPr lang="en-US" dirty="0">
              <a:latin typeface="Arial  "/>
            </a:endParaRPr>
          </a:p>
        </p:txBody>
      </p:sp>
      <p:sp>
        <p:nvSpPr>
          <p:cNvPr id="4" name="Title 3">
            <a:extLst>
              <a:ext uri="{FF2B5EF4-FFF2-40B4-BE49-F238E27FC236}">
                <a16:creationId xmlns:a16="http://schemas.microsoft.com/office/drawing/2014/main" id="{7DE5BEA2-7F0E-CF14-EB74-3C105F411BD3}"/>
              </a:ext>
            </a:extLst>
          </p:cNvPr>
          <p:cNvSpPr>
            <a:spLocks noGrp="1"/>
          </p:cNvSpPr>
          <p:nvPr>
            <p:ph type="title"/>
          </p:nvPr>
        </p:nvSpPr>
        <p:spPr/>
        <p:txBody>
          <a:bodyPr/>
          <a:lstStyle/>
          <a:p>
            <a:r>
              <a:rPr lang="en-US" dirty="0" err="1"/>
              <a:t>Estratégias</a:t>
            </a:r>
            <a:r>
              <a:rPr lang="en-US" dirty="0"/>
              <a:t> de </a:t>
            </a:r>
            <a:r>
              <a:rPr lang="en-US" dirty="0" err="1"/>
              <a:t>controle</a:t>
            </a:r>
            <a:r>
              <a:rPr lang="en-US" dirty="0"/>
              <a:t>: </a:t>
            </a:r>
            <a:r>
              <a:rPr lang="en-US" dirty="0" err="1"/>
              <a:t>Transmissão</a:t>
            </a:r>
            <a:r>
              <a:rPr lang="en-US" dirty="0"/>
              <a:t> </a:t>
            </a:r>
            <a:r>
              <a:rPr lang="en-US" dirty="0" err="1"/>
              <a:t>direta</a:t>
            </a:r>
            <a:br>
              <a:rPr lang="en-US" dirty="0"/>
            </a:br>
            <a:endParaRPr lang="pt-BR" dirty="0"/>
          </a:p>
        </p:txBody>
      </p:sp>
    </p:spTree>
    <p:extLst>
      <p:ext uri="{BB962C8B-B14F-4D97-AF65-F5344CB8AC3E}">
        <p14:creationId xmlns:p14="http://schemas.microsoft.com/office/powerpoint/2010/main" val="2116519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Shape 1107"/>
        <p:cNvGrpSpPr/>
        <p:nvPr/>
      </p:nvGrpSpPr>
      <p:grpSpPr>
        <a:xfrm>
          <a:off x="0" y="0"/>
          <a:ext cx="0" cy="0"/>
          <a:chOff x="0" y="0"/>
          <a:chExt cx="0" cy="0"/>
        </a:xfrm>
      </p:grpSpPr>
      <p:sp>
        <p:nvSpPr>
          <p:cNvPr id="1109" name="Google Shape;1109;p6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nSpc>
                <a:spcPct val="90000"/>
              </a:lnSpc>
              <a:spcBef>
                <a:spcPts val="0"/>
              </a:spcBef>
              <a:buClr>
                <a:schemeClr val="accent2"/>
              </a:buClr>
              <a:buNone/>
            </a:pPr>
            <a:r>
              <a:rPr lang="en-US" u="sng" dirty="0" err="1"/>
              <a:t>Indireta</a:t>
            </a:r>
            <a:endParaRPr dirty="0"/>
          </a:p>
          <a:p>
            <a:pPr>
              <a:lnSpc>
                <a:spcPct val="90000"/>
              </a:lnSpc>
            </a:pPr>
            <a:r>
              <a:rPr lang="en-US" dirty="0" err="1">
                <a:ea typeface="Arial"/>
                <a:cs typeface="Arial"/>
                <a:sym typeface="Arial"/>
              </a:rPr>
              <a:t>Aéreo</a:t>
            </a:r>
            <a:endParaRPr dirty="0"/>
          </a:p>
          <a:p>
            <a:pPr>
              <a:lnSpc>
                <a:spcPct val="90000"/>
              </a:lnSpc>
            </a:pPr>
            <a:r>
              <a:rPr lang="en-US" dirty="0" err="1">
                <a:ea typeface="Arial"/>
                <a:cs typeface="Arial"/>
                <a:sym typeface="Arial"/>
              </a:rPr>
              <a:t>Transmitido</a:t>
            </a:r>
            <a:r>
              <a:rPr lang="en-US" dirty="0">
                <a:ea typeface="Arial"/>
                <a:cs typeface="Arial"/>
                <a:sym typeface="Arial"/>
              </a:rPr>
              <a:t> </a:t>
            </a:r>
            <a:r>
              <a:rPr lang="en-US" dirty="0" err="1">
                <a:ea typeface="Arial"/>
                <a:cs typeface="Arial"/>
                <a:sym typeface="Arial"/>
              </a:rPr>
              <a:t>por</a:t>
            </a:r>
            <a:r>
              <a:rPr lang="en-US" dirty="0">
                <a:ea typeface="Arial"/>
                <a:cs typeface="Arial"/>
                <a:sym typeface="Arial"/>
              </a:rPr>
              <a:t> </a:t>
            </a:r>
            <a:r>
              <a:rPr lang="en-US" dirty="0" err="1">
                <a:ea typeface="Arial"/>
                <a:cs typeface="Arial"/>
                <a:sym typeface="Arial"/>
              </a:rPr>
              <a:t>vetor</a:t>
            </a:r>
            <a:endParaRPr dirty="0"/>
          </a:p>
          <a:p>
            <a:pPr>
              <a:lnSpc>
                <a:spcPct val="90000"/>
              </a:lnSpc>
            </a:pPr>
            <a:r>
              <a:rPr lang="en-US" dirty="0" err="1">
                <a:ea typeface="Arial"/>
                <a:cs typeface="Arial"/>
                <a:sym typeface="Arial"/>
              </a:rPr>
              <a:t>Transmitido</a:t>
            </a:r>
            <a:r>
              <a:rPr lang="en-US" dirty="0">
                <a:ea typeface="Arial"/>
                <a:cs typeface="Arial"/>
                <a:sym typeface="Arial"/>
              </a:rPr>
              <a:t> </a:t>
            </a:r>
            <a:r>
              <a:rPr lang="en-US" dirty="0" err="1">
                <a:ea typeface="Arial"/>
                <a:cs typeface="Arial"/>
                <a:sym typeface="Arial"/>
              </a:rPr>
              <a:t>por</a:t>
            </a:r>
            <a:r>
              <a:rPr lang="en-US" dirty="0">
                <a:ea typeface="Arial"/>
                <a:cs typeface="Arial"/>
                <a:sym typeface="Arial"/>
              </a:rPr>
              <a:t> </a:t>
            </a:r>
            <a:r>
              <a:rPr lang="en-US" dirty="0" err="1">
                <a:ea typeface="Arial"/>
                <a:cs typeface="Arial"/>
                <a:sym typeface="Arial"/>
              </a:rPr>
              <a:t>veículos</a:t>
            </a:r>
            <a:endParaRPr dirty="0"/>
          </a:p>
          <a:p>
            <a:pPr lvl="1">
              <a:lnSpc>
                <a:spcPct val="90000"/>
              </a:lnSpc>
            </a:pPr>
            <a:r>
              <a:rPr lang="en-US" dirty="0" err="1">
                <a:latin typeface="Arial  "/>
              </a:rPr>
              <a:t>Alimentação</a:t>
            </a:r>
            <a:endParaRPr dirty="0">
              <a:latin typeface="Arial  "/>
            </a:endParaRPr>
          </a:p>
          <a:p>
            <a:pPr lvl="1">
              <a:lnSpc>
                <a:spcPct val="90000"/>
              </a:lnSpc>
            </a:pPr>
            <a:r>
              <a:rPr lang="en-US" dirty="0" err="1">
                <a:latin typeface="Arial  "/>
              </a:rPr>
              <a:t>Água</a:t>
            </a:r>
            <a:endParaRPr dirty="0">
              <a:latin typeface="Arial  "/>
            </a:endParaRPr>
          </a:p>
          <a:p>
            <a:pPr lvl="1">
              <a:lnSpc>
                <a:spcPct val="90000"/>
              </a:lnSpc>
            </a:pPr>
            <a:r>
              <a:rPr lang="en-US" dirty="0" err="1">
                <a:latin typeface="Arial  "/>
              </a:rPr>
              <a:t>Produtos</a:t>
            </a:r>
            <a:r>
              <a:rPr lang="en-US" dirty="0">
                <a:latin typeface="Arial  "/>
              </a:rPr>
              <a:t> </a:t>
            </a:r>
            <a:r>
              <a:rPr lang="en-US" dirty="0" err="1">
                <a:latin typeface="Arial  "/>
              </a:rPr>
              <a:t>biológicos</a:t>
            </a:r>
            <a:endParaRPr dirty="0">
              <a:latin typeface="Arial  "/>
            </a:endParaRPr>
          </a:p>
          <a:p>
            <a:pPr lvl="1">
              <a:lnSpc>
                <a:spcPct val="90000"/>
              </a:lnSpc>
            </a:pPr>
            <a:r>
              <a:rPr lang="en-US" dirty="0" err="1">
                <a:latin typeface="Arial  "/>
              </a:rPr>
              <a:t>Fômites</a:t>
            </a:r>
            <a:endParaRPr dirty="0">
              <a:latin typeface="Arial  "/>
            </a:endParaRPr>
          </a:p>
          <a:p>
            <a:pPr lvl="1">
              <a:lnSpc>
                <a:spcPct val="90000"/>
              </a:lnSpc>
            </a:pPr>
            <a:r>
              <a:rPr lang="en-US" dirty="0">
                <a:latin typeface="Arial  "/>
              </a:rPr>
              <a:t>Outros</a:t>
            </a:r>
            <a:endParaRPr dirty="0">
              <a:latin typeface="Arial  "/>
            </a:endParaRPr>
          </a:p>
          <a:p>
            <a:pPr marL="287338" indent="-109538">
              <a:buNone/>
            </a:pPr>
            <a:endParaRPr dirty="0"/>
          </a:p>
        </p:txBody>
      </p:sp>
      <p:sp>
        <p:nvSpPr>
          <p:cNvPr id="3" name="Title 2">
            <a:extLst>
              <a:ext uri="{FF2B5EF4-FFF2-40B4-BE49-F238E27FC236}">
                <a16:creationId xmlns:a16="http://schemas.microsoft.com/office/drawing/2014/main" id="{0A0A1FD5-0162-7C25-E59C-034E4FA7C477}"/>
              </a:ext>
            </a:extLst>
          </p:cNvPr>
          <p:cNvSpPr>
            <a:spLocks noGrp="1"/>
          </p:cNvSpPr>
          <p:nvPr>
            <p:ph type="title"/>
          </p:nvPr>
        </p:nvSpPr>
        <p:spPr/>
        <p:txBody>
          <a:bodyPr/>
          <a:lstStyle/>
          <a:p>
            <a:r>
              <a:rPr lang="en-US" dirty="0"/>
              <a:t>Vias de </a:t>
            </a:r>
            <a:r>
              <a:rPr lang="en-US" dirty="0" err="1"/>
              <a:t>transmissão</a:t>
            </a:r>
            <a:r>
              <a:rPr lang="en-US" dirty="0"/>
              <a:t> </a:t>
            </a:r>
            <a:r>
              <a:rPr lang="en-US" dirty="0" err="1"/>
              <a:t>indireta</a:t>
            </a:r>
            <a:br>
              <a:rPr lang="en-US" dirty="0"/>
            </a:br>
            <a:endParaRPr lang="pt-BR" dirty="0"/>
          </a:p>
        </p:txBody>
      </p:sp>
      <p:sp>
        <p:nvSpPr>
          <p:cNvPr id="5" name="Google Shape;1118;p68">
            <a:extLst>
              <a:ext uri="{FF2B5EF4-FFF2-40B4-BE49-F238E27FC236}">
                <a16:creationId xmlns:a16="http://schemas.microsoft.com/office/drawing/2014/main" id="{FC4D522F-E735-8738-1487-732D9554B4A6}"/>
              </a:ext>
            </a:extLst>
          </p:cNvPr>
          <p:cNvSpPr txBox="1"/>
          <p:nvPr/>
        </p:nvSpPr>
        <p:spPr>
          <a:xfrm>
            <a:off x="4478985" y="1468586"/>
            <a:ext cx="3596614" cy="1021512"/>
          </a:xfrm>
          <a:prstGeom prst="roundRect">
            <a:avLst/>
          </a:prstGeom>
          <a:noFill/>
          <a:ln w="25400" cap="flat" cmpd="sng">
            <a:solidFill>
              <a:schemeClr val="tx1"/>
            </a:solidFill>
            <a:prstDash val="solid"/>
            <a:round/>
            <a:headEnd type="none" w="sm" len="sm"/>
            <a:tailEnd type="none" w="sm" len="sm"/>
          </a:ln>
        </p:spPr>
        <p:txBody>
          <a:bodyPr spcFirstLastPara="1" wrap="square" lIns="91425" tIns="45700" rIns="91425" bIns="45700" anchor="t" anchorCtr="0">
            <a:spAutoFit/>
          </a:bodyPr>
          <a:lstStyle/>
          <a:p>
            <a:pPr marL="342900" marR="0" lvl="0" indent="-342900" algn="l" defTabSz="457200" rtl="0" eaLnBrk="1" fontAlgn="auto" latinLnBrk="0" hangingPunct="1">
              <a:lnSpc>
                <a:spcPct val="10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
                <a:ea typeface="+mn-ea"/>
                <a:cs typeface="+mn-cs"/>
              </a:rPr>
              <a:t>Quarto privado com pressão negativa, porta fechada</a:t>
            </a:r>
            <a:endParaRPr kumimoji="0" sz="1200" b="0" i="0" u="none" strike="noStrike" kern="1200" cap="none" spc="0" normalizeH="0" baseline="0" noProof="0">
              <a:ln>
                <a:noFill/>
              </a:ln>
              <a:solidFill>
                <a:prstClr val="black"/>
              </a:solidFill>
              <a:effectLst/>
              <a:uLnTx/>
              <a:uFillTx/>
              <a:latin typeface="Arial  "/>
              <a:ea typeface="+mn-ea"/>
              <a:cs typeface="+mn-cs"/>
            </a:endParaRPr>
          </a:p>
          <a:p>
            <a:pPr marL="342900" marR="0" lvl="0" indent="-342900" algn="l" defTabSz="457200" rtl="0" eaLnBrk="1" fontAlgn="auto" latinLnBrk="0" hangingPunct="1">
              <a:lnSpc>
                <a:spcPct val="10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
                <a:ea typeface="+mn-ea"/>
                <a:cs typeface="+mn-cs"/>
              </a:rPr>
              <a:t> Usar máscaras N95</a:t>
            </a:r>
            <a:endParaRPr kumimoji="0" sz="1200" b="0" i="0" u="none" strike="noStrike" kern="1200" cap="none" spc="0" normalizeH="0" baseline="0" noProof="0">
              <a:ln>
                <a:noFill/>
              </a:ln>
              <a:solidFill>
                <a:prstClr val="black"/>
              </a:solidFill>
              <a:effectLst/>
              <a:uLnTx/>
              <a:uFillTx/>
              <a:latin typeface="Arial  "/>
              <a:ea typeface="+mn-ea"/>
              <a:cs typeface="+mn-cs"/>
            </a:endParaRPr>
          </a:p>
        </p:txBody>
      </p:sp>
      <p:sp>
        <p:nvSpPr>
          <p:cNvPr id="8" name="Google Shape;1128;p69">
            <a:extLst>
              <a:ext uri="{FF2B5EF4-FFF2-40B4-BE49-F238E27FC236}">
                <a16:creationId xmlns:a16="http://schemas.microsoft.com/office/drawing/2014/main" id="{97523EBD-F0BB-DCC2-8991-D418A525D600}"/>
              </a:ext>
            </a:extLst>
          </p:cNvPr>
          <p:cNvSpPr txBox="1"/>
          <p:nvPr/>
        </p:nvSpPr>
        <p:spPr>
          <a:xfrm>
            <a:off x="8087174" y="2473811"/>
            <a:ext cx="3822915" cy="1021512"/>
          </a:xfrm>
          <a:prstGeom prst="roundRect">
            <a:avLst/>
          </a:prstGeom>
          <a:noFill/>
          <a:ln w="25400" cap="flat" cmpd="sng">
            <a:solidFill>
              <a:schemeClr val="tx1"/>
            </a:solidFill>
            <a:prstDash val="solid"/>
            <a:round/>
            <a:headEnd type="none" w="sm" len="sm"/>
            <a:tailEnd type="none" w="sm" len="sm"/>
          </a:ln>
        </p:spPr>
        <p:txBody>
          <a:bodyPr spcFirstLastPara="1" wrap="square" lIns="91425" tIns="45700" rIns="91425" bIns="45700" anchor="t" anchorCtr="0">
            <a:spAutoFit/>
          </a:bodyPr>
          <a:lstStyle/>
          <a:p>
            <a:pPr marL="346075" marR="0" lvl="0" indent="-346075" algn="l" defTabSz="457200" rtl="0" eaLnBrk="1" fontAlgn="auto" latinLnBrk="0" hangingPunct="1">
              <a:lnSpc>
                <a:spcPct val="10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Eliminar</a:t>
            </a:r>
            <a:r>
              <a:rPr kumimoji="0" lang="en-US" sz="1800" b="0" i="0" u="none" strike="noStrike" kern="1200" cap="none" spc="0" normalizeH="0" baseline="0" noProof="0" dirty="0">
                <a:ln>
                  <a:noFill/>
                </a:ln>
                <a:solidFill>
                  <a:prstClr val="black"/>
                </a:solidFill>
                <a:effectLst/>
                <a:uLnTx/>
                <a:uFillTx/>
                <a:latin typeface="Arial  "/>
                <a:ea typeface="+mn-ea"/>
                <a:cs typeface="+mn-cs"/>
              </a:rPr>
              <a:t> </a:t>
            </a:r>
            <a:r>
              <a:rPr kumimoji="0" lang="en-US" sz="1800" b="0" i="0" u="none" strike="noStrike" kern="1200" cap="none" spc="0" normalizeH="0" baseline="0" noProof="0" dirty="0" err="1">
                <a:ln>
                  <a:noFill/>
                </a:ln>
                <a:solidFill>
                  <a:prstClr val="black"/>
                </a:solidFill>
                <a:effectLst/>
                <a:uLnTx/>
                <a:uFillTx/>
                <a:latin typeface="Arial  "/>
                <a:ea typeface="+mn-ea"/>
                <a:cs typeface="+mn-cs"/>
              </a:rPr>
              <a:t>locais</a:t>
            </a:r>
            <a:r>
              <a:rPr kumimoji="0" lang="en-US" sz="1800" b="0" i="0" u="none" strike="noStrike" kern="1200" cap="none" spc="0" normalizeH="0" baseline="0" noProof="0" dirty="0">
                <a:ln>
                  <a:noFill/>
                </a:ln>
                <a:solidFill>
                  <a:prstClr val="black"/>
                </a:solidFill>
                <a:effectLst/>
                <a:uLnTx/>
                <a:uFillTx/>
                <a:latin typeface="Arial  "/>
                <a:ea typeface="+mn-ea"/>
                <a:cs typeface="+mn-cs"/>
              </a:rPr>
              <a:t> de </a:t>
            </a:r>
            <a:r>
              <a:rPr kumimoji="0" lang="en-US" sz="1800" b="0" i="0" u="none" strike="noStrike" kern="1200" cap="none" spc="0" normalizeH="0" baseline="0" noProof="0" dirty="0" err="1">
                <a:ln>
                  <a:noFill/>
                </a:ln>
                <a:solidFill>
                  <a:prstClr val="black"/>
                </a:solidFill>
                <a:effectLst/>
                <a:uLnTx/>
                <a:uFillTx/>
                <a:latin typeface="Arial  "/>
                <a:ea typeface="+mn-ea"/>
                <a:cs typeface="+mn-cs"/>
              </a:rPr>
              <a:t>reprodução</a:t>
            </a:r>
            <a:endParaRPr kumimoji="0" sz="1200" b="0" i="0" u="none" strike="noStrike" kern="1200" cap="none" spc="0" normalizeH="0" baseline="0" noProof="0" dirty="0">
              <a:ln>
                <a:noFill/>
              </a:ln>
              <a:solidFill>
                <a:prstClr val="black"/>
              </a:solidFill>
              <a:effectLst/>
              <a:uLnTx/>
              <a:uFillTx/>
              <a:latin typeface="Arial  "/>
              <a:ea typeface="+mn-ea"/>
              <a:cs typeface="+mn-cs"/>
            </a:endParaRPr>
          </a:p>
          <a:p>
            <a:pPr marL="346075" marR="0" lvl="0" indent="-346075" algn="l" defTabSz="457200" rtl="0" eaLnBrk="1" fontAlgn="auto" latinLnBrk="0" hangingPunct="1">
              <a:lnSpc>
                <a:spcPct val="10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Matar</a:t>
            </a:r>
            <a:r>
              <a:rPr kumimoji="0" lang="en-US" sz="1800" b="0" i="0" u="none" strike="noStrike" kern="1200" cap="none" spc="0" normalizeH="0" baseline="0" noProof="0" dirty="0">
                <a:ln>
                  <a:noFill/>
                </a:ln>
                <a:solidFill>
                  <a:prstClr val="black"/>
                </a:solidFill>
                <a:effectLst/>
                <a:uLnTx/>
                <a:uFillTx/>
                <a:latin typeface="Arial  "/>
                <a:ea typeface="+mn-ea"/>
                <a:cs typeface="+mn-cs"/>
              </a:rPr>
              <a:t> o </a:t>
            </a:r>
            <a:r>
              <a:rPr kumimoji="0" lang="en-US" sz="1800" b="0" i="0" u="none" strike="noStrike" kern="1200" cap="none" spc="0" normalizeH="0" baseline="0" noProof="0" dirty="0" err="1">
                <a:ln>
                  <a:noFill/>
                </a:ln>
                <a:solidFill>
                  <a:prstClr val="black"/>
                </a:solidFill>
                <a:effectLst/>
                <a:uLnTx/>
                <a:uFillTx/>
                <a:latin typeface="Arial  "/>
                <a:ea typeface="+mn-ea"/>
                <a:cs typeface="+mn-cs"/>
              </a:rPr>
              <a:t>vetor</a:t>
            </a:r>
            <a:r>
              <a:rPr kumimoji="0" lang="en-US" sz="1800" b="0" i="0" u="none" strike="noStrike" kern="1200" cap="none" spc="0" normalizeH="0" baseline="0" noProof="0" dirty="0">
                <a:ln>
                  <a:noFill/>
                </a:ln>
                <a:solidFill>
                  <a:prstClr val="black"/>
                </a:solidFill>
                <a:effectLst/>
                <a:uLnTx/>
                <a:uFillTx/>
                <a:latin typeface="Arial  "/>
                <a:ea typeface="+mn-ea"/>
                <a:cs typeface="+mn-cs"/>
              </a:rPr>
              <a:t> (</a:t>
            </a:r>
            <a:r>
              <a:rPr kumimoji="0" lang="en-US" sz="1800" b="0" i="0" u="none" strike="noStrike" kern="1200" cap="none" spc="0" normalizeH="0" baseline="0" noProof="0" dirty="0" err="1">
                <a:ln>
                  <a:noFill/>
                </a:ln>
                <a:solidFill>
                  <a:prstClr val="black"/>
                </a:solidFill>
                <a:effectLst/>
                <a:uLnTx/>
                <a:uFillTx/>
                <a:latin typeface="Arial  "/>
                <a:ea typeface="+mn-ea"/>
                <a:cs typeface="+mn-cs"/>
              </a:rPr>
              <a:t>larvicida</a:t>
            </a:r>
            <a:r>
              <a:rPr kumimoji="0" lang="en-US" sz="1800" b="0" i="0" u="none" strike="noStrike" kern="1200" cap="none" spc="0" normalizeH="0" baseline="0" noProof="0" dirty="0">
                <a:ln>
                  <a:noFill/>
                </a:ln>
                <a:solidFill>
                  <a:prstClr val="black"/>
                </a:solidFill>
                <a:effectLst/>
                <a:uLnTx/>
                <a:uFillTx/>
                <a:latin typeface="Arial  "/>
                <a:ea typeface="+mn-ea"/>
                <a:cs typeface="+mn-cs"/>
              </a:rPr>
              <a:t>, </a:t>
            </a:r>
            <a:r>
              <a:rPr kumimoji="0" lang="en-US" sz="1800" b="0" i="0" u="none" strike="noStrike" kern="1200" cap="none" spc="0" normalizeH="0" baseline="0" noProof="0" dirty="0" err="1">
                <a:ln>
                  <a:noFill/>
                </a:ln>
                <a:solidFill>
                  <a:prstClr val="black"/>
                </a:solidFill>
                <a:effectLst/>
                <a:uLnTx/>
                <a:uFillTx/>
                <a:latin typeface="Arial  "/>
                <a:ea typeface="+mn-ea"/>
                <a:cs typeface="+mn-cs"/>
              </a:rPr>
              <a:t>adulticida</a:t>
            </a:r>
            <a:r>
              <a:rPr kumimoji="0" lang="en-US" sz="1800" b="0" i="0" u="none" strike="noStrike" kern="1200" cap="none" spc="0" normalizeH="0" baseline="0" noProof="0" dirty="0">
                <a:ln>
                  <a:noFill/>
                </a:ln>
                <a:solidFill>
                  <a:prstClr val="black"/>
                </a:solidFill>
                <a:effectLst/>
                <a:uLnTx/>
                <a:uFillTx/>
                <a:latin typeface="Arial  "/>
                <a:ea typeface="+mn-ea"/>
                <a:cs typeface="+mn-cs"/>
              </a:rPr>
              <a:t>)</a:t>
            </a:r>
            <a:endParaRPr kumimoji="0" sz="1200" b="0" i="0" u="none" strike="noStrike" kern="1200" cap="none" spc="0" normalizeH="0" baseline="0" noProof="0" dirty="0">
              <a:ln>
                <a:noFill/>
              </a:ln>
              <a:solidFill>
                <a:prstClr val="black"/>
              </a:solidFill>
              <a:effectLst/>
              <a:uLnTx/>
              <a:uFillTx/>
              <a:latin typeface="Arial  "/>
              <a:ea typeface="+mn-ea"/>
              <a:cs typeface="+mn-cs"/>
            </a:endParaRPr>
          </a:p>
        </p:txBody>
      </p:sp>
      <p:sp>
        <p:nvSpPr>
          <p:cNvPr id="12" name="Google Shape;1154;p71">
            <a:extLst>
              <a:ext uri="{FF2B5EF4-FFF2-40B4-BE49-F238E27FC236}">
                <a16:creationId xmlns:a16="http://schemas.microsoft.com/office/drawing/2014/main" id="{DFDF8436-F381-09E1-5405-7322AF4A8C06}"/>
              </a:ext>
            </a:extLst>
          </p:cNvPr>
          <p:cNvSpPr txBox="1"/>
          <p:nvPr/>
        </p:nvSpPr>
        <p:spPr>
          <a:xfrm>
            <a:off x="4955335" y="5120034"/>
            <a:ext cx="2281756" cy="653751"/>
          </a:xfrm>
          <a:prstGeom prst="roundRect">
            <a:avLst/>
          </a:prstGeom>
          <a:noFill/>
          <a:ln w="25400" cap="flat" cmpd="sng">
            <a:solidFill>
              <a:schemeClr val="tx1"/>
            </a:solidFill>
            <a:prstDash val="solid"/>
            <a:round/>
            <a:headEnd type="none" w="sm" len="sm"/>
            <a:tailEnd type="none" w="sm" len="sm"/>
          </a:ln>
        </p:spPr>
        <p:txBody>
          <a:bodyPr spcFirstLastPara="1" wrap="square" lIns="91425" tIns="45700" rIns="91425" bIns="45700" anchor="t" anchorCtr="0">
            <a:spAutoFit/>
          </a:bodyPr>
          <a:lstStyle/>
          <a:p>
            <a:pPr marL="342900" marR="0" lvl="0" indent="-342900" algn="l" defTabSz="457200" rtl="0" eaLnBrk="1" fontAlgn="auto" latinLnBrk="0" hangingPunct="1">
              <a:lnSpc>
                <a:spcPct val="9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Desinfecção</a:t>
            </a: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a:p>
            <a:pPr marL="342900" marR="0" lvl="0" indent="-342900" algn="l" defTabSz="457200" rtl="0" eaLnBrk="1" fontAlgn="auto" latinLnBrk="0" hangingPunct="1">
              <a:lnSpc>
                <a:spcPct val="9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Esterilização</a:t>
            </a:r>
            <a:endParaRPr kumimoji="0" sz="1200" b="0" i="0" u="none" strike="noStrike" kern="1200" cap="none" spc="0" normalizeH="0" baseline="0" noProof="0" dirty="0">
              <a:ln>
                <a:noFill/>
              </a:ln>
              <a:solidFill>
                <a:prstClr val="black"/>
              </a:solidFill>
              <a:effectLst/>
              <a:uLnTx/>
              <a:uFillTx/>
              <a:latin typeface="Arial  "/>
              <a:ea typeface="+mn-ea"/>
              <a:cs typeface="+mn-cs"/>
            </a:endParaRPr>
          </a:p>
        </p:txBody>
      </p:sp>
      <p:sp>
        <p:nvSpPr>
          <p:cNvPr id="24" name="Google Shape;1143;p70">
            <a:extLst>
              <a:ext uri="{FF2B5EF4-FFF2-40B4-BE49-F238E27FC236}">
                <a16:creationId xmlns:a16="http://schemas.microsoft.com/office/drawing/2014/main" id="{F226A477-2338-8DA4-21D1-62BBD66C5B7A}"/>
              </a:ext>
            </a:extLst>
          </p:cNvPr>
          <p:cNvSpPr txBox="1"/>
          <p:nvPr/>
        </p:nvSpPr>
        <p:spPr>
          <a:xfrm>
            <a:off x="4942951" y="3525336"/>
            <a:ext cx="2281756" cy="653751"/>
          </a:xfrm>
          <a:prstGeom prst="roundRect">
            <a:avLst/>
          </a:prstGeom>
          <a:noFill/>
          <a:ln w="25400" cap="flat" cmpd="sng">
            <a:solidFill>
              <a:schemeClr val="tx1"/>
            </a:solidFill>
            <a:prstDash val="solid"/>
            <a:round/>
            <a:headEnd type="none" w="sm" len="sm"/>
            <a:tailEnd type="none" w="sm" len="sm"/>
          </a:ln>
        </p:spPr>
        <p:txBody>
          <a:bodyPr spcFirstLastPara="1" wrap="square" lIns="91425" tIns="45700" rIns="91425" bIns="45700" anchor="t" anchorCtr="0">
            <a:spAutoFit/>
          </a:bodyPr>
          <a:lstStyle/>
          <a:p>
            <a:pPr marL="342900" marR="0" lvl="0" indent="-342900" algn="l" defTabSz="457200" rtl="0" eaLnBrk="1" fontAlgn="auto" latinLnBrk="0" hangingPunct="1">
              <a:lnSpc>
                <a:spcPct val="9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Cloração</a:t>
            </a:r>
            <a:endParaRPr kumimoji="0" lang="en-US" sz="1800" b="0" i="0" u="none" strike="noStrike" kern="1200" cap="none" spc="0" normalizeH="0" baseline="0" noProof="0" dirty="0">
              <a:ln>
                <a:noFill/>
              </a:ln>
              <a:solidFill>
                <a:prstClr val="black"/>
              </a:solidFill>
              <a:effectLst/>
              <a:uLnTx/>
              <a:uFillTx/>
              <a:latin typeface="Arial  "/>
              <a:ea typeface="+mn-ea"/>
              <a:cs typeface="+mn-cs"/>
            </a:endParaRPr>
          </a:p>
          <a:p>
            <a:pPr marL="342900" marR="0" lvl="0" indent="-342900" algn="l" defTabSz="457200" rtl="0" eaLnBrk="1" fontAlgn="auto" latinLnBrk="0" hangingPunct="1">
              <a:lnSpc>
                <a:spcPct val="9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dirty="0" err="1">
                <a:ln>
                  <a:noFill/>
                </a:ln>
                <a:solidFill>
                  <a:prstClr val="black"/>
                </a:solidFill>
                <a:effectLst/>
                <a:uLnTx/>
                <a:uFillTx/>
                <a:latin typeface="Arial  "/>
                <a:ea typeface="+mn-ea"/>
                <a:cs typeface="+mn-cs"/>
              </a:rPr>
              <a:t>Filtragem</a:t>
            </a:r>
            <a:endParaRPr kumimoji="0" sz="1200" b="0" i="0" u="none" strike="noStrike" kern="1200" cap="none" spc="0" normalizeH="0" baseline="0" noProof="0" dirty="0">
              <a:ln>
                <a:noFill/>
              </a:ln>
              <a:solidFill>
                <a:prstClr val="black"/>
              </a:solidFill>
              <a:effectLst/>
              <a:uLnTx/>
              <a:uFillTx/>
              <a:latin typeface="Arial  "/>
              <a:ea typeface="+mn-ea"/>
              <a:cs typeface="+mn-cs"/>
            </a:endParaRPr>
          </a:p>
        </p:txBody>
      </p:sp>
      <p:sp>
        <p:nvSpPr>
          <p:cNvPr id="25" name="Google Shape;1156;p71">
            <a:extLst>
              <a:ext uri="{FF2B5EF4-FFF2-40B4-BE49-F238E27FC236}">
                <a16:creationId xmlns:a16="http://schemas.microsoft.com/office/drawing/2014/main" id="{E3EC8945-3EDB-12B5-312B-80B405571802}"/>
              </a:ext>
            </a:extLst>
          </p:cNvPr>
          <p:cNvSpPr txBox="1"/>
          <p:nvPr/>
        </p:nvSpPr>
        <p:spPr>
          <a:xfrm>
            <a:off x="4942951" y="4264386"/>
            <a:ext cx="2281756" cy="738881"/>
          </a:xfrm>
          <a:prstGeom prst="roundRect">
            <a:avLst/>
          </a:prstGeom>
          <a:noFill/>
          <a:ln w="25400" cap="flat" cmpd="sng">
            <a:solidFill>
              <a:schemeClr val="tx1"/>
            </a:solidFill>
            <a:prstDash val="solid"/>
            <a:round/>
            <a:headEnd type="none" w="sm" len="sm"/>
            <a:tailEnd type="none" w="sm" len="sm"/>
          </a:ln>
        </p:spPr>
        <p:txBody>
          <a:bodyPr spcFirstLastPara="1" wrap="square" lIns="91425" tIns="45700" rIns="91425" bIns="45700" anchor="t" anchorCtr="0">
            <a:spAutoFit/>
          </a:bodyPr>
          <a:lstStyle/>
          <a:p>
            <a:pPr marL="342900" marR="0" lvl="0" indent="-342900" algn="l" defTabSz="457200" rtl="0" eaLnBrk="1" fontAlgn="auto" latinLnBrk="0" hangingPunct="1">
              <a:lnSpc>
                <a:spcPct val="90000"/>
              </a:lnSpc>
              <a:spcBef>
                <a:spcPts val="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
                <a:ea typeface="+mn-ea"/>
                <a:cs typeface="+mn-cs"/>
              </a:rPr>
              <a:t>Eliminação</a:t>
            </a:r>
            <a:endParaRPr kumimoji="0" sz="1800" b="0" i="0" u="none" strike="noStrike" kern="1200" cap="none" spc="0" normalizeH="0" baseline="0" noProof="0">
              <a:ln>
                <a:noFill/>
              </a:ln>
              <a:solidFill>
                <a:prstClr val="black"/>
              </a:solidFill>
              <a:effectLst/>
              <a:uLnTx/>
              <a:uFillTx/>
              <a:latin typeface="Arial  "/>
              <a:ea typeface="+mn-ea"/>
              <a:cs typeface="+mn-cs"/>
            </a:endParaRPr>
          </a:p>
          <a:p>
            <a:pPr marL="342900" marR="0" lvl="0" indent="-342900" algn="l" defTabSz="457200" rtl="0" eaLnBrk="1" fontAlgn="auto" latinLnBrk="0" hangingPunct="1">
              <a:lnSpc>
                <a:spcPct val="90000"/>
              </a:lnSpc>
              <a:spcBef>
                <a:spcPts val="560"/>
              </a:spcBef>
              <a:spcAft>
                <a:spcPts val="0"/>
              </a:spcAft>
              <a:buClrTx/>
              <a:buSzPts val="2800"/>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
                <a:ea typeface="+mn-ea"/>
                <a:cs typeface="+mn-cs"/>
              </a:rPr>
              <a:t>Esterilização</a:t>
            </a:r>
            <a:endParaRPr kumimoji="0" sz="1200" b="0" i="0" u="none" strike="noStrike" kern="1200" cap="none" spc="0" normalizeH="0" baseline="0" noProof="0">
              <a:ln>
                <a:noFill/>
              </a:ln>
              <a:solidFill>
                <a:prstClr val="black"/>
              </a:solidFill>
              <a:effectLst/>
              <a:uLnTx/>
              <a:uFillTx/>
              <a:latin typeface="Arial  "/>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0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0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09">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09">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09">
                                            <p:txEl>
                                              <p:pRg st="4" end="4"/>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09">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09">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09">
                                            <p:txEl>
                                              <p:pRg st="7" end="7"/>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09">
                                            <p:txEl>
                                              <p:pRg st="8" end="8"/>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9" grpId="0" uiExpand="1" build="p"/>
      <p:bldP spid="5" grpId="0" animBg="1"/>
      <p:bldP spid="8" grpId="0" animBg="1"/>
      <p:bldP spid="12" grpId="0" animBg="1"/>
      <p:bldP spid="24" grpId="0" animBg="1"/>
      <p:bldP spid="25" grpId="0" animBg="1"/>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Shape 1162"/>
        <p:cNvGrpSpPr/>
        <p:nvPr/>
      </p:nvGrpSpPr>
      <p:grpSpPr>
        <a:xfrm>
          <a:off x="0" y="0"/>
          <a:ext cx="0" cy="0"/>
          <a:chOff x="0" y="0"/>
          <a:chExt cx="0" cy="0"/>
        </a:xfrm>
      </p:grpSpPr>
      <p:sp>
        <p:nvSpPr>
          <p:cNvPr id="1166" name="Google Shape;1166;p72"/>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lnSpc>
                <a:spcPct val="90000"/>
              </a:lnSpc>
              <a:spcBef>
                <a:spcPts val="0"/>
              </a:spcBef>
            </a:pPr>
            <a:r>
              <a:rPr lang="en-US" dirty="0" err="1">
                <a:ea typeface="Arial"/>
                <a:cs typeface="Arial"/>
                <a:sym typeface="Arial"/>
              </a:rPr>
              <a:t>Mudança</a:t>
            </a:r>
            <a:r>
              <a:rPr lang="en-US" dirty="0">
                <a:ea typeface="Arial"/>
                <a:cs typeface="Arial"/>
                <a:sym typeface="Arial"/>
              </a:rPr>
              <a:t> de </a:t>
            </a:r>
            <a:r>
              <a:rPr lang="en-US" dirty="0" err="1">
                <a:ea typeface="Arial"/>
                <a:cs typeface="Arial"/>
                <a:sym typeface="Arial"/>
              </a:rPr>
              <a:t>comportamento</a:t>
            </a:r>
            <a:endParaRPr dirty="0"/>
          </a:p>
          <a:p>
            <a:pPr>
              <a:lnSpc>
                <a:spcPct val="90000"/>
              </a:lnSpc>
            </a:pPr>
            <a:r>
              <a:rPr lang="en-US" dirty="0" err="1">
                <a:ea typeface="Arial"/>
                <a:cs typeface="Arial"/>
                <a:sym typeface="Arial"/>
              </a:rPr>
              <a:t>Exclusão</a:t>
            </a:r>
            <a:r>
              <a:rPr lang="en-US" dirty="0">
                <a:ea typeface="Arial"/>
                <a:cs typeface="Arial"/>
                <a:sym typeface="Arial"/>
              </a:rPr>
              <a:t> </a:t>
            </a:r>
            <a:endParaRPr dirty="0"/>
          </a:p>
          <a:p>
            <a:pPr>
              <a:lnSpc>
                <a:spcPct val="90000"/>
              </a:lnSpc>
            </a:pPr>
            <a:r>
              <a:rPr lang="en-US" dirty="0" err="1">
                <a:ea typeface="Arial"/>
                <a:cs typeface="Arial"/>
                <a:sym typeface="Arial"/>
              </a:rPr>
              <a:t>Barreiras</a:t>
            </a:r>
            <a:endParaRPr dirty="0"/>
          </a:p>
          <a:p>
            <a:pPr>
              <a:lnSpc>
                <a:spcPct val="90000"/>
              </a:lnSpc>
            </a:pPr>
            <a:r>
              <a:rPr lang="en-US" dirty="0" err="1">
                <a:ea typeface="Arial"/>
                <a:cs typeface="Arial"/>
                <a:sym typeface="Arial"/>
              </a:rPr>
              <a:t>Imunização</a:t>
            </a:r>
            <a:endParaRPr dirty="0"/>
          </a:p>
          <a:p>
            <a:pPr>
              <a:lnSpc>
                <a:spcPct val="90000"/>
              </a:lnSpc>
            </a:pPr>
            <a:r>
              <a:rPr lang="en-US" dirty="0" err="1">
                <a:ea typeface="Arial"/>
                <a:cs typeface="Arial"/>
                <a:sym typeface="Arial"/>
              </a:rPr>
              <a:t>Profilaxia</a:t>
            </a:r>
            <a:endParaRPr dirty="0"/>
          </a:p>
          <a:p>
            <a:pPr lvl="1"/>
            <a:r>
              <a:rPr lang="en-US" dirty="0">
                <a:latin typeface="Arial  "/>
              </a:rPr>
              <a:t>Pré</a:t>
            </a:r>
            <a:endParaRPr dirty="0">
              <a:latin typeface="Arial  "/>
            </a:endParaRPr>
          </a:p>
          <a:p>
            <a:pPr lvl="1"/>
            <a:r>
              <a:rPr lang="en-US" dirty="0">
                <a:latin typeface="Arial  "/>
              </a:rPr>
              <a:t>Pós</a:t>
            </a:r>
            <a:endParaRPr dirty="0">
              <a:latin typeface="Arial  "/>
            </a:endParaRPr>
          </a:p>
          <a:p>
            <a:pPr>
              <a:lnSpc>
                <a:spcPct val="90000"/>
              </a:lnSpc>
            </a:pPr>
            <a:r>
              <a:rPr lang="en-US" dirty="0" err="1">
                <a:ea typeface="Arial"/>
                <a:cs typeface="Arial"/>
                <a:sym typeface="Arial"/>
              </a:rPr>
              <a:t>Melhoria</a:t>
            </a:r>
            <a:r>
              <a:rPr lang="en-US" dirty="0">
                <a:ea typeface="Arial"/>
                <a:cs typeface="Arial"/>
                <a:sym typeface="Arial"/>
              </a:rPr>
              <a:t> da </a:t>
            </a:r>
            <a:r>
              <a:rPr lang="en-US" dirty="0" err="1">
                <a:ea typeface="Arial"/>
                <a:cs typeface="Arial"/>
                <a:sym typeface="Arial"/>
              </a:rPr>
              <a:t>resistência</a:t>
            </a:r>
            <a:r>
              <a:rPr lang="en-US" dirty="0">
                <a:ea typeface="Arial"/>
                <a:cs typeface="Arial"/>
                <a:sym typeface="Arial"/>
              </a:rPr>
              <a:t> do </a:t>
            </a:r>
            <a:r>
              <a:rPr lang="en-US" dirty="0" err="1">
                <a:ea typeface="Arial"/>
                <a:cs typeface="Arial"/>
                <a:sym typeface="Arial"/>
              </a:rPr>
              <a:t>hospedeiro</a:t>
            </a:r>
            <a:endParaRPr dirty="0"/>
          </a:p>
          <a:p>
            <a:pPr>
              <a:lnSpc>
                <a:spcPct val="90000"/>
              </a:lnSpc>
            </a:pPr>
            <a:r>
              <a:rPr lang="en-US" dirty="0" err="1">
                <a:ea typeface="Arial"/>
                <a:cs typeface="Arial"/>
                <a:sym typeface="Arial"/>
              </a:rPr>
              <a:t>Localização</a:t>
            </a:r>
            <a:r>
              <a:rPr lang="en-US" dirty="0">
                <a:ea typeface="Arial"/>
                <a:cs typeface="Arial"/>
                <a:sym typeface="Arial"/>
              </a:rPr>
              <a:t> de </a:t>
            </a:r>
            <a:r>
              <a:rPr lang="en-US" dirty="0" err="1">
                <a:ea typeface="Arial"/>
                <a:cs typeface="Arial"/>
                <a:sym typeface="Arial"/>
              </a:rPr>
              <a:t>contatos</a:t>
            </a:r>
            <a:r>
              <a:rPr lang="en-US" dirty="0">
                <a:ea typeface="Arial"/>
                <a:cs typeface="Arial"/>
                <a:sym typeface="Arial"/>
              </a:rPr>
              <a:t> e </a:t>
            </a:r>
            <a:r>
              <a:rPr lang="en-US" dirty="0" err="1">
                <a:ea typeface="Arial"/>
                <a:cs typeface="Arial"/>
                <a:sym typeface="Arial"/>
              </a:rPr>
              <a:t>notificação</a:t>
            </a:r>
            <a:r>
              <a:rPr lang="en-US" dirty="0">
                <a:ea typeface="Arial"/>
                <a:cs typeface="Arial"/>
                <a:sym typeface="Arial"/>
              </a:rPr>
              <a:t> de </a:t>
            </a:r>
            <a:r>
              <a:rPr lang="en-US" dirty="0" err="1">
                <a:ea typeface="Arial"/>
                <a:cs typeface="Arial"/>
                <a:sym typeface="Arial"/>
              </a:rPr>
              <a:t>parceiros</a:t>
            </a:r>
            <a:endParaRPr dirty="0"/>
          </a:p>
          <a:p>
            <a:pPr marL="287338" indent="-109538">
              <a:buNone/>
            </a:pPr>
            <a:endParaRPr dirty="0"/>
          </a:p>
        </p:txBody>
      </p:sp>
      <p:sp>
        <p:nvSpPr>
          <p:cNvPr id="5" name="Title 4">
            <a:extLst>
              <a:ext uri="{FF2B5EF4-FFF2-40B4-BE49-F238E27FC236}">
                <a16:creationId xmlns:a16="http://schemas.microsoft.com/office/drawing/2014/main" id="{091172E4-08AD-236D-E694-D28CC05305E8}"/>
              </a:ext>
            </a:extLst>
          </p:cNvPr>
          <p:cNvSpPr>
            <a:spLocks noGrp="1"/>
          </p:cNvSpPr>
          <p:nvPr>
            <p:ph type="title"/>
          </p:nvPr>
        </p:nvSpPr>
        <p:spPr/>
        <p:txBody>
          <a:bodyPr/>
          <a:lstStyle/>
          <a:p>
            <a:r>
              <a:rPr lang="en-US" dirty="0" err="1"/>
              <a:t>Impedir</a:t>
            </a:r>
            <a:r>
              <a:rPr lang="en-US" dirty="0"/>
              <a:t> a entrada, </a:t>
            </a:r>
            <a:r>
              <a:rPr lang="en-US" dirty="0" err="1"/>
              <a:t>proteger</a:t>
            </a:r>
            <a:r>
              <a:rPr lang="en-US" dirty="0"/>
              <a:t> o </a:t>
            </a:r>
            <a:r>
              <a:rPr lang="en-US" dirty="0" err="1"/>
              <a:t>hospedeiro</a:t>
            </a:r>
            <a:br>
              <a:rPr lang="en-US" dirty="0"/>
            </a:br>
            <a:endParaRPr lang="pt-BR" dirty="0"/>
          </a:p>
        </p:txBody>
      </p:sp>
      <p:grpSp>
        <p:nvGrpSpPr>
          <p:cNvPr id="2" name="Group 1">
            <a:extLst>
              <a:ext uri="{FF2B5EF4-FFF2-40B4-BE49-F238E27FC236}">
                <a16:creationId xmlns:a16="http://schemas.microsoft.com/office/drawing/2014/main" id="{312702EA-7195-E6A2-99E4-3D034596A047}"/>
              </a:ext>
            </a:extLst>
          </p:cNvPr>
          <p:cNvGrpSpPr/>
          <p:nvPr/>
        </p:nvGrpSpPr>
        <p:grpSpPr>
          <a:xfrm>
            <a:off x="7741237" y="1782845"/>
            <a:ext cx="3048000" cy="3292309"/>
            <a:chOff x="7151302" y="1519547"/>
            <a:chExt cx="3048000" cy="3292309"/>
          </a:xfrm>
        </p:grpSpPr>
        <p:pic>
          <p:nvPicPr>
            <p:cNvPr id="1163" name="Google Shape;1163;p72" descr="Image result for Human Drawing PNG"/>
            <p:cNvPicPr preferRelativeResize="0"/>
            <p:nvPr/>
          </p:nvPicPr>
          <p:blipFill rotWithShape="1">
            <a:blip r:embed="rId3">
              <a:alphaModFix/>
            </a:blip>
            <a:srcRect/>
            <a:stretch/>
          </p:blipFill>
          <p:spPr>
            <a:xfrm>
              <a:off x="7300790" y="2322761"/>
              <a:ext cx="712520" cy="1572354"/>
            </a:xfrm>
            <a:prstGeom prst="rect">
              <a:avLst/>
            </a:prstGeom>
            <a:noFill/>
            <a:ln>
              <a:noFill/>
            </a:ln>
          </p:spPr>
        </p:pic>
        <p:sp>
          <p:nvSpPr>
            <p:cNvPr id="1165" name="Google Shape;1165;p72"/>
            <p:cNvSpPr txBox="1"/>
            <p:nvPr/>
          </p:nvSpPr>
          <p:spPr>
            <a:xfrm>
              <a:off x="7151302" y="1519547"/>
              <a:ext cx="3048000" cy="461624"/>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black"/>
                  </a:solidFill>
                  <a:effectLst/>
                  <a:uLnTx/>
                  <a:uFillTx/>
                  <a:latin typeface="Arial  "/>
                  <a:ea typeface="+mn-ea"/>
                  <a:cs typeface="+mn-cs"/>
                </a:rPr>
                <a:t>Hospedeiro suscetível</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pic>
          <p:nvPicPr>
            <p:cNvPr id="1167" name="Google Shape;1167;p72" descr="Image result for Cow Outline"/>
            <p:cNvPicPr preferRelativeResize="0"/>
            <p:nvPr/>
          </p:nvPicPr>
          <p:blipFill rotWithShape="1">
            <a:blip r:embed="rId4">
              <a:alphaModFix/>
            </a:blip>
            <a:srcRect/>
            <a:stretch/>
          </p:blipFill>
          <p:spPr>
            <a:xfrm>
              <a:off x="8341696" y="2462418"/>
              <a:ext cx="1516416" cy="1103549"/>
            </a:xfrm>
            <a:prstGeom prst="rect">
              <a:avLst/>
            </a:prstGeom>
            <a:noFill/>
            <a:ln>
              <a:noFill/>
            </a:ln>
          </p:spPr>
        </p:pic>
        <p:pic>
          <p:nvPicPr>
            <p:cNvPr id="1168" name="Google Shape;1168;p72" descr="Image result for poultry images outline"/>
            <p:cNvPicPr preferRelativeResize="0"/>
            <p:nvPr/>
          </p:nvPicPr>
          <p:blipFill rotWithShape="1">
            <a:blip r:embed="rId5">
              <a:alphaModFix/>
            </a:blip>
            <a:srcRect/>
            <a:stretch/>
          </p:blipFill>
          <p:spPr>
            <a:xfrm>
              <a:off x="8319042" y="3935608"/>
              <a:ext cx="712520" cy="876248"/>
            </a:xfrm>
            <a:prstGeom prst="rect">
              <a:avLst/>
            </a:prstGeom>
            <a:noFill/>
            <a:ln>
              <a:noFill/>
            </a:ln>
          </p:spPr>
        </p:pic>
      </p:gr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5DF16-1783-AF6C-8957-E6FFBC9A3121}"/>
              </a:ext>
            </a:extLst>
          </p:cNvPr>
          <p:cNvSpPr>
            <a:spLocks noGrp="1"/>
          </p:cNvSpPr>
          <p:nvPr>
            <p:ph type="title"/>
          </p:nvPr>
        </p:nvSpPr>
        <p:spPr>
          <a:noFill/>
        </p:spPr>
        <p:txBody>
          <a:bodyPr/>
          <a:lstStyle/>
          <a:p>
            <a:r>
              <a:rPr lang="en-US" dirty="0"/>
              <a:t>Estratégias de </a:t>
            </a:r>
            <a:r>
              <a:rPr lang="en-US" dirty="0" err="1"/>
              <a:t>controle</a:t>
            </a:r>
            <a:r>
              <a:rPr lang="en-US" dirty="0"/>
              <a:t>: Leptospirose</a:t>
            </a:r>
          </a:p>
        </p:txBody>
      </p:sp>
      <p:sp>
        <p:nvSpPr>
          <p:cNvPr id="4" name="Content Placeholder 4">
            <a:extLst>
              <a:ext uri="{FF2B5EF4-FFF2-40B4-BE49-F238E27FC236}">
                <a16:creationId xmlns:a16="http://schemas.microsoft.com/office/drawing/2014/main" id="{E68F579F-8B89-5130-F1C5-E8AF87D3FB2D}"/>
              </a:ext>
            </a:extLst>
          </p:cNvPr>
          <p:cNvSpPr>
            <a:spLocks noGrp="1"/>
          </p:cNvSpPr>
          <p:nvPr>
            <p:ph sz="half" idx="2"/>
          </p:nvPr>
        </p:nvSpPr>
        <p:spPr/>
        <p:txBody>
          <a:bodyPr/>
          <a:lstStyle/>
          <a:p>
            <a:pPr algn="just"/>
            <a:r>
              <a:rPr lang="en-US" dirty="0">
                <a:effectLst/>
                <a:ea typeface="Times New Roman" panose="02020603050405020304" pitchFamily="18" charset="0"/>
                <a:cs typeface="Times New Roman" panose="02020603050405020304" pitchFamily="18" charset="0"/>
              </a:rPr>
              <a:t>Vamos rever o </a:t>
            </a:r>
            <a:r>
              <a:rPr lang="en-US" dirty="0" err="1">
                <a:effectLst/>
                <a:ea typeface="Times New Roman" panose="02020603050405020304" pitchFamily="18" charset="0"/>
                <a:cs typeface="Times New Roman" panose="02020603050405020304" pitchFamily="18" charset="0"/>
              </a:rPr>
              <a:t>exemplo</a:t>
            </a:r>
            <a:r>
              <a:rPr lang="en-US" dirty="0">
                <a:effectLst/>
                <a:ea typeface="Times New Roman" panose="02020603050405020304" pitchFamily="18" charset="0"/>
                <a:cs typeface="Times New Roman" panose="02020603050405020304" pitchFamily="18" charset="0"/>
              </a:rPr>
              <a:t> anterior da </a:t>
            </a:r>
            <a:r>
              <a:rPr lang="en-US" dirty="0" err="1">
                <a:effectLst/>
                <a:ea typeface="Times New Roman" panose="02020603050405020304" pitchFamily="18" charset="0"/>
                <a:cs typeface="Times New Roman" panose="02020603050405020304" pitchFamily="18" charset="0"/>
              </a:rPr>
              <a:t>leptospirose</a:t>
            </a:r>
            <a:r>
              <a:rPr lang="en-US" dirty="0">
                <a:ea typeface="Times New Roman" panose="02020603050405020304" pitchFamily="18" charset="0"/>
                <a:cs typeface="Times New Roman" panose="02020603050405020304" pitchFamily="18" charset="0"/>
              </a:rPr>
              <a:t>. </a:t>
            </a:r>
            <a:r>
              <a:rPr lang="en-US" dirty="0">
                <a:effectLst/>
                <a:ea typeface="Times New Roman" panose="02020603050405020304" pitchFamily="18" charset="0"/>
                <a:cs typeface="Times New Roman" panose="02020603050405020304" pitchFamily="18" charset="0"/>
              </a:rPr>
              <a:t>Quais são algumas das potenciais medidas de </a:t>
            </a:r>
            <a:r>
              <a:rPr lang="en-US" dirty="0" err="1">
                <a:effectLst/>
                <a:ea typeface="Times New Roman" panose="02020603050405020304" pitchFamily="18" charset="0"/>
                <a:cs typeface="Times New Roman" panose="02020603050405020304" pitchFamily="18" charset="0"/>
              </a:rPr>
              <a:t>controle</a:t>
            </a:r>
            <a:r>
              <a:rPr lang="en-US" dirty="0">
                <a:effectLst/>
                <a:ea typeface="Times New Roman" panose="02020603050405020304" pitchFamily="18" charset="0"/>
                <a:cs typeface="Times New Roman" panose="02020603050405020304" pitchFamily="18" charset="0"/>
              </a:rPr>
              <a:t> e prevenção que os agentes de vigilância poderiam recomendar?</a:t>
            </a:r>
          </a:p>
          <a:p>
            <a:pPr algn="just"/>
            <a:endParaRPr lang="en-US" dirty="0"/>
          </a:p>
        </p:txBody>
      </p:sp>
    </p:spTree>
    <p:extLst>
      <p:ext uri="{BB962C8B-B14F-4D97-AF65-F5344CB8AC3E}">
        <p14:creationId xmlns:p14="http://schemas.microsoft.com/office/powerpoint/2010/main" val="230139885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77006B0-5CAD-958E-3852-5622712EBF6E}"/>
              </a:ext>
            </a:extLst>
          </p:cNvPr>
          <p:cNvSpPr>
            <a:spLocks noGrp="1"/>
          </p:cNvSpPr>
          <p:nvPr>
            <p:ph type="title"/>
          </p:nvPr>
        </p:nvSpPr>
        <p:spPr>
          <a:xfrm>
            <a:off x="838200" y="0"/>
            <a:ext cx="9752216" cy="1247775"/>
          </a:xfrm>
        </p:spPr>
        <p:txBody>
          <a:bodyPr/>
          <a:lstStyle/>
          <a:p>
            <a:r>
              <a:rPr lang="en-US" dirty="0" err="1"/>
              <a:t>Estratégias</a:t>
            </a:r>
            <a:r>
              <a:rPr lang="en-US" dirty="0"/>
              <a:t> de </a:t>
            </a:r>
            <a:r>
              <a:rPr lang="en-US" dirty="0" err="1"/>
              <a:t>controle</a:t>
            </a:r>
            <a:r>
              <a:rPr lang="en-US" dirty="0"/>
              <a:t>: </a:t>
            </a:r>
            <a:br>
              <a:rPr lang="en-US" dirty="0"/>
            </a:br>
            <a:r>
              <a:rPr lang="en-US" dirty="0" err="1"/>
              <a:t>Leptospirose</a:t>
            </a:r>
            <a:r>
              <a:rPr lang="en-US" dirty="0"/>
              <a:t> </a:t>
            </a:r>
            <a:r>
              <a:rPr lang="en-US" dirty="0" err="1"/>
              <a:t>resposta</a:t>
            </a:r>
            <a:endParaRPr lang="en-US" dirty="0"/>
          </a:p>
        </p:txBody>
      </p:sp>
      <p:sp>
        <p:nvSpPr>
          <p:cNvPr id="4" name="Content Placeholder 4">
            <a:extLst>
              <a:ext uri="{FF2B5EF4-FFF2-40B4-BE49-F238E27FC236}">
                <a16:creationId xmlns:a16="http://schemas.microsoft.com/office/drawing/2014/main" id="{E68F579F-8B89-5130-F1C5-E8AF87D3FB2D}"/>
              </a:ext>
            </a:extLst>
          </p:cNvPr>
          <p:cNvSpPr>
            <a:spLocks noGrp="1"/>
          </p:cNvSpPr>
          <p:nvPr>
            <p:ph sz="half" idx="2"/>
          </p:nvPr>
        </p:nvSpPr>
        <p:spPr/>
        <p:txBody>
          <a:bodyPr/>
          <a:lstStyle/>
          <a:p>
            <a:pPr marL="0" indent="0">
              <a:buNone/>
            </a:pPr>
            <a:r>
              <a:rPr lang="en-US" sz="2000" dirty="0" err="1">
                <a:effectLst/>
                <a:ea typeface="Times New Roman" panose="02020603050405020304" pitchFamily="18" charset="0"/>
                <a:cs typeface="Times New Roman" panose="02020603050405020304" pitchFamily="18" charset="0"/>
              </a:rPr>
              <a:t>Medidas</a:t>
            </a:r>
            <a:r>
              <a:rPr lang="en-US" sz="2000" dirty="0">
                <a:effectLst/>
                <a:ea typeface="Times New Roman" panose="02020603050405020304" pitchFamily="18" charset="0"/>
                <a:cs typeface="Times New Roman" panose="02020603050405020304" pitchFamily="18" charset="0"/>
              </a:rPr>
              <a:t> de </a:t>
            </a:r>
            <a:r>
              <a:rPr lang="en-US" sz="2000" dirty="0" err="1">
                <a:effectLst/>
                <a:ea typeface="Times New Roman" panose="02020603050405020304" pitchFamily="18" charset="0"/>
                <a:cs typeface="Times New Roman" panose="02020603050405020304" pitchFamily="18" charset="0"/>
              </a:rPr>
              <a:t>prevenção</a:t>
            </a:r>
            <a:r>
              <a:rPr lang="en-US" sz="2000" dirty="0">
                <a:effectLst/>
                <a:ea typeface="Times New Roman" panose="02020603050405020304" pitchFamily="18" charset="0"/>
                <a:cs typeface="Times New Roman" panose="02020603050405020304" pitchFamily="18" charset="0"/>
              </a:rPr>
              <a:t> e </a:t>
            </a:r>
            <a:r>
              <a:rPr lang="en-US" sz="2000" dirty="0" err="1">
                <a:effectLst/>
                <a:ea typeface="Times New Roman" panose="02020603050405020304" pitchFamily="18" charset="0"/>
                <a:cs typeface="Times New Roman" panose="02020603050405020304" pitchFamily="18" charset="0"/>
              </a:rPr>
              <a:t>controle</a:t>
            </a:r>
            <a:r>
              <a:rPr lang="en-US" sz="2000" dirty="0">
                <a:effectLst/>
                <a:ea typeface="Times New Roman" panose="02020603050405020304" pitchFamily="18" charset="0"/>
                <a:cs typeface="Times New Roman" panose="02020603050405020304" pitchFamily="18" charset="0"/>
              </a:rPr>
              <a:t> </a:t>
            </a:r>
            <a:r>
              <a:rPr lang="en-US" sz="2000" dirty="0">
                <a:ea typeface="Times New Roman" panose="02020603050405020304" pitchFamily="18" charset="0"/>
                <a:cs typeface="Times New Roman" panose="02020603050405020304" pitchFamily="18" charset="0"/>
              </a:rPr>
              <a:t>da </a:t>
            </a:r>
            <a:r>
              <a:rPr lang="en-US" sz="2000" dirty="0" err="1">
                <a:ea typeface="Times New Roman" panose="02020603050405020304" pitchFamily="18" charset="0"/>
                <a:cs typeface="Times New Roman" panose="02020603050405020304" pitchFamily="18" charset="0"/>
              </a:rPr>
              <a:t>leptospirose</a:t>
            </a:r>
            <a:r>
              <a:rPr lang="en-US" sz="2000" dirty="0">
                <a:effectLst/>
                <a:ea typeface="Times New Roman" panose="02020603050405020304" pitchFamily="18" charset="0"/>
                <a:cs typeface="Times New Roman" panose="02020603050405020304" pitchFamily="18" charset="0"/>
              </a:rPr>
              <a:t>:</a:t>
            </a:r>
          </a:p>
          <a:p>
            <a:pPr marL="0" indent="0">
              <a:spcBef>
                <a:spcPts val="0"/>
              </a:spcBef>
              <a:buNone/>
            </a:pPr>
            <a:r>
              <a:rPr lang="en-US" sz="2000" b="1" dirty="0" err="1">
                <a:ea typeface="Times New Roman" panose="02020603050405020304" pitchFamily="18" charset="0"/>
                <a:cs typeface="Times New Roman" panose="02020603050405020304" pitchFamily="18" charset="0"/>
              </a:rPr>
              <a:t>População</a:t>
            </a:r>
            <a:r>
              <a:rPr lang="en-US" sz="2000" b="1" dirty="0">
                <a:ea typeface="Times New Roman" panose="02020603050405020304" pitchFamily="18" charset="0"/>
                <a:cs typeface="Times New Roman" panose="02020603050405020304" pitchFamily="18" charset="0"/>
              </a:rPr>
              <a:t> </a:t>
            </a:r>
            <a:r>
              <a:rPr lang="en-US" sz="2000" b="1" dirty="0" err="1">
                <a:ea typeface="Times New Roman" panose="02020603050405020304" pitchFamily="18" charset="0"/>
                <a:cs typeface="Times New Roman" panose="02020603050405020304" pitchFamily="18" charset="0"/>
              </a:rPr>
              <a:t>humana</a:t>
            </a:r>
            <a:r>
              <a:rPr lang="en-US" sz="2000" b="1" dirty="0">
                <a:ea typeface="Times New Roman" panose="02020603050405020304" pitchFamily="18" charset="0"/>
                <a:cs typeface="Times New Roman" panose="02020603050405020304" pitchFamily="18" charset="0"/>
              </a:rPr>
              <a:t>: </a:t>
            </a:r>
          </a:p>
          <a:p>
            <a:pPr marL="455612" lvl="1">
              <a:spcBef>
                <a:spcPts val="0"/>
              </a:spcBef>
            </a:pPr>
            <a:r>
              <a:rPr lang="en-US" sz="2000" dirty="0" err="1">
                <a:ea typeface="Times New Roman" panose="02020603050405020304" pitchFamily="18" charset="0"/>
                <a:cs typeface="Times New Roman" panose="02020603050405020304" pitchFamily="18" charset="0"/>
              </a:rPr>
              <a:t>Aumentar</a:t>
            </a:r>
            <a:r>
              <a:rPr lang="en-US" sz="2000" dirty="0">
                <a:ea typeface="Times New Roman" panose="02020603050405020304" pitchFamily="18" charset="0"/>
                <a:cs typeface="Times New Roman" panose="02020603050405020304" pitchFamily="18" charset="0"/>
              </a:rPr>
              <a:t> a </a:t>
            </a:r>
            <a:r>
              <a:rPr lang="en-US" sz="2000" dirty="0" err="1">
                <a:ea typeface="Times New Roman" panose="02020603050405020304" pitchFamily="18" charset="0"/>
                <a:cs typeface="Times New Roman" panose="02020603050405020304" pitchFamily="18" charset="0"/>
              </a:rPr>
              <a:t>sensibilização</a:t>
            </a:r>
            <a:r>
              <a:rPr lang="en-US" sz="2000" dirty="0">
                <a:ea typeface="Times New Roman" panose="02020603050405020304" pitchFamily="18" charset="0"/>
                <a:cs typeface="Times New Roman" panose="02020603050405020304" pitchFamily="18" charset="0"/>
              </a:rPr>
              <a:t> para a </a:t>
            </a:r>
            <a:r>
              <a:rPr lang="en-US" sz="2000" dirty="0" err="1">
                <a:ea typeface="Times New Roman" panose="02020603050405020304" pitchFamily="18" charset="0"/>
                <a:cs typeface="Times New Roman" panose="02020603050405020304" pitchFamily="18" charset="0"/>
              </a:rPr>
              <a:t>doença</a:t>
            </a:r>
            <a:r>
              <a:rPr lang="en-US" sz="2000" dirty="0">
                <a:ea typeface="Times New Roman" panose="02020603050405020304" pitchFamily="18" charset="0"/>
                <a:cs typeface="Times New Roman" panose="02020603050405020304" pitchFamily="18" charset="0"/>
              </a:rPr>
              <a:t> </a:t>
            </a:r>
          </a:p>
          <a:p>
            <a:pPr marL="455612" lvl="1">
              <a:spcBef>
                <a:spcPts val="0"/>
              </a:spcBef>
            </a:pPr>
            <a:r>
              <a:rPr lang="en-US" sz="2000" dirty="0" err="1">
                <a:ea typeface="Times New Roman" panose="02020603050405020304" pitchFamily="18" charset="0"/>
                <a:cs typeface="Times New Roman" panose="02020603050405020304" pitchFamily="18" charset="0"/>
              </a:rPr>
              <a:t>Utilização</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vestuário</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proteção</a:t>
            </a:r>
            <a:r>
              <a:rPr lang="en-US" sz="2000" dirty="0">
                <a:ea typeface="Times New Roman" panose="02020603050405020304" pitchFamily="18" charset="0"/>
                <a:cs typeface="Times New Roman" panose="02020603050405020304" pitchFamily="18" charset="0"/>
              </a:rPr>
              <a:t> sempre que </a:t>
            </a:r>
            <a:r>
              <a:rPr lang="en-US" sz="2000" dirty="0" err="1">
                <a:ea typeface="Times New Roman" panose="02020603050405020304" pitchFamily="18" charset="0"/>
                <a:cs typeface="Times New Roman" panose="02020603050405020304" pitchFamily="18" charset="0"/>
              </a:rPr>
              <a:t>possível</a:t>
            </a:r>
            <a:endParaRPr lang="en-US" sz="2000" dirty="0">
              <a:ea typeface="Times New Roman" panose="02020603050405020304" pitchFamily="18" charset="0"/>
              <a:cs typeface="Times New Roman" panose="02020603050405020304" pitchFamily="18" charset="0"/>
            </a:endParaRPr>
          </a:p>
          <a:p>
            <a:pPr marL="455612" lvl="1">
              <a:spcBef>
                <a:spcPts val="0"/>
              </a:spcBef>
            </a:pPr>
            <a:r>
              <a:rPr lang="en-US" sz="2000" dirty="0" err="1">
                <a:ea typeface="Times New Roman" panose="02020603050405020304" pitchFamily="18" charset="0"/>
                <a:cs typeface="Times New Roman" panose="02020603050405020304" pitchFamily="18" charset="0"/>
              </a:rPr>
              <a:t>Utilização</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profilaxia</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antibiótica</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durante</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os</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surtos</a:t>
            </a:r>
            <a:endParaRPr lang="en-US" sz="2000" dirty="0">
              <a:ea typeface="Times New Roman" panose="02020603050405020304" pitchFamily="18" charset="0"/>
              <a:cs typeface="Times New Roman" panose="02020603050405020304" pitchFamily="18" charset="0"/>
            </a:endParaRPr>
          </a:p>
          <a:p>
            <a:pPr marL="0" indent="0">
              <a:spcBef>
                <a:spcPts val="0"/>
              </a:spcBef>
              <a:buNone/>
            </a:pPr>
            <a:r>
              <a:rPr lang="en-US" sz="2000" b="1" dirty="0" err="1">
                <a:ea typeface="Times New Roman" panose="02020603050405020304" pitchFamily="18" charset="0"/>
                <a:cs typeface="Times New Roman" panose="02020603050405020304" pitchFamily="18" charset="0"/>
              </a:rPr>
              <a:t>População</a:t>
            </a:r>
            <a:r>
              <a:rPr lang="en-US" sz="2000" b="1" dirty="0">
                <a:ea typeface="Times New Roman" panose="02020603050405020304" pitchFamily="18" charset="0"/>
                <a:cs typeface="Times New Roman" panose="02020603050405020304" pitchFamily="18" charset="0"/>
              </a:rPr>
              <a:t> animal: </a:t>
            </a:r>
          </a:p>
          <a:p>
            <a:pPr marL="455612" lvl="1">
              <a:spcBef>
                <a:spcPts val="0"/>
              </a:spcBef>
            </a:pPr>
            <a:r>
              <a:rPr lang="en-US" sz="2000" dirty="0" err="1">
                <a:ea typeface="Times New Roman" panose="02020603050405020304" pitchFamily="18" charset="0"/>
                <a:cs typeface="Times New Roman" panose="02020603050405020304" pitchFamily="18" charset="0"/>
              </a:rPr>
              <a:t>Separação</a:t>
            </a:r>
            <a:r>
              <a:rPr lang="en-US" sz="2000" dirty="0">
                <a:ea typeface="Times New Roman" panose="02020603050405020304" pitchFamily="18" charset="0"/>
                <a:cs typeface="Times New Roman" panose="02020603050405020304" pitchFamily="18" charset="0"/>
              </a:rPr>
              <a:t> dos </a:t>
            </a:r>
            <a:r>
              <a:rPr lang="en-US" sz="2000" dirty="0" err="1">
                <a:ea typeface="Times New Roman" panose="02020603050405020304" pitchFamily="18" charset="0"/>
                <a:cs typeface="Times New Roman" panose="02020603050405020304" pitchFamily="18" charset="0"/>
              </a:rPr>
              <a:t>reservatórios</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animais</a:t>
            </a:r>
            <a:r>
              <a:rPr lang="en-US" sz="2000" dirty="0">
                <a:ea typeface="Times New Roman" panose="02020603050405020304" pitchFamily="18" charset="0"/>
                <a:cs typeface="Times New Roman" panose="02020603050405020304" pitchFamily="18" charset="0"/>
              </a:rPr>
              <a:t> das </a:t>
            </a:r>
            <a:r>
              <a:rPr lang="en-US" sz="2000" dirty="0" err="1">
                <a:ea typeface="Times New Roman" panose="02020603050405020304" pitchFamily="18" charset="0"/>
                <a:cs typeface="Times New Roman" panose="02020603050405020304" pitchFamily="18" charset="0"/>
              </a:rPr>
              <a:t>habitações</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humanas</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por</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meio</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cercas</a:t>
            </a:r>
            <a:r>
              <a:rPr lang="en-US" sz="2000" dirty="0">
                <a:ea typeface="Times New Roman" panose="02020603050405020304" pitchFamily="18" charset="0"/>
                <a:cs typeface="Times New Roman" panose="02020603050405020304" pitchFamily="18" charset="0"/>
              </a:rPr>
              <a:t> e </a:t>
            </a:r>
            <a:r>
              <a:rPr lang="en-US" sz="2000" dirty="0" err="1">
                <a:ea typeface="Times New Roman" panose="02020603050405020304" pitchFamily="18" charset="0"/>
                <a:cs typeface="Times New Roman" panose="02020603050405020304" pitchFamily="18" charset="0"/>
              </a:rPr>
              <a:t>telas</a:t>
            </a:r>
            <a:r>
              <a:rPr lang="en-US" sz="2000" dirty="0">
                <a:ea typeface="Times New Roman" panose="02020603050405020304" pitchFamily="18" charset="0"/>
                <a:cs typeface="Times New Roman" panose="02020603050405020304" pitchFamily="18" charset="0"/>
              </a:rPr>
              <a:t> </a:t>
            </a:r>
          </a:p>
          <a:p>
            <a:pPr marL="455612" lvl="1">
              <a:spcBef>
                <a:spcPts val="0"/>
              </a:spcBef>
            </a:pPr>
            <a:r>
              <a:rPr lang="en-US" sz="2000" dirty="0" err="1">
                <a:ea typeface="Times New Roman" panose="02020603050405020304" pitchFamily="18" charset="0"/>
                <a:cs typeface="Times New Roman" panose="02020603050405020304" pitchFamily="18" charset="0"/>
              </a:rPr>
              <a:t>Vacinação</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cães</a:t>
            </a:r>
            <a:r>
              <a:rPr lang="en-US" sz="2000" dirty="0">
                <a:ea typeface="Times New Roman" panose="02020603050405020304" pitchFamily="18" charset="0"/>
                <a:cs typeface="Times New Roman" panose="02020603050405020304" pitchFamily="18" charset="0"/>
              </a:rPr>
              <a:t> e </a:t>
            </a:r>
            <a:r>
              <a:rPr lang="en-US" sz="2000" dirty="0" err="1">
                <a:ea typeface="Times New Roman" panose="02020603050405020304" pitchFamily="18" charset="0"/>
                <a:cs typeface="Times New Roman" panose="02020603050405020304" pitchFamily="18" charset="0"/>
              </a:rPr>
              <a:t>animais</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criação</a:t>
            </a:r>
            <a:endParaRPr lang="en-US" sz="2000" dirty="0">
              <a:ea typeface="Times New Roman" panose="02020603050405020304" pitchFamily="18" charset="0"/>
              <a:cs typeface="Times New Roman" panose="02020603050405020304" pitchFamily="18" charset="0"/>
            </a:endParaRPr>
          </a:p>
          <a:p>
            <a:pPr marL="0" indent="0">
              <a:spcBef>
                <a:spcPts val="0"/>
              </a:spcBef>
              <a:buNone/>
            </a:pPr>
            <a:r>
              <a:rPr lang="en-US" sz="2000" b="1" dirty="0" err="1">
                <a:ea typeface="Times New Roman" panose="02020603050405020304" pitchFamily="18" charset="0"/>
                <a:cs typeface="Times New Roman" panose="02020603050405020304" pitchFamily="18" charset="0"/>
              </a:rPr>
              <a:t>Ambiente</a:t>
            </a:r>
            <a:r>
              <a:rPr lang="en-US" sz="2000" b="1" dirty="0">
                <a:ea typeface="Times New Roman" panose="02020603050405020304" pitchFamily="18" charset="0"/>
                <a:cs typeface="Times New Roman" panose="02020603050405020304" pitchFamily="18" charset="0"/>
              </a:rPr>
              <a:t>: </a:t>
            </a:r>
          </a:p>
          <a:p>
            <a:pPr marL="455612" lvl="1">
              <a:spcBef>
                <a:spcPts val="0"/>
              </a:spcBef>
            </a:pPr>
            <a:r>
              <a:rPr lang="en-US" sz="2000" dirty="0" err="1">
                <a:ea typeface="Times New Roman" panose="02020603050405020304" pitchFamily="18" charset="0"/>
                <a:cs typeface="Times New Roman" panose="02020603050405020304" pitchFamily="18" charset="0"/>
              </a:rPr>
              <a:t>Remoção</a:t>
            </a:r>
            <a:r>
              <a:rPr lang="en-US" sz="2000" dirty="0">
                <a:ea typeface="Times New Roman" panose="02020603050405020304" pitchFamily="18" charset="0"/>
                <a:cs typeface="Times New Roman" panose="02020603050405020304" pitchFamily="18" charset="0"/>
              </a:rPr>
              <a:t> do </a:t>
            </a:r>
            <a:r>
              <a:rPr lang="en-US" sz="2000" dirty="0" err="1">
                <a:ea typeface="Times New Roman" panose="02020603050405020304" pitchFamily="18" charset="0"/>
                <a:cs typeface="Times New Roman" panose="02020603050405020304" pitchFamily="18" charset="0"/>
              </a:rPr>
              <a:t>lixo</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ao</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redor</a:t>
            </a:r>
            <a:r>
              <a:rPr lang="en-US" sz="2000" dirty="0">
                <a:ea typeface="Times New Roman" panose="02020603050405020304" pitchFamily="18" charset="0"/>
                <a:cs typeface="Times New Roman" panose="02020603050405020304" pitchFamily="18" charset="0"/>
              </a:rPr>
              <a:t> dos </a:t>
            </a:r>
            <a:r>
              <a:rPr lang="en-US" sz="2000" dirty="0" err="1">
                <a:ea typeface="Times New Roman" panose="02020603050405020304" pitchFamily="18" charset="0"/>
                <a:cs typeface="Times New Roman" panose="02020603050405020304" pitchFamily="18" charset="0"/>
              </a:rPr>
              <a:t>domicílios</a:t>
            </a:r>
            <a:endParaRPr lang="en-US" sz="2000" dirty="0">
              <a:ea typeface="Times New Roman" panose="02020603050405020304" pitchFamily="18" charset="0"/>
              <a:cs typeface="Times New Roman" panose="02020603050405020304" pitchFamily="18" charset="0"/>
            </a:endParaRPr>
          </a:p>
          <a:p>
            <a:pPr marL="455612" lvl="1">
              <a:spcBef>
                <a:spcPts val="0"/>
              </a:spcBef>
            </a:pPr>
            <a:r>
              <a:rPr lang="en-US" sz="2000" dirty="0" err="1">
                <a:ea typeface="Times New Roman" panose="02020603050405020304" pitchFamily="18" charset="0"/>
                <a:cs typeface="Times New Roman" panose="02020603050405020304" pitchFamily="18" charset="0"/>
              </a:rPr>
              <a:t>Redução</a:t>
            </a:r>
            <a:r>
              <a:rPr lang="en-US" sz="2000" dirty="0">
                <a:ea typeface="Times New Roman" panose="02020603050405020304" pitchFamily="18" charset="0"/>
                <a:cs typeface="Times New Roman" panose="02020603050405020304" pitchFamily="18" charset="0"/>
              </a:rPr>
              <a:t> das </a:t>
            </a:r>
            <a:r>
              <a:rPr lang="en-US" sz="2000" dirty="0" err="1">
                <a:ea typeface="Times New Roman" panose="02020603050405020304" pitchFamily="18" charset="0"/>
                <a:cs typeface="Times New Roman" panose="02020603050405020304" pitchFamily="18" charset="0"/>
              </a:rPr>
              <a:t>populações</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animais</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reservatórios</a:t>
            </a:r>
            <a:r>
              <a:rPr lang="en-US" sz="2000" dirty="0">
                <a:ea typeface="Times New Roman" panose="02020603050405020304" pitchFamily="18" charset="0"/>
                <a:cs typeface="Times New Roman" panose="02020603050405020304" pitchFamily="18" charset="0"/>
              </a:rPr>
              <a:t> - </a:t>
            </a:r>
            <a:r>
              <a:rPr lang="en-US" sz="2000" dirty="0" err="1">
                <a:ea typeface="Times New Roman" panose="02020603050405020304" pitchFamily="18" charset="0"/>
                <a:cs typeface="Times New Roman" panose="02020603050405020304" pitchFamily="18" charset="0"/>
              </a:rPr>
              <a:t>roedores</a:t>
            </a:r>
            <a:endParaRPr lang="en-US" sz="2000" dirty="0">
              <a:ea typeface="Times New Roman" panose="02020603050405020304" pitchFamily="18" charset="0"/>
              <a:cs typeface="Times New Roman" panose="02020603050405020304" pitchFamily="18" charset="0"/>
            </a:endParaRPr>
          </a:p>
          <a:p>
            <a:pPr marL="455612" lvl="1">
              <a:spcBef>
                <a:spcPts val="0"/>
              </a:spcBef>
            </a:pPr>
            <a:r>
              <a:rPr lang="en-US" sz="2000" dirty="0" err="1">
                <a:ea typeface="Times New Roman" panose="02020603050405020304" pitchFamily="18" charset="0"/>
                <a:cs typeface="Times New Roman" panose="02020603050405020304" pitchFamily="18" charset="0"/>
              </a:rPr>
              <a:t>Amostragem</a:t>
            </a:r>
            <a:r>
              <a:rPr lang="en-US" sz="2000" dirty="0">
                <a:ea typeface="Times New Roman" panose="02020603050405020304" pitchFamily="18" charset="0"/>
                <a:cs typeface="Times New Roman" panose="02020603050405020304" pitchFamily="18" charset="0"/>
              </a:rPr>
              <a:t> do </a:t>
            </a:r>
            <a:r>
              <a:rPr lang="en-US" sz="2000" dirty="0" err="1">
                <a:ea typeface="Times New Roman" panose="02020603050405020304" pitchFamily="18" charset="0"/>
                <a:cs typeface="Times New Roman" panose="02020603050405020304" pitchFamily="18" charset="0"/>
              </a:rPr>
              <a:t>abastecimento</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água</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apesar</a:t>
            </a:r>
            <a:r>
              <a:rPr lang="en-US" sz="2000" dirty="0">
                <a:ea typeface="Times New Roman" panose="02020603050405020304" pitchFamily="18" charset="0"/>
                <a:cs typeface="Times New Roman" panose="02020603050405020304" pitchFamily="18" charset="0"/>
              </a:rPr>
              <a:t> de que a </a:t>
            </a:r>
            <a:r>
              <a:rPr lang="en-US" sz="2000" dirty="0" err="1">
                <a:ea typeface="Times New Roman" panose="02020603050405020304" pitchFamily="18" charset="0"/>
                <a:cs typeface="Times New Roman" panose="02020603050405020304" pitchFamily="18" charset="0"/>
              </a:rPr>
              <a:t>amostragem</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água</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não</a:t>
            </a:r>
            <a:r>
              <a:rPr lang="en-US" sz="2000" dirty="0">
                <a:ea typeface="Times New Roman" panose="02020603050405020304" pitchFamily="18" charset="0"/>
                <a:cs typeface="Times New Roman" panose="02020603050405020304" pitchFamily="18" charset="0"/>
              </a:rPr>
              <a:t> é um </a:t>
            </a:r>
            <a:r>
              <a:rPr lang="en-US" sz="2000" dirty="0" err="1">
                <a:ea typeface="Times New Roman" panose="02020603050405020304" pitchFamily="18" charset="0"/>
                <a:cs typeface="Times New Roman" panose="02020603050405020304" pitchFamily="18" charset="0"/>
              </a:rPr>
              <a:t>método</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confiável</a:t>
            </a:r>
            <a:r>
              <a:rPr lang="en-US" sz="2000" dirty="0">
                <a:ea typeface="Times New Roman" panose="02020603050405020304" pitchFamily="18" charset="0"/>
                <a:cs typeface="Times New Roman" panose="02020603050405020304" pitchFamily="18" charset="0"/>
              </a:rPr>
              <a:t> para </a:t>
            </a:r>
            <a:r>
              <a:rPr lang="en-US" sz="2000" dirty="0" err="1">
                <a:ea typeface="Times New Roman" panose="02020603050405020304" pitchFamily="18" charset="0"/>
                <a:cs typeface="Times New Roman" panose="02020603050405020304" pitchFamily="18" charset="0"/>
              </a:rPr>
              <a:t>avaliar</a:t>
            </a:r>
            <a:r>
              <a:rPr lang="en-US" sz="2000" dirty="0">
                <a:ea typeface="Times New Roman" panose="02020603050405020304" pitchFamily="18" charset="0"/>
                <a:cs typeface="Times New Roman" panose="02020603050405020304" pitchFamily="18" charset="0"/>
              </a:rPr>
              <a:t> a </a:t>
            </a:r>
            <a:r>
              <a:rPr lang="en-US" sz="2000" dirty="0" err="1">
                <a:ea typeface="Times New Roman" panose="02020603050405020304" pitchFamily="18" charset="0"/>
                <a:cs typeface="Times New Roman" panose="02020603050405020304" pitchFamily="18" charset="0"/>
              </a:rPr>
              <a:t>presença</a:t>
            </a:r>
            <a:r>
              <a:rPr lang="en-US" sz="2000" dirty="0">
                <a:ea typeface="Times New Roman" panose="02020603050405020304" pitchFamily="18" charset="0"/>
                <a:cs typeface="Times New Roman" panose="02020603050405020304" pitchFamily="18" charset="0"/>
              </a:rPr>
              <a:t> de </a:t>
            </a:r>
            <a:r>
              <a:rPr lang="en-US" sz="2000" dirty="0" err="1">
                <a:ea typeface="Times New Roman" panose="02020603050405020304" pitchFamily="18" charset="0"/>
                <a:cs typeface="Times New Roman" panose="02020603050405020304" pitchFamily="18" charset="0"/>
              </a:rPr>
              <a:t>leptospiras</a:t>
            </a:r>
            <a:r>
              <a:rPr lang="en-US" sz="2000" dirty="0">
                <a:ea typeface="Times New Roman" panose="02020603050405020304" pitchFamily="18" charset="0"/>
                <a:cs typeface="Times New Roman" panose="02020603050405020304" pitchFamily="18" charset="0"/>
              </a:rPr>
              <a:t> </a:t>
            </a:r>
            <a:r>
              <a:rPr lang="en-US" sz="2000" dirty="0" err="1">
                <a:ea typeface="Times New Roman" panose="02020603050405020304" pitchFamily="18" charset="0"/>
                <a:cs typeface="Times New Roman" panose="02020603050405020304" pitchFamily="18" charset="0"/>
              </a:rPr>
              <a:t>patogênicas</a:t>
            </a:r>
            <a:endParaRPr lang="en-US" sz="2000" dirty="0">
              <a:ea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89714225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Shape 1180"/>
        <p:cNvGrpSpPr/>
        <p:nvPr/>
      </p:nvGrpSpPr>
      <p:grpSpPr>
        <a:xfrm>
          <a:off x="0" y="0"/>
          <a:ext cx="0" cy="0"/>
          <a:chOff x="0" y="0"/>
          <a:chExt cx="0" cy="0"/>
        </a:xfrm>
      </p:grpSpPr>
      <p:sp>
        <p:nvSpPr>
          <p:cNvPr id="1182" name="Google Shape;1182;p74"/>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lnSpc>
                <a:spcPct val="90000"/>
              </a:lnSpc>
              <a:spcBef>
                <a:spcPts val="0"/>
              </a:spcBef>
            </a:pPr>
            <a:r>
              <a:rPr lang="en-US" dirty="0" err="1">
                <a:ea typeface="Arial"/>
                <a:cs typeface="Arial"/>
                <a:sym typeface="Arial"/>
              </a:rPr>
              <a:t>Medidas</a:t>
            </a:r>
            <a:r>
              <a:rPr lang="en-US" dirty="0">
                <a:ea typeface="Arial"/>
                <a:cs typeface="Arial"/>
                <a:sym typeface="Arial"/>
              </a:rPr>
              <a:t> de </a:t>
            </a:r>
            <a:r>
              <a:rPr lang="en-US" dirty="0" err="1">
                <a:ea typeface="Arial"/>
                <a:cs typeface="Arial"/>
                <a:sym typeface="Arial"/>
              </a:rPr>
              <a:t>controle</a:t>
            </a:r>
            <a:r>
              <a:rPr lang="en-US" dirty="0">
                <a:ea typeface="Arial"/>
                <a:cs typeface="Arial"/>
                <a:sym typeface="Arial"/>
              </a:rPr>
              <a:t> </a:t>
            </a:r>
            <a:r>
              <a:rPr lang="en-US" dirty="0" err="1">
                <a:ea typeface="Arial"/>
                <a:cs typeface="Arial"/>
                <a:sym typeface="Arial"/>
              </a:rPr>
              <a:t>imediatas</a:t>
            </a:r>
            <a:endParaRPr dirty="0"/>
          </a:p>
          <a:p>
            <a:pPr lvl="1"/>
            <a:r>
              <a:rPr lang="en-US" dirty="0" err="1">
                <a:latin typeface="Arial  "/>
              </a:rPr>
              <a:t>Trabalhar</a:t>
            </a:r>
            <a:r>
              <a:rPr lang="en-US" dirty="0">
                <a:latin typeface="Arial  "/>
              </a:rPr>
              <a:t> com </a:t>
            </a:r>
            <a:r>
              <a:rPr lang="en-US" dirty="0" err="1">
                <a:latin typeface="Arial  "/>
              </a:rPr>
              <a:t>pessoas</a:t>
            </a:r>
            <a:r>
              <a:rPr lang="en-US" dirty="0">
                <a:latin typeface="Arial  "/>
              </a:rPr>
              <a:t> </a:t>
            </a:r>
            <a:r>
              <a:rPr lang="en-US" dirty="0" err="1">
                <a:latin typeface="Arial  "/>
              </a:rPr>
              <a:t>em</a:t>
            </a:r>
            <a:r>
              <a:rPr lang="en-US" dirty="0">
                <a:latin typeface="Arial  "/>
              </a:rPr>
              <a:t> </a:t>
            </a:r>
            <a:r>
              <a:rPr lang="en-US" dirty="0" err="1">
                <a:latin typeface="Arial  "/>
              </a:rPr>
              <a:t>risco</a:t>
            </a:r>
            <a:endParaRPr lang="en-US" dirty="0"/>
          </a:p>
          <a:p>
            <a:r>
              <a:rPr lang="en-US" dirty="0" err="1">
                <a:ea typeface="Arial"/>
                <a:cs typeface="Arial"/>
                <a:sym typeface="Arial"/>
              </a:rPr>
              <a:t>Medidas</a:t>
            </a:r>
            <a:r>
              <a:rPr lang="en-US" dirty="0">
                <a:ea typeface="Arial"/>
                <a:cs typeface="Arial"/>
                <a:sym typeface="Arial"/>
              </a:rPr>
              <a:t> de </a:t>
            </a:r>
            <a:r>
              <a:rPr lang="en-US" dirty="0" err="1">
                <a:ea typeface="Arial"/>
                <a:cs typeface="Arial"/>
                <a:sym typeface="Arial"/>
              </a:rPr>
              <a:t>controle</a:t>
            </a:r>
            <a:r>
              <a:rPr lang="en-US" dirty="0">
                <a:ea typeface="Arial"/>
                <a:cs typeface="Arial"/>
                <a:sym typeface="Arial"/>
              </a:rPr>
              <a:t> a </a:t>
            </a:r>
            <a:r>
              <a:rPr lang="en-US" dirty="0" err="1">
                <a:ea typeface="Arial"/>
                <a:cs typeface="Arial"/>
                <a:sym typeface="Arial"/>
              </a:rPr>
              <a:t>longo</a:t>
            </a:r>
            <a:r>
              <a:rPr lang="en-US" dirty="0">
                <a:ea typeface="Arial"/>
                <a:cs typeface="Arial"/>
                <a:sym typeface="Arial"/>
              </a:rPr>
              <a:t> </a:t>
            </a:r>
            <a:r>
              <a:rPr lang="en-US" dirty="0" err="1">
                <a:ea typeface="Arial"/>
                <a:cs typeface="Arial"/>
                <a:sym typeface="Arial"/>
              </a:rPr>
              <a:t>prazo</a:t>
            </a:r>
            <a:endParaRPr dirty="0"/>
          </a:p>
          <a:p>
            <a:pPr lvl="1"/>
            <a:r>
              <a:rPr lang="en-US" dirty="0" err="1">
                <a:latin typeface="Arial  "/>
              </a:rPr>
              <a:t>Trabalhar</a:t>
            </a:r>
            <a:r>
              <a:rPr lang="en-US" dirty="0">
                <a:latin typeface="Arial  "/>
              </a:rPr>
              <a:t> com </a:t>
            </a:r>
            <a:r>
              <a:rPr lang="en-US" dirty="0" err="1">
                <a:latin typeface="Arial  "/>
              </a:rPr>
              <a:t>entidades</a:t>
            </a:r>
            <a:r>
              <a:rPr lang="en-US" dirty="0">
                <a:latin typeface="Arial  "/>
              </a:rPr>
              <a:t> </a:t>
            </a:r>
            <a:r>
              <a:rPr lang="en-US" dirty="0" err="1">
                <a:latin typeface="Arial  "/>
              </a:rPr>
              <a:t>reguladoras</a:t>
            </a:r>
            <a:r>
              <a:rPr lang="en-US" dirty="0">
                <a:latin typeface="Arial  "/>
              </a:rPr>
              <a:t> </a:t>
            </a:r>
            <a:r>
              <a:rPr lang="en-US" dirty="0" err="1">
                <a:latin typeface="Arial  "/>
              </a:rPr>
              <a:t>ou</a:t>
            </a:r>
            <a:r>
              <a:rPr lang="en-US" dirty="0">
                <a:latin typeface="Arial  "/>
              </a:rPr>
              <a:t> </a:t>
            </a:r>
            <a:r>
              <a:rPr lang="en-US" dirty="0" err="1">
                <a:latin typeface="Arial  "/>
              </a:rPr>
              <a:t>governamentais</a:t>
            </a:r>
            <a:endParaRPr dirty="0">
              <a:latin typeface="Arial  "/>
            </a:endParaRPr>
          </a:p>
          <a:p>
            <a:pPr marL="287338" indent="-109538">
              <a:buClr>
                <a:srgbClr val="00953A"/>
              </a:buClr>
              <a:buNone/>
            </a:pPr>
            <a:endParaRPr dirty="0"/>
          </a:p>
        </p:txBody>
      </p:sp>
      <p:sp>
        <p:nvSpPr>
          <p:cNvPr id="3" name="Title 2">
            <a:extLst>
              <a:ext uri="{FF2B5EF4-FFF2-40B4-BE49-F238E27FC236}">
                <a16:creationId xmlns:a16="http://schemas.microsoft.com/office/drawing/2014/main" id="{AE7A61E0-88D7-DD8F-56AA-09F79099C102}"/>
              </a:ext>
            </a:extLst>
          </p:cNvPr>
          <p:cNvSpPr>
            <a:spLocks noGrp="1"/>
          </p:cNvSpPr>
          <p:nvPr>
            <p:ph type="title"/>
          </p:nvPr>
        </p:nvSpPr>
        <p:spPr/>
        <p:txBody>
          <a:bodyPr/>
          <a:lstStyle/>
          <a:p>
            <a:r>
              <a:rPr lang="en-US" dirty="0" err="1"/>
              <a:t>Medidas</a:t>
            </a:r>
            <a:r>
              <a:rPr lang="en-US" dirty="0"/>
              <a:t> de </a:t>
            </a:r>
            <a:r>
              <a:rPr lang="en-US" dirty="0" err="1"/>
              <a:t>prevenção</a:t>
            </a:r>
            <a:r>
              <a:rPr lang="en-US" dirty="0"/>
              <a:t> e </a:t>
            </a:r>
            <a:r>
              <a:rPr lang="en-US" dirty="0" err="1"/>
              <a:t>controle</a:t>
            </a:r>
            <a:br>
              <a:rPr lang="en-US" dirty="0"/>
            </a:br>
            <a:endParaRPr lang="pt-BR"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9" name="Google Shape;159;p6"/>
          <p:cNvSpPr txBox="1">
            <a:spLocks noGrp="1"/>
          </p:cNvSpPr>
          <p:nvPr>
            <p:ph sz="half" idx="2"/>
          </p:nvPr>
        </p:nvSpPr>
        <p:spPr>
          <a:xfrm>
            <a:off x="838200" y="1478857"/>
            <a:ext cx="10713334" cy="4639309"/>
          </a:xfrm>
          <a:prstGeom prst="rect">
            <a:avLst/>
          </a:prstGeom>
          <a:noFill/>
          <a:ln>
            <a:noFill/>
          </a:ln>
        </p:spPr>
        <p:txBody>
          <a:bodyPr spcFirstLastPara="1" wrap="square" lIns="91425" tIns="45700" rIns="91425" bIns="45700" anchor="t" anchorCtr="0">
            <a:noAutofit/>
          </a:bodyPr>
          <a:lstStyle/>
          <a:p>
            <a:pPr>
              <a:spcBef>
                <a:spcPts val="0"/>
              </a:spcBef>
              <a:buClr>
                <a:schemeClr val="dk1"/>
              </a:buClr>
            </a:pPr>
            <a:r>
              <a:rPr lang="en-US" dirty="0" err="1">
                <a:ea typeface="Arial"/>
                <a:cs typeface="Arial"/>
                <a:sym typeface="Arial"/>
              </a:rPr>
              <a:t>Palpite</a:t>
            </a:r>
            <a:r>
              <a:rPr lang="en-US" dirty="0">
                <a:ea typeface="Arial"/>
                <a:cs typeface="Arial"/>
                <a:sym typeface="Arial"/>
              </a:rPr>
              <a:t> </a:t>
            </a:r>
            <a:r>
              <a:rPr lang="en-US" dirty="0" err="1">
                <a:ea typeface="Arial"/>
                <a:cs typeface="Arial"/>
                <a:sym typeface="Arial"/>
              </a:rPr>
              <a:t>sobre</a:t>
            </a:r>
            <a:r>
              <a:rPr lang="en-US" dirty="0">
                <a:ea typeface="Arial"/>
                <a:cs typeface="Arial"/>
                <a:sym typeface="Arial"/>
              </a:rPr>
              <a:t>:</a:t>
            </a:r>
            <a:endParaRPr dirty="0"/>
          </a:p>
          <a:p>
            <a:pPr lvl="1"/>
            <a:r>
              <a:rPr lang="en-US" altLang="en-US" dirty="0"/>
              <a:t>Causa e/ou origem do surto</a:t>
            </a:r>
          </a:p>
          <a:p>
            <a:pPr lvl="1"/>
            <a:r>
              <a:rPr lang="en-US" altLang="en-US" dirty="0"/>
              <a:t>Uma associação entre uma </a:t>
            </a:r>
            <a:r>
              <a:rPr lang="en-US" altLang="en-US" b="1" dirty="0"/>
              <a:t>exposição </a:t>
            </a:r>
            <a:r>
              <a:rPr lang="en-US" altLang="en-US" dirty="0"/>
              <a:t>e um </a:t>
            </a:r>
            <a:r>
              <a:rPr lang="en-US" altLang="en-US" b="1" dirty="0" err="1"/>
              <a:t>desfecho</a:t>
            </a:r>
            <a:endParaRPr lang="en-US" altLang="en-US" dirty="0"/>
          </a:p>
          <a:p>
            <a:pPr lvl="1"/>
            <a:r>
              <a:rPr lang="en-US" altLang="en-US" dirty="0"/>
              <a:t>Modo de transmissão da doença</a:t>
            </a:r>
          </a:p>
          <a:p>
            <a:pPr marL="457200" lvl="1" indent="0">
              <a:buNone/>
            </a:pPr>
            <a:endParaRPr lang="en-US" altLang="en-US" dirty="0"/>
          </a:p>
          <a:p>
            <a:pPr>
              <a:spcBef>
                <a:spcPts val="672"/>
              </a:spcBef>
              <a:buClr>
                <a:schemeClr val="dk1"/>
              </a:buClr>
            </a:pPr>
            <a:r>
              <a:rPr lang="en-US" dirty="0">
                <a:ea typeface="Arial"/>
                <a:cs typeface="Arial"/>
                <a:sym typeface="Arial"/>
              </a:rPr>
              <a:t>As hipóteses podem evoluir à medida que a investigação avança</a:t>
            </a:r>
            <a:endParaRPr dirty="0"/>
          </a:p>
        </p:txBody>
      </p:sp>
      <p:sp>
        <p:nvSpPr>
          <p:cNvPr id="3" name="Title 2">
            <a:extLst>
              <a:ext uri="{FF2B5EF4-FFF2-40B4-BE49-F238E27FC236}">
                <a16:creationId xmlns:a16="http://schemas.microsoft.com/office/drawing/2014/main" id="{48414613-456F-A15F-36C5-2AC6BBF51392}"/>
              </a:ext>
            </a:extLst>
          </p:cNvPr>
          <p:cNvSpPr>
            <a:spLocks noGrp="1"/>
          </p:cNvSpPr>
          <p:nvPr>
            <p:ph type="title"/>
          </p:nvPr>
        </p:nvSpPr>
        <p:spPr/>
        <p:txBody>
          <a:bodyPr/>
          <a:lstStyle/>
          <a:p>
            <a:r>
              <a:rPr lang="en-US" dirty="0" err="1"/>
              <a:t>Hipóteses</a:t>
            </a:r>
            <a:r>
              <a:rPr lang="en-US" dirty="0"/>
              <a:t> </a:t>
            </a:r>
            <a:r>
              <a:rPr lang="en-US" dirty="0" err="1"/>
              <a:t>em</a:t>
            </a:r>
            <a:r>
              <a:rPr lang="en-US" dirty="0"/>
              <a:t> um </a:t>
            </a:r>
            <a:r>
              <a:rPr lang="en-US" dirty="0" err="1"/>
              <a:t>surto</a:t>
            </a:r>
            <a:br>
              <a:rPr lang="en-US" dirty="0"/>
            </a:br>
            <a:endParaRPr lang="pt-BR"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Shape 1187"/>
        <p:cNvGrpSpPr/>
        <p:nvPr/>
      </p:nvGrpSpPr>
      <p:grpSpPr>
        <a:xfrm>
          <a:off x="0" y="0"/>
          <a:ext cx="0" cy="0"/>
          <a:chOff x="0" y="0"/>
          <a:chExt cx="0" cy="0"/>
        </a:xfrm>
      </p:grpSpPr>
      <p:sp>
        <p:nvSpPr>
          <p:cNvPr id="1189" name="Google Shape;1189;p75"/>
          <p:cNvSpPr txBox="1">
            <a:spLocks noGrp="1"/>
          </p:cNvSpPr>
          <p:nvPr>
            <p:ph sz="half" idx="2"/>
          </p:nvPr>
        </p:nvSpPr>
        <p:spPr>
          <a:prstGeom prst="rect">
            <a:avLst/>
          </a:prstGeom>
          <a:noFill/>
          <a:ln>
            <a:noFill/>
          </a:ln>
        </p:spPr>
        <p:txBody>
          <a:bodyPr spcFirstLastPara="1" wrap="square" lIns="91425" tIns="45700" rIns="91425" bIns="45700" anchor="t" anchorCtr="0">
            <a:normAutofit fontScale="92500" lnSpcReduction="10000"/>
          </a:bodyPr>
          <a:lstStyle/>
          <a:p>
            <a:pPr>
              <a:lnSpc>
                <a:spcPct val="90000"/>
              </a:lnSpc>
              <a:spcBef>
                <a:spcPts val="0"/>
              </a:spcBef>
            </a:pPr>
            <a:r>
              <a:rPr lang="en-US" dirty="0">
                <a:ea typeface="Arial"/>
                <a:cs typeface="Arial"/>
                <a:sym typeface="Arial"/>
              </a:rPr>
              <a:t>Por que o </a:t>
            </a:r>
            <a:r>
              <a:rPr lang="en-US" dirty="0" err="1">
                <a:ea typeface="Arial"/>
                <a:cs typeface="Arial"/>
                <a:sym typeface="Arial"/>
              </a:rPr>
              <a:t>surto</a:t>
            </a:r>
            <a:r>
              <a:rPr lang="en-US" dirty="0">
                <a:ea typeface="Arial"/>
                <a:cs typeface="Arial"/>
                <a:sym typeface="Arial"/>
              </a:rPr>
              <a:t> </a:t>
            </a:r>
            <a:r>
              <a:rPr lang="en-US" dirty="0" err="1">
                <a:ea typeface="Arial"/>
                <a:cs typeface="Arial"/>
                <a:sym typeface="Arial"/>
              </a:rPr>
              <a:t>ocorreu</a:t>
            </a:r>
            <a:r>
              <a:rPr lang="en-US" dirty="0">
                <a:ea typeface="Arial"/>
                <a:cs typeface="Arial"/>
                <a:sym typeface="Arial"/>
              </a:rPr>
              <a:t>?</a:t>
            </a:r>
            <a:endParaRPr dirty="0"/>
          </a:p>
          <a:p>
            <a:pPr>
              <a:lnSpc>
                <a:spcPct val="90000"/>
              </a:lnSpc>
              <a:spcBef>
                <a:spcPts val="1200"/>
              </a:spcBef>
            </a:pPr>
            <a:r>
              <a:rPr lang="en-US" dirty="0" err="1">
                <a:ea typeface="Arial"/>
                <a:cs typeface="Arial"/>
                <a:sym typeface="Arial"/>
              </a:rPr>
              <a:t>Estas</a:t>
            </a:r>
            <a:r>
              <a:rPr lang="en-US" dirty="0">
                <a:ea typeface="Arial"/>
                <a:cs typeface="Arial"/>
                <a:sym typeface="Arial"/>
              </a:rPr>
              <a:t> </a:t>
            </a:r>
            <a:r>
              <a:rPr lang="en-US" dirty="0" err="1">
                <a:ea typeface="Arial"/>
                <a:cs typeface="Arial"/>
                <a:sym typeface="Arial"/>
              </a:rPr>
              <a:t>condições</a:t>
            </a:r>
            <a:r>
              <a:rPr lang="en-US" dirty="0">
                <a:ea typeface="Arial"/>
                <a:cs typeface="Arial"/>
                <a:sym typeface="Arial"/>
              </a:rPr>
              <a:t> </a:t>
            </a:r>
            <a:r>
              <a:rPr lang="en-US" dirty="0" err="1">
                <a:ea typeface="Arial"/>
                <a:cs typeface="Arial"/>
                <a:sym typeface="Arial"/>
              </a:rPr>
              <a:t>ainda</a:t>
            </a:r>
            <a:r>
              <a:rPr lang="en-US" dirty="0">
                <a:ea typeface="Arial"/>
                <a:cs typeface="Arial"/>
                <a:sym typeface="Arial"/>
              </a:rPr>
              <a:t> se </a:t>
            </a:r>
            <a:r>
              <a:rPr lang="en-US" dirty="0" err="1">
                <a:ea typeface="Arial"/>
                <a:cs typeface="Arial"/>
                <a:sym typeface="Arial"/>
              </a:rPr>
              <a:t>verificam</a:t>
            </a:r>
            <a:r>
              <a:rPr lang="en-US" dirty="0">
                <a:ea typeface="Arial"/>
                <a:cs typeface="Arial"/>
                <a:sym typeface="Arial"/>
              </a:rPr>
              <a:t>? </a:t>
            </a:r>
            <a:endParaRPr dirty="0"/>
          </a:p>
          <a:p>
            <a:pPr>
              <a:lnSpc>
                <a:spcPct val="90000"/>
              </a:lnSpc>
              <a:spcBef>
                <a:spcPts val="1200"/>
              </a:spcBef>
            </a:pPr>
            <a:r>
              <a:rPr lang="en-US" dirty="0">
                <a:ea typeface="Arial"/>
                <a:cs typeface="Arial"/>
                <a:sym typeface="Arial"/>
              </a:rPr>
              <a:t>O que </a:t>
            </a:r>
            <a:r>
              <a:rPr lang="en-US" dirty="0" err="1">
                <a:ea typeface="Arial"/>
                <a:cs typeface="Arial"/>
                <a:sym typeface="Arial"/>
              </a:rPr>
              <a:t>é</a:t>
            </a:r>
            <a:r>
              <a:rPr lang="en-US" dirty="0">
                <a:ea typeface="Arial"/>
                <a:cs typeface="Arial"/>
                <a:sym typeface="Arial"/>
              </a:rPr>
              <a:t> </a:t>
            </a:r>
            <a:r>
              <a:rPr lang="en-US" dirty="0" err="1">
                <a:ea typeface="Arial"/>
                <a:cs typeface="Arial"/>
                <a:sym typeface="Arial"/>
              </a:rPr>
              <a:t>necessário</a:t>
            </a:r>
            <a:r>
              <a:rPr lang="en-US" dirty="0">
                <a:ea typeface="Arial"/>
                <a:cs typeface="Arial"/>
                <a:sym typeface="Arial"/>
              </a:rPr>
              <a:t> para </a:t>
            </a:r>
            <a:r>
              <a:rPr lang="en-US" dirty="0" err="1">
                <a:ea typeface="Arial"/>
                <a:cs typeface="Arial"/>
                <a:sym typeface="Arial"/>
              </a:rPr>
              <a:t>alterar</a:t>
            </a:r>
            <a:r>
              <a:rPr lang="en-US" dirty="0">
                <a:ea typeface="Arial"/>
                <a:cs typeface="Arial"/>
                <a:sym typeface="Arial"/>
              </a:rPr>
              <a:t> as </a:t>
            </a:r>
            <a:r>
              <a:rPr lang="en-US" dirty="0" err="1">
                <a:ea typeface="Arial"/>
                <a:cs typeface="Arial"/>
                <a:sym typeface="Arial"/>
              </a:rPr>
              <a:t>condições</a:t>
            </a:r>
            <a:r>
              <a:rPr lang="en-US" dirty="0">
                <a:ea typeface="Arial"/>
                <a:cs typeface="Arial"/>
                <a:sym typeface="Arial"/>
              </a:rPr>
              <a:t> e </a:t>
            </a:r>
            <a:r>
              <a:rPr lang="en-US" dirty="0" err="1">
                <a:ea typeface="Arial"/>
                <a:cs typeface="Arial"/>
                <a:sym typeface="Arial"/>
              </a:rPr>
              <a:t>reduzir</a:t>
            </a:r>
            <a:r>
              <a:rPr lang="en-US" dirty="0">
                <a:ea typeface="Arial"/>
                <a:cs typeface="Arial"/>
                <a:sym typeface="Arial"/>
              </a:rPr>
              <a:t> a </a:t>
            </a:r>
            <a:r>
              <a:rPr lang="en-US" dirty="0" err="1">
                <a:ea typeface="Arial"/>
                <a:cs typeface="Arial"/>
                <a:sym typeface="Arial"/>
              </a:rPr>
              <a:t>possibilidade</a:t>
            </a:r>
            <a:r>
              <a:rPr lang="en-US" dirty="0">
                <a:ea typeface="Arial"/>
                <a:cs typeface="Arial"/>
                <a:sym typeface="Arial"/>
              </a:rPr>
              <a:t> de </a:t>
            </a:r>
            <a:r>
              <a:rPr lang="en-US" dirty="0" err="1">
                <a:ea typeface="Arial"/>
                <a:cs typeface="Arial"/>
                <a:sym typeface="Arial"/>
              </a:rPr>
              <a:t>futuros</a:t>
            </a:r>
            <a:r>
              <a:rPr lang="en-US" dirty="0">
                <a:ea typeface="Arial"/>
                <a:cs typeface="Arial"/>
                <a:sym typeface="Arial"/>
              </a:rPr>
              <a:t> </a:t>
            </a:r>
            <a:r>
              <a:rPr lang="en-US" dirty="0" err="1">
                <a:ea typeface="Arial"/>
                <a:cs typeface="Arial"/>
                <a:sym typeface="Arial"/>
              </a:rPr>
              <a:t>surtos</a:t>
            </a:r>
            <a:r>
              <a:rPr lang="en-US" dirty="0">
                <a:ea typeface="Arial"/>
                <a:cs typeface="Arial"/>
                <a:sym typeface="Arial"/>
              </a:rPr>
              <a:t>?</a:t>
            </a:r>
            <a:endParaRPr dirty="0"/>
          </a:p>
          <a:p>
            <a:pPr lvl="1">
              <a:spcBef>
                <a:spcPts val="1200"/>
              </a:spcBef>
            </a:pPr>
            <a:r>
              <a:rPr lang="en-US" dirty="0" err="1">
                <a:latin typeface="Arial  "/>
              </a:rPr>
              <a:t>Formação</a:t>
            </a:r>
            <a:endParaRPr dirty="0">
              <a:latin typeface="Arial  "/>
            </a:endParaRPr>
          </a:p>
          <a:p>
            <a:pPr lvl="1">
              <a:spcBef>
                <a:spcPts val="1200"/>
              </a:spcBef>
            </a:pPr>
            <a:r>
              <a:rPr lang="en-US" dirty="0" err="1">
                <a:latin typeface="Arial  "/>
              </a:rPr>
              <a:t>Melhoria</a:t>
            </a:r>
            <a:r>
              <a:rPr lang="en-US" dirty="0">
                <a:latin typeface="Arial  "/>
              </a:rPr>
              <a:t> / </a:t>
            </a:r>
            <a:r>
              <a:rPr lang="en-US" dirty="0" err="1">
                <a:latin typeface="Arial  "/>
              </a:rPr>
              <a:t>inspeção</a:t>
            </a:r>
            <a:r>
              <a:rPr lang="en-US" dirty="0">
                <a:latin typeface="Arial  "/>
              </a:rPr>
              <a:t> do </a:t>
            </a:r>
            <a:r>
              <a:rPr lang="en-US" dirty="0" err="1">
                <a:latin typeface="Arial  "/>
              </a:rPr>
              <a:t>saneamento</a:t>
            </a:r>
            <a:endParaRPr dirty="0">
              <a:latin typeface="Arial  "/>
            </a:endParaRPr>
          </a:p>
          <a:p>
            <a:pPr lvl="1">
              <a:spcBef>
                <a:spcPts val="1200"/>
              </a:spcBef>
            </a:pPr>
            <a:r>
              <a:rPr lang="en-US" dirty="0" err="1">
                <a:latin typeface="Arial  "/>
              </a:rPr>
              <a:t>Imunização</a:t>
            </a:r>
            <a:endParaRPr dirty="0">
              <a:latin typeface="Arial  "/>
            </a:endParaRPr>
          </a:p>
          <a:p>
            <a:pPr lvl="1">
              <a:spcBef>
                <a:spcPts val="1200"/>
              </a:spcBef>
            </a:pPr>
            <a:r>
              <a:rPr lang="en-US" dirty="0" err="1">
                <a:latin typeface="Arial  "/>
              </a:rPr>
              <a:t>Legislação</a:t>
            </a:r>
            <a:endParaRPr dirty="0">
              <a:latin typeface="Arial  "/>
            </a:endParaRPr>
          </a:p>
          <a:p>
            <a:pPr lvl="1">
              <a:spcBef>
                <a:spcPts val="1200"/>
              </a:spcBef>
            </a:pPr>
            <a:r>
              <a:rPr lang="en-US" dirty="0">
                <a:latin typeface="Arial  "/>
              </a:rPr>
              <a:t>Outros</a:t>
            </a:r>
            <a:endParaRPr sz="2400" dirty="0">
              <a:latin typeface="Arial  "/>
            </a:endParaRPr>
          </a:p>
        </p:txBody>
      </p:sp>
      <p:sp>
        <p:nvSpPr>
          <p:cNvPr id="3" name="Title 2">
            <a:extLst>
              <a:ext uri="{FF2B5EF4-FFF2-40B4-BE49-F238E27FC236}">
                <a16:creationId xmlns:a16="http://schemas.microsoft.com/office/drawing/2014/main" id="{F0797EE8-0DA9-89AA-FF44-86703C1B8B90}"/>
              </a:ext>
            </a:extLst>
          </p:cNvPr>
          <p:cNvSpPr>
            <a:spLocks noGrp="1"/>
          </p:cNvSpPr>
          <p:nvPr>
            <p:ph type="title"/>
          </p:nvPr>
        </p:nvSpPr>
        <p:spPr/>
        <p:txBody>
          <a:bodyPr/>
          <a:lstStyle/>
          <a:p>
            <a:r>
              <a:rPr lang="en-US" dirty="0" err="1"/>
              <a:t>Resposta</a:t>
            </a:r>
            <a:r>
              <a:rPr lang="en-US" dirty="0"/>
              <a:t> a </a:t>
            </a:r>
            <a:r>
              <a:rPr lang="en-US" dirty="0" err="1"/>
              <a:t>longo</a:t>
            </a:r>
            <a:r>
              <a:rPr lang="en-US" dirty="0"/>
              <a:t> </a:t>
            </a:r>
            <a:r>
              <a:rPr lang="en-US" dirty="0" err="1"/>
              <a:t>prazo</a:t>
            </a:r>
            <a:br>
              <a:rPr lang="en-US" dirty="0"/>
            </a:br>
            <a:endParaRPr lang="pt-BR"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Shape 1194"/>
        <p:cNvGrpSpPr/>
        <p:nvPr/>
      </p:nvGrpSpPr>
      <p:grpSpPr>
        <a:xfrm>
          <a:off x="0" y="0"/>
          <a:ext cx="0" cy="0"/>
          <a:chOff x="0" y="0"/>
          <a:chExt cx="0" cy="0"/>
        </a:xfrm>
      </p:grpSpPr>
      <p:sp>
        <p:nvSpPr>
          <p:cNvPr id="4" name="Title 3">
            <a:extLst>
              <a:ext uri="{FF2B5EF4-FFF2-40B4-BE49-F238E27FC236}">
                <a16:creationId xmlns:a16="http://schemas.microsoft.com/office/drawing/2014/main" id="{7D7547C8-F8B5-9602-7B2E-D66F4B55AFC2}"/>
              </a:ext>
            </a:extLst>
          </p:cNvPr>
          <p:cNvSpPr>
            <a:spLocks noGrp="1"/>
          </p:cNvSpPr>
          <p:nvPr>
            <p:ph type="title"/>
          </p:nvPr>
        </p:nvSpPr>
        <p:spPr>
          <a:xfrm>
            <a:off x="844952" y="457200"/>
            <a:ext cx="9745463" cy="800100"/>
          </a:xfrm>
        </p:spPr>
        <p:txBody>
          <a:bodyPr/>
          <a:lstStyle/>
          <a:p>
            <a:r>
              <a:rPr lang="en-US" dirty="0"/>
              <a:t>Medida a curto ou a longo prazo?</a:t>
            </a:r>
          </a:p>
        </p:txBody>
      </p:sp>
      <p:sp>
        <p:nvSpPr>
          <p:cNvPr id="1196" name="Google Shape;1196;p76"/>
          <p:cNvSpPr txBox="1">
            <a:spLocks noGrp="1"/>
          </p:cNvSpPr>
          <p:nvPr>
            <p:ph sz="half" idx="2"/>
          </p:nvPr>
        </p:nvSpPr>
        <p:spPr>
          <a:xfrm>
            <a:off x="542442" y="1348352"/>
            <a:ext cx="9592158" cy="4211875"/>
          </a:xfrm>
          <a:prstGeom prst="rect">
            <a:avLst/>
          </a:prstGeom>
          <a:noFill/>
          <a:ln>
            <a:noFill/>
          </a:ln>
        </p:spPr>
        <p:txBody>
          <a:bodyPr spcFirstLastPara="1" wrap="square" lIns="91425" tIns="45700" rIns="91425" bIns="45700" anchor="t" anchorCtr="0">
            <a:noAutofit/>
          </a:bodyPr>
          <a:lstStyle/>
          <a:p>
            <a:pPr marL="400050" indent="-400050">
              <a:lnSpc>
                <a:spcPct val="150000"/>
              </a:lnSpc>
              <a:spcBef>
                <a:spcPts val="600"/>
              </a:spcBef>
              <a:buClr>
                <a:schemeClr val="dk1"/>
              </a:buClr>
              <a:buSzPts val="2400"/>
              <a:buFont typeface="Arial"/>
              <a:buAutoNum type="arabicPeriod"/>
            </a:pPr>
            <a:r>
              <a:rPr lang="en-US" sz="2200" dirty="0" err="1"/>
              <a:t>Recomendação</a:t>
            </a:r>
            <a:r>
              <a:rPr lang="en-US" sz="2200" dirty="0"/>
              <a:t> de </a:t>
            </a:r>
            <a:r>
              <a:rPr lang="en-US" sz="2200" dirty="0" err="1"/>
              <a:t>procedimentos</a:t>
            </a:r>
            <a:r>
              <a:rPr lang="en-US" sz="2200" dirty="0"/>
              <a:t> de </a:t>
            </a:r>
            <a:r>
              <a:rPr lang="en-US" sz="2200" dirty="0" err="1"/>
              <a:t>segurança</a:t>
            </a:r>
            <a:r>
              <a:rPr lang="en-US" sz="2200" dirty="0"/>
              <a:t> </a:t>
            </a:r>
            <a:r>
              <a:rPr lang="en-US" sz="2200" dirty="0" err="1"/>
              <a:t>alimentar</a:t>
            </a:r>
            <a:r>
              <a:rPr lang="en-US" sz="2200" dirty="0"/>
              <a:t> </a:t>
            </a:r>
            <a:r>
              <a:rPr lang="en-US" sz="2200" dirty="0" err="1"/>
              <a:t>melhorados</a:t>
            </a:r>
            <a:r>
              <a:rPr lang="en-US" sz="2200" dirty="0"/>
              <a:t> num </a:t>
            </a:r>
            <a:r>
              <a:rPr lang="en-US" sz="2200" dirty="0" err="1"/>
              <a:t>restaurante</a:t>
            </a:r>
            <a:endParaRPr sz="2200" dirty="0"/>
          </a:p>
          <a:p>
            <a:pPr marL="400050" indent="-400050">
              <a:lnSpc>
                <a:spcPct val="150000"/>
              </a:lnSpc>
              <a:spcBef>
                <a:spcPts val="600"/>
              </a:spcBef>
              <a:buClr>
                <a:schemeClr val="dk1"/>
              </a:buClr>
              <a:buSzPts val="2400"/>
              <a:buFont typeface="Arial"/>
              <a:buAutoNum type="arabicPeriod"/>
            </a:pPr>
            <a:r>
              <a:rPr lang="en-US" sz="2200" dirty="0"/>
              <a:t>Mandar as </a:t>
            </a:r>
            <a:r>
              <a:rPr lang="en-US" sz="2200" dirty="0" err="1"/>
              <a:t>crianças</a:t>
            </a:r>
            <a:r>
              <a:rPr lang="en-US" sz="2200" dirty="0"/>
              <a:t> </a:t>
            </a:r>
            <a:r>
              <a:rPr lang="en-US" sz="2200" dirty="0" err="1"/>
              <a:t>doentes</a:t>
            </a:r>
            <a:r>
              <a:rPr lang="en-US" sz="2200" dirty="0"/>
              <a:t> para casa de </a:t>
            </a:r>
            <a:r>
              <a:rPr lang="en-US" sz="2200" dirty="0" err="1"/>
              <a:t>uma</a:t>
            </a:r>
            <a:r>
              <a:rPr lang="en-US" sz="2200" dirty="0"/>
              <a:t> </a:t>
            </a:r>
            <a:r>
              <a:rPr lang="en-US" sz="2200" dirty="0" err="1"/>
              <a:t>escola</a:t>
            </a:r>
            <a:r>
              <a:rPr lang="en-US" sz="2200" dirty="0"/>
              <a:t> </a:t>
            </a:r>
            <a:r>
              <a:rPr lang="en-US" sz="2200" dirty="0" err="1"/>
              <a:t>onde</a:t>
            </a:r>
            <a:r>
              <a:rPr lang="en-US" sz="2200" dirty="0"/>
              <a:t> </a:t>
            </a:r>
            <a:r>
              <a:rPr lang="en-US" sz="2200" dirty="0" err="1"/>
              <a:t>há</a:t>
            </a:r>
            <a:r>
              <a:rPr lang="en-US" sz="2200" dirty="0"/>
              <a:t> um </a:t>
            </a:r>
            <a:r>
              <a:rPr lang="en-US" sz="2200" dirty="0" err="1"/>
              <a:t>surto</a:t>
            </a:r>
            <a:endParaRPr sz="2200" dirty="0"/>
          </a:p>
          <a:p>
            <a:pPr marL="400050" indent="-400050">
              <a:lnSpc>
                <a:spcPct val="150000"/>
              </a:lnSpc>
              <a:spcBef>
                <a:spcPts val="600"/>
              </a:spcBef>
              <a:buClr>
                <a:schemeClr val="dk1"/>
              </a:buClr>
              <a:buSzPts val="2400"/>
              <a:buFont typeface="Arial"/>
              <a:buAutoNum type="arabicPeriod"/>
            </a:pPr>
            <a:r>
              <a:rPr lang="en-US" sz="2200" dirty="0" err="1"/>
              <a:t>Contenção</a:t>
            </a:r>
            <a:r>
              <a:rPr lang="en-US" sz="2200" dirty="0"/>
              <a:t> de </a:t>
            </a:r>
            <a:r>
              <a:rPr lang="en-US" sz="2200" dirty="0" err="1"/>
              <a:t>derrame</a:t>
            </a:r>
            <a:r>
              <a:rPr lang="en-US" sz="2200" dirty="0"/>
              <a:t> de </a:t>
            </a:r>
            <a:r>
              <a:rPr lang="en-US" sz="2200" dirty="0" err="1"/>
              <a:t>produtos</a:t>
            </a:r>
            <a:r>
              <a:rPr lang="en-US" sz="2200" dirty="0"/>
              <a:t> </a:t>
            </a:r>
            <a:r>
              <a:rPr lang="en-US" sz="2200" dirty="0" err="1"/>
              <a:t>químicos</a:t>
            </a:r>
            <a:r>
              <a:rPr lang="en-US" sz="2200" dirty="0"/>
              <a:t> e </a:t>
            </a:r>
            <a:r>
              <a:rPr lang="en-US" sz="2200" dirty="0" err="1"/>
              <a:t>evacuação</a:t>
            </a:r>
            <a:r>
              <a:rPr lang="en-US" sz="2200" dirty="0"/>
              <a:t> da </a:t>
            </a:r>
            <a:r>
              <a:rPr lang="en-US" sz="2200" dirty="0" err="1"/>
              <a:t>área</a:t>
            </a:r>
            <a:endParaRPr sz="2200" dirty="0"/>
          </a:p>
          <a:p>
            <a:pPr marL="400050" indent="-400050">
              <a:lnSpc>
                <a:spcPct val="150000"/>
              </a:lnSpc>
              <a:spcBef>
                <a:spcPts val="600"/>
              </a:spcBef>
              <a:buClr>
                <a:schemeClr val="dk1"/>
              </a:buClr>
              <a:buSzPts val="2400"/>
              <a:buFont typeface="Arial"/>
              <a:buAutoNum type="arabicPeriod"/>
            </a:pPr>
            <a:r>
              <a:rPr lang="en-US" sz="2200" dirty="0" err="1"/>
              <a:t>Estabelecimento</a:t>
            </a:r>
            <a:r>
              <a:rPr lang="en-US" sz="2200" dirty="0"/>
              <a:t> de </a:t>
            </a:r>
            <a:r>
              <a:rPr lang="en-US" sz="2200" dirty="0" err="1"/>
              <a:t>programas</a:t>
            </a:r>
            <a:r>
              <a:rPr lang="en-US" sz="2200" dirty="0"/>
              <a:t> de </a:t>
            </a:r>
            <a:r>
              <a:rPr lang="en-US" sz="2200" dirty="0" err="1"/>
              <a:t>rastreio</a:t>
            </a:r>
            <a:r>
              <a:rPr lang="en-US" sz="2200" dirty="0"/>
              <a:t> e </a:t>
            </a:r>
            <a:r>
              <a:rPr lang="en-US" sz="2200" dirty="0" err="1"/>
              <a:t>vacinação</a:t>
            </a:r>
            <a:r>
              <a:rPr lang="en-US" sz="2200" dirty="0"/>
              <a:t> para </a:t>
            </a:r>
            <a:r>
              <a:rPr lang="en-US" sz="2200" dirty="0" err="1"/>
              <a:t>doenças</a:t>
            </a:r>
            <a:r>
              <a:rPr lang="en-US" sz="2200" dirty="0"/>
              <a:t> </a:t>
            </a:r>
            <a:r>
              <a:rPr lang="en-US" sz="2200" dirty="0" err="1"/>
              <a:t>veterinárias</a:t>
            </a:r>
            <a:r>
              <a:rPr lang="en-US" sz="2200" dirty="0"/>
              <a:t> que </a:t>
            </a:r>
            <a:r>
              <a:rPr lang="en-US" sz="2200" dirty="0" err="1"/>
              <a:t>podem</a:t>
            </a:r>
            <a:r>
              <a:rPr lang="en-US" sz="2200" dirty="0"/>
              <a:t> ser </a:t>
            </a:r>
            <a:r>
              <a:rPr lang="en-US" sz="2200" dirty="0" err="1"/>
              <a:t>eliminadas</a:t>
            </a:r>
            <a:r>
              <a:rPr lang="en-US" sz="2200" dirty="0"/>
              <a:t> </a:t>
            </a:r>
            <a:endParaRPr sz="2200" dirty="0"/>
          </a:p>
          <a:p>
            <a:pPr marL="400050" indent="-400050">
              <a:lnSpc>
                <a:spcPct val="150000"/>
              </a:lnSpc>
              <a:spcBef>
                <a:spcPts val="600"/>
              </a:spcBef>
              <a:buClr>
                <a:schemeClr val="dk1"/>
              </a:buClr>
              <a:buSzPts val="2400"/>
              <a:buFont typeface="Arial"/>
              <a:buAutoNum type="arabicPeriod"/>
            </a:pPr>
            <a:r>
              <a:rPr lang="en-US" sz="2200" dirty="0" err="1"/>
              <a:t>Criação</a:t>
            </a:r>
            <a:r>
              <a:rPr lang="en-US" sz="2200" dirty="0"/>
              <a:t> de um </a:t>
            </a:r>
            <a:r>
              <a:rPr lang="en-US" sz="2200" dirty="0" err="1"/>
              <a:t>poço</a:t>
            </a:r>
            <a:r>
              <a:rPr lang="en-US" sz="2200" dirty="0"/>
              <a:t> </a:t>
            </a:r>
            <a:r>
              <a:rPr lang="en-US" sz="2200" dirty="0" err="1"/>
              <a:t>protegido</a:t>
            </a:r>
            <a:r>
              <a:rPr lang="en-US" sz="2200" dirty="0"/>
              <a:t> e profundo para o </a:t>
            </a:r>
            <a:r>
              <a:rPr lang="en-US" sz="2200" dirty="0" err="1"/>
              <a:t>sistema</a:t>
            </a:r>
            <a:r>
              <a:rPr lang="en-US" sz="2200" dirty="0"/>
              <a:t> de </a:t>
            </a:r>
            <a:r>
              <a:rPr lang="en-US" sz="2200" dirty="0" err="1"/>
              <a:t>água</a:t>
            </a:r>
            <a:endParaRPr sz="2200" dirty="0"/>
          </a:p>
          <a:p>
            <a:pPr marL="287338" indent="-109538">
              <a:spcBef>
                <a:spcPts val="600"/>
              </a:spcBef>
              <a:buNone/>
            </a:pPr>
            <a:endParaRPr sz="2200" dirty="0"/>
          </a:p>
        </p:txBody>
      </p:sp>
      <p:sp>
        <p:nvSpPr>
          <p:cNvPr id="1197" name="Google Shape;1197;p76"/>
          <p:cNvSpPr/>
          <p:nvPr/>
        </p:nvSpPr>
        <p:spPr>
          <a:xfrm>
            <a:off x="10072608" y="1622251"/>
            <a:ext cx="2057400" cy="381000"/>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
                <a:ea typeface="+mn-ea"/>
                <a:cs typeface="+mn-cs"/>
              </a:rPr>
              <a:t>LONGO PRAZO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1198" name="Google Shape;1198;p76"/>
          <p:cNvSpPr/>
          <p:nvPr/>
        </p:nvSpPr>
        <p:spPr>
          <a:xfrm>
            <a:off x="10072608" y="2702705"/>
            <a:ext cx="2057400"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
                <a:ea typeface="+mn-ea"/>
                <a:cs typeface="+mn-cs"/>
              </a:rPr>
              <a:t>CURTO PRAZO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1199" name="Google Shape;1199;p76"/>
          <p:cNvSpPr/>
          <p:nvPr/>
        </p:nvSpPr>
        <p:spPr>
          <a:xfrm>
            <a:off x="10072608" y="3410322"/>
            <a:ext cx="2057400"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
                <a:ea typeface="+mn-ea"/>
                <a:cs typeface="+mn-cs"/>
              </a:rPr>
              <a:t>CURTO PRAZO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1200" name="Google Shape;1200;p76"/>
          <p:cNvSpPr/>
          <p:nvPr/>
        </p:nvSpPr>
        <p:spPr>
          <a:xfrm>
            <a:off x="10072608" y="4092881"/>
            <a:ext cx="2057400" cy="384048"/>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black"/>
                </a:solidFill>
                <a:effectLst/>
                <a:uLnTx/>
                <a:uFillTx/>
                <a:latin typeface="Arial  "/>
                <a:ea typeface="+mn-ea"/>
                <a:cs typeface="+mn-cs"/>
              </a:rPr>
              <a:t>LONGO PRAZO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201" name="Google Shape;1201;p76"/>
          <p:cNvSpPr/>
          <p:nvPr/>
        </p:nvSpPr>
        <p:spPr>
          <a:xfrm>
            <a:off x="10072608" y="5158258"/>
            <a:ext cx="2057400" cy="384048"/>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
                <a:ea typeface="+mn-ea"/>
                <a:cs typeface="+mn-cs"/>
              </a:rPr>
              <a:t>LONGO PRAZO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9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9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9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0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Shape 1206"/>
        <p:cNvGrpSpPr/>
        <p:nvPr/>
      </p:nvGrpSpPr>
      <p:grpSpPr>
        <a:xfrm>
          <a:off x="0" y="0"/>
          <a:ext cx="0" cy="0"/>
          <a:chOff x="0" y="0"/>
          <a:chExt cx="0" cy="0"/>
        </a:xfrm>
      </p:grpSpPr>
      <p:sp>
        <p:nvSpPr>
          <p:cNvPr id="4" name="Title 3">
            <a:extLst>
              <a:ext uri="{FF2B5EF4-FFF2-40B4-BE49-F238E27FC236}">
                <a16:creationId xmlns:a16="http://schemas.microsoft.com/office/drawing/2014/main" id="{8A34101A-3EE2-23E5-E13B-E6B4AFF79A49}"/>
              </a:ext>
            </a:extLst>
          </p:cNvPr>
          <p:cNvSpPr>
            <a:spLocks noGrp="1"/>
          </p:cNvSpPr>
          <p:nvPr>
            <p:ph type="title"/>
          </p:nvPr>
        </p:nvSpPr>
        <p:spPr/>
        <p:txBody>
          <a:bodyPr/>
          <a:lstStyle/>
          <a:p>
            <a:r>
              <a:rPr lang="en-US" dirty="0"/>
              <a:t>Fazer recomendações</a:t>
            </a:r>
          </a:p>
        </p:txBody>
      </p:sp>
      <p:sp>
        <p:nvSpPr>
          <p:cNvPr id="1208" name="Google Shape;1208;p7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gn="just">
              <a:spcBef>
                <a:spcPts val="0"/>
              </a:spcBef>
              <a:buNone/>
            </a:pPr>
            <a:r>
              <a:rPr lang="en-US" dirty="0"/>
              <a:t>Quais são as suas recomendações para a prevenção e </a:t>
            </a:r>
            <a:r>
              <a:rPr lang="en-US" dirty="0" err="1"/>
              <a:t>controle</a:t>
            </a:r>
            <a:r>
              <a:rPr lang="en-US" dirty="0"/>
              <a:t> do surto de shigelose?</a:t>
            </a:r>
            <a:endParaRPr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Shape 1214"/>
        <p:cNvGrpSpPr/>
        <p:nvPr/>
      </p:nvGrpSpPr>
      <p:grpSpPr>
        <a:xfrm>
          <a:off x="0" y="0"/>
          <a:ext cx="0" cy="0"/>
          <a:chOff x="0" y="0"/>
          <a:chExt cx="0" cy="0"/>
        </a:xfrm>
      </p:grpSpPr>
      <p:sp>
        <p:nvSpPr>
          <p:cNvPr id="1216" name="Google Shape;1216;p78"/>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indent="0">
              <a:lnSpc>
                <a:spcPct val="115000"/>
              </a:lnSpc>
              <a:spcBef>
                <a:spcPts val="0"/>
              </a:spcBef>
              <a:buNone/>
            </a:pPr>
            <a:r>
              <a:rPr lang="en-US" b="1" dirty="0" err="1"/>
              <a:t>Direcionar</a:t>
            </a:r>
            <a:r>
              <a:rPr lang="en-US" b="1" dirty="0"/>
              <a:t> </a:t>
            </a:r>
            <a:r>
              <a:rPr lang="en-US" b="1" dirty="0" err="1"/>
              <a:t>aos</a:t>
            </a:r>
            <a:r>
              <a:rPr lang="en-US" b="1" dirty="0"/>
              <a:t> </a:t>
            </a:r>
            <a:r>
              <a:rPr lang="en-US" b="1" dirty="0" err="1"/>
              <a:t>atores</a:t>
            </a:r>
            <a:r>
              <a:rPr lang="en-US" b="1" dirty="0"/>
              <a:t>:</a:t>
            </a:r>
          </a:p>
          <a:p>
            <a:pPr lvl="1">
              <a:lnSpc>
                <a:spcPct val="115000"/>
              </a:lnSpc>
              <a:spcBef>
                <a:spcPts val="0"/>
              </a:spcBef>
            </a:pPr>
            <a:r>
              <a:rPr lang="en-US" dirty="0" err="1"/>
              <a:t>Vendedores</a:t>
            </a:r>
            <a:r>
              <a:rPr lang="en-US" dirty="0"/>
              <a:t> e </a:t>
            </a:r>
            <a:r>
              <a:rPr lang="en-US" dirty="0" err="1"/>
              <a:t>manipuladores</a:t>
            </a:r>
            <a:r>
              <a:rPr lang="en-US" dirty="0"/>
              <a:t> de </a:t>
            </a:r>
            <a:r>
              <a:rPr lang="en-US" dirty="0" err="1"/>
              <a:t>alimentos</a:t>
            </a:r>
            <a:endParaRPr lang="en-US" dirty="0"/>
          </a:p>
          <a:p>
            <a:pPr lvl="1">
              <a:lnSpc>
                <a:spcPct val="115000"/>
              </a:lnSpc>
              <a:spcBef>
                <a:spcPts val="0"/>
              </a:spcBef>
            </a:pPr>
            <a:r>
              <a:rPr lang="en-US" dirty="0"/>
              <a:t>Público </a:t>
            </a:r>
            <a:r>
              <a:rPr lang="en-US" dirty="0" err="1"/>
              <a:t>em</a:t>
            </a:r>
            <a:r>
              <a:rPr lang="en-US" dirty="0"/>
              <a:t> </a:t>
            </a:r>
            <a:r>
              <a:rPr lang="en-US" dirty="0" err="1"/>
              <a:t>geral</a:t>
            </a:r>
            <a:endParaRPr lang="en-US" dirty="0"/>
          </a:p>
          <a:p>
            <a:pPr lvl="1">
              <a:lnSpc>
                <a:spcPct val="115000"/>
              </a:lnSpc>
              <a:spcBef>
                <a:spcPts val="0"/>
              </a:spcBef>
            </a:pPr>
            <a:r>
              <a:rPr lang="en-US" dirty="0" err="1"/>
              <a:t>Vigilância</a:t>
            </a:r>
            <a:endParaRPr lang="en-US" dirty="0"/>
          </a:p>
          <a:p>
            <a:pPr lvl="1">
              <a:lnSpc>
                <a:spcPct val="115000"/>
              </a:lnSpc>
              <a:spcBef>
                <a:spcPts val="0"/>
              </a:spcBef>
            </a:pPr>
            <a:r>
              <a:rPr lang="en-US" dirty="0" err="1"/>
              <a:t>Laboratório</a:t>
            </a:r>
            <a:endParaRPr lang="en-US" dirty="0"/>
          </a:p>
          <a:p>
            <a:pPr lvl="1">
              <a:lnSpc>
                <a:spcPct val="115000"/>
              </a:lnSpc>
              <a:spcBef>
                <a:spcPts val="0"/>
              </a:spcBef>
            </a:pPr>
            <a:r>
              <a:rPr lang="en-US" dirty="0" err="1"/>
              <a:t>Saneamento</a:t>
            </a:r>
            <a:endParaRPr dirty="0"/>
          </a:p>
          <a:p>
            <a:pPr marL="0" indent="0">
              <a:buNone/>
            </a:pPr>
            <a:endParaRPr dirty="0"/>
          </a:p>
        </p:txBody>
      </p:sp>
      <p:sp>
        <p:nvSpPr>
          <p:cNvPr id="6" name="Title 2">
            <a:extLst>
              <a:ext uri="{FF2B5EF4-FFF2-40B4-BE49-F238E27FC236}">
                <a16:creationId xmlns:a16="http://schemas.microsoft.com/office/drawing/2014/main" id="{44DF3863-D04E-AB1A-76BF-AD80CF10DDC4}"/>
              </a:ext>
            </a:extLst>
          </p:cNvPr>
          <p:cNvSpPr>
            <a:spLocks noGrp="1"/>
          </p:cNvSpPr>
          <p:nvPr>
            <p:ph type="title"/>
          </p:nvPr>
        </p:nvSpPr>
        <p:spPr>
          <a:xfrm>
            <a:off x="838200" y="447675"/>
            <a:ext cx="9752216" cy="800100"/>
          </a:xfrm>
        </p:spPr>
        <p:txBody>
          <a:bodyPr/>
          <a:lstStyle/>
          <a:p>
            <a:r>
              <a:rPr lang="en-US" dirty="0"/>
              <a:t>Fazer </a:t>
            </a:r>
            <a:r>
              <a:rPr lang="en-US" dirty="0" err="1"/>
              <a:t>recomendações</a:t>
            </a:r>
            <a:r>
              <a:rPr lang="en-US" dirty="0"/>
              <a:t> </a:t>
            </a:r>
            <a:r>
              <a:rPr lang="en-US" dirty="0" err="1"/>
              <a:t>resposta</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Shape 150">
          <a:extLst>
            <a:ext uri="{FF2B5EF4-FFF2-40B4-BE49-F238E27FC236}">
              <a16:creationId xmlns:a16="http://schemas.microsoft.com/office/drawing/2014/main" id="{59120420-B326-2321-B618-3D931215BF89}"/>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009ECFD2-D513-C1A5-6656-9ADE427FB9FB}"/>
              </a:ext>
            </a:extLst>
          </p:cNvPr>
          <p:cNvSpPr txBox="1">
            <a:spLocks/>
          </p:cNvSpPr>
          <p:nvPr/>
        </p:nvSpPr>
        <p:spPr>
          <a:xfrm>
            <a:off x="527538" y="1449547"/>
            <a:ext cx="11570907" cy="444655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Desenvolver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Avaliar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epidemiologicamente</a:t>
            </a:r>
            <a:r>
              <a:rPr lang="en-US" altLang="ja-JP" sz="2600" dirty="0">
                <a:solidFill>
                  <a:schemeClr val="bg1">
                    <a:lumMod val="75000"/>
                  </a:schemeClr>
                </a:solidFill>
                <a:ea typeface="ＭＳ Ｐゴシック" charset="-128"/>
              </a:rPr>
              <a:t> as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solidFill>
                  <a:schemeClr val="bg1">
                    <a:lumMod val="75000"/>
                  </a:schemeClr>
                </a:solidFill>
                <a:ea typeface="ＭＳ Ｐゴシック" charset="-128"/>
              </a:rPr>
              <a:t>Conciliar a </a:t>
            </a:r>
            <a:r>
              <a:rPr lang="en-US" altLang="ja-JP" sz="2600" dirty="0" err="1">
                <a:solidFill>
                  <a:schemeClr val="bg1">
                    <a:lumMod val="75000"/>
                  </a:schemeClr>
                </a:solidFill>
                <a:ea typeface="ＭＳ Ｐゴシック" charset="-128"/>
              </a:rPr>
              <a:t>epidemiologia</a:t>
            </a:r>
            <a:r>
              <a:rPr lang="en-US" altLang="ja-JP" sz="2600" dirty="0">
                <a:solidFill>
                  <a:schemeClr val="bg1">
                    <a:lumMod val="75000"/>
                  </a:schemeClr>
                </a:solidFill>
                <a:ea typeface="ＭＳ Ｐゴシック" charset="-128"/>
              </a:rPr>
              <a:t> com </a:t>
            </a:r>
            <a:r>
              <a:rPr lang="en-US" altLang="ja-JP" sz="2600" dirty="0" err="1">
                <a:solidFill>
                  <a:schemeClr val="bg1">
                    <a:lumMod val="75000"/>
                  </a:schemeClr>
                </a:solidFill>
                <a:ea typeface="ＭＳ Ｐゴシック" charset="-128"/>
              </a:rPr>
              <a:t>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resultados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laboratoriais</a:t>
            </a:r>
            <a:r>
              <a:rPr lang="en-US" altLang="ja-JP" sz="2600" dirty="0">
                <a:solidFill>
                  <a:schemeClr val="bg1">
                    <a:lumMod val="75000"/>
                  </a:schemeClr>
                </a:solidFill>
                <a:ea typeface="ＭＳ Ｐゴシック" charset="-128"/>
              </a:rPr>
              <a:t> e </a:t>
            </a:r>
            <a:r>
              <a:rPr lang="en-US" altLang="ja-JP" sz="2600" dirty="0" err="1">
                <a:solidFill>
                  <a:schemeClr val="bg1">
                    <a:lumMod val="75000"/>
                  </a:schemeClr>
                </a:solidFill>
                <a:ea typeface="ＭＳ Ｐゴシック" charset="-128"/>
              </a:rPr>
              <a:t>ambientais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Realizar</a:t>
            </a:r>
            <a:r>
              <a:rPr lang="en-US" altLang="ja-JP"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estudos</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adicionais</a:t>
            </a:r>
            <a:r>
              <a:rPr lang="en-US" altLang="en-US" sz="2600" dirty="0">
                <a:solidFill>
                  <a:schemeClr val="bg1">
                    <a:lumMod val="75000"/>
                  </a:schemeClr>
                </a:solidFill>
                <a:ea typeface="ＭＳ Ｐゴシック" charset="-128"/>
              </a:rPr>
              <a:t>, se </a:t>
            </a:r>
            <a:r>
              <a:rPr lang="en-US" altLang="en-US" sz="2600" dirty="0" err="1">
                <a:solidFill>
                  <a:schemeClr val="bg1">
                    <a:lumMod val="75000"/>
                  </a:schemeClr>
                </a:solidFill>
                <a:ea typeface="ＭＳ Ｐゴシック" charset="-128"/>
              </a:rPr>
              <a:t>necessário</a:t>
            </a:r>
            <a:endParaRPr lang="en-US" altLang="en-US" sz="2600" dirty="0">
              <a:solidFill>
                <a:schemeClr val="bg1">
                  <a:lumMod val="75000"/>
                </a:schemeClr>
              </a:solidFill>
              <a:ea typeface="ＭＳ Ｐゴシック" charset="-128"/>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ea typeface="ＭＳ Ｐゴシック" charset="-128"/>
              </a:rPr>
              <a:t>Aplicar</a:t>
            </a:r>
            <a:r>
              <a:rPr lang="en-US" altLang="en-US" sz="2600" dirty="0">
                <a:solidFill>
                  <a:schemeClr val="bg1">
                    <a:lumMod val="75000"/>
                  </a:schemeClr>
                </a:solidFill>
                <a:ea typeface="ＭＳ Ｐゴシック" charset="-128"/>
              </a:rPr>
              <a:t> e </a:t>
            </a:r>
            <a:r>
              <a:rPr lang="en-US" altLang="en-US" sz="2600" dirty="0" err="1">
                <a:solidFill>
                  <a:schemeClr val="bg1">
                    <a:lumMod val="75000"/>
                  </a:schemeClr>
                </a:solidFill>
                <a:ea typeface="ＭＳ Ｐゴシック" charset="-128"/>
              </a:rPr>
              <a:t>avaliar</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medidas</a:t>
            </a:r>
            <a:r>
              <a:rPr lang="en-US" altLang="en-US" sz="2600" dirty="0">
                <a:solidFill>
                  <a:schemeClr val="bg1">
                    <a:lumMod val="75000"/>
                  </a:schemeClr>
                </a:solidFill>
                <a:ea typeface="ＭＳ Ｐゴシック" charset="-128"/>
              </a:rPr>
              <a:t> de </a:t>
            </a:r>
            <a:r>
              <a:rPr lang="en-US" altLang="en-US" sz="2600" dirty="0" err="1">
                <a:solidFill>
                  <a:schemeClr val="bg1">
                    <a:lumMod val="75000"/>
                  </a:schemeClr>
                </a:solidFill>
                <a:ea typeface="ＭＳ Ｐゴシック" charset="-128"/>
              </a:rPr>
              <a:t>prevenção</a:t>
            </a:r>
            <a:r>
              <a:rPr lang="en-US" altLang="en-US" sz="2600" dirty="0">
                <a:solidFill>
                  <a:schemeClr val="bg1">
                    <a:lumMod val="75000"/>
                  </a:schemeClr>
                </a:solidFill>
                <a:ea typeface="ＭＳ Ｐゴシック" charset="-128"/>
              </a:rPr>
              <a:t> e </a:t>
            </a:r>
            <a:r>
              <a:rPr lang="en-US" altLang="en-US" sz="2600" dirty="0" err="1">
                <a:solidFill>
                  <a:schemeClr val="bg1">
                    <a:lumMod val="75000"/>
                  </a:schemeClr>
                </a:solidFill>
                <a:ea typeface="ＭＳ Ｐゴシック" charset="-128"/>
              </a:rPr>
              <a:t>controle</a:t>
            </a:r>
            <a:endParaRPr lang="en-US" altLang="en-US" sz="2600" dirty="0">
              <a:solidFill>
                <a:schemeClr val="bg1">
                  <a:lumMod val="75000"/>
                </a:schemeClr>
              </a:solidFill>
              <a:ea typeface="ＭＳ Ｐゴシック" charset="-128"/>
            </a:endParaRPr>
          </a:p>
          <a:p>
            <a:pPr marL="609600" indent="-609600">
              <a:spcBef>
                <a:spcPts val="600"/>
              </a:spcBef>
              <a:spcAft>
                <a:spcPts val="600"/>
              </a:spcAft>
              <a:buSzPct val="100000"/>
              <a:buFont typeface="+mj-lt"/>
              <a:buAutoNum type="arabicPeriod" startAt="11"/>
            </a:pPr>
            <a:r>
              <a:rPr lang="en-US" altLang="en-US" sz="2600" dirty="0" err="1"/>
              <a:t>Iniciar</a:t>
            </a:r>
            <a:r>
              <a:rPr lang="en-US" altLang="en-US" sz="2600" dirty="0"/>
              <a:t> </a:t>
            </a:r>
            <a:r>
              <a:rPr lang="en-US" altLang="en-US" sz="2600" dirty="0" err="1"/>
              <a:t>ou</a:t>
            </a:r>
            <a:r>
              <a:rPr lang="en-US" altLang="en-US" sz="2600" dirty="0"/>
              <a:t> </a:t>
            </a:r>
            <a:r>
              <a:rPr lang="en-US" altLang="en-US" sz="2600" dirty="0" err="1"/>
              <a:t>manter</a:t>
            </a:r>
            <a:r>
              <a:rPr lang="en-US" altLang="en-US" sz="2600" dirty="0"/>
              <a:t> a </a:t>
            </a:r>
            <a:r>
              <a:rPr lang="en-US" altLang="en-US" sz="2600" dirty="0" err="1"/>
              <a:t>vigilância</a:t>
            </a:r>
            <a:endParaRPr lang="en-US" altLang="en-US" sz="2600" dirty="0"/>
          </a:p>
          <a:p>
            <a:pPr marL="609600" indent="-609600">
              <a:spcBef>
                <a:spcPts val="600"/>
              </a:spcBef>
              <a:spcAft>
                <a:spcPts val="600"/>
              </a:spcAft>
              <a:buSzPct val="100000"/>
              <a:buFont typeface="Arial" charset="0"/>
              <a:buAutoNum type="arabicPeriod" startAt="11"/>
            </a:pPr>
            <a:r>
              <a:rPr lang="en-US" altLang="en-US" sz="2600" dirty="0" err="1">
                <a:solidFill>
                  <a:schemeClr val="bg1">
                    <a:lumMod val="75000"/>
                  </a:schemeClr>
                </a:solidFill>
              </a:rPr>
              <a:t>Comunicar</a:t>
            </a:r>
            <a:r>
              <a:rPr lang="en-US" altLang="en-US" sz="2600" dirty="0">
                <a:solidFill>
                  <a:schemeClr val="bg1">
                    <a:lumMod val="75000"/>
                  </a:schemeClr>
                </a:solidFill>
              </a:rPr>
              <a:t> </a:t>
            </a:r>
            <a:r>
              <a:rPr lang="en-US" altLang="en-US" sz="2600" dirty="0" err="1">
                <a:solidFill>
                  <a:schemeClr val="bg1">
                    <a:lumMod val="75000"/>
                  </a:schemeClr>
                </a:solidFill>
              </a:rPr>
              <a:t>os</a:t>
            </a:r>
            <a:r>
              <a:rPr lang="en-US" altLang="en-US" sz="2600" dirty="0">
                <a:solidFill>
                  <a:schemeClr val="bg1">
                    <a:lumMod val="75000"/>
                  </a:schemeClr>
                </a:solidFill>
              </a:rPr>
              <a:t> </a:t>
            </a:r>
            <a:r>
              <a:rPr lang="en-US" altLang="en-US" sz="2600" dirty="0" err="1">
                <a:solidFill>
                  <a:schemeClr val="bg1">
                    <a:lumMod val="75000"/>
                  </a:schemeClr>
                </a:solidFill>
              </a:rPr>
              <a:t>resultados</a:t>
            </a:r>
            <a:endParaRPr lang="en-US" altLang="en-US" sz="2600" dirty="0">
              <a:solidFill>
                <a:schemeClr val="bg1">
                  <a:lumMod val="75000"/>
                </a:schemeClr>
              </a:solidFill>
            </a:endParaRPr>
          </a:p>
        </p:txBody>
      </p:sp>
      <p:sp>
        <p:nvSpPr>
          <p:cNvPr id="2" name="Title 1">
            <a:extLst>
              <a:ext uri="{FF2B5EF4-FFF2-40B4-BE49-F238E27FC236}">
                <a16:creationId xmlns:a16="http://schemas.microsoft.com/office/drawing/2014/main" id="{02385B3C-0A6B-0448-231C-BA5093432BB4}"/>
              </a:ext>
            </a:extLst>
          </p:cNvPr>
          <p:cNvSpPr>
            <a:spLocks noGrp="1"/>
          </p:cNvSpPr>
          <p:nvPr>
            <p:ph type="title"/>
          </p:nvPr>
        </p:nvSpPr>
        <p:spPr/>
        <p:txBody>
          <a:bodyPr/>
          <a:lstStyle/>
          <a:p>
            <a:r>
              <a:rPr lang="en-US" dirty="0"/>
              <a:t>Passo 12: </a:t>
            </a:r>
            <a:r>
              <a:rPr lang="en-US" dirty="0" err="1"/>
              <a:t>Iniciar</a:t>
            </a:r>
            <a:r>
              <a:rPr lang="en-US" dirty="0"/>
              <a:t> </a:t>
            </a:r>
            <a:r>
              <a:rPr lang="en-US" dirty="0" err="1"/>
              <a:t>ou</a:t>
            </a:r>
            <a:r>
              <a:rPr lang="en-US" dirty="0"/>
              <a:t> </a:t>
            </a:r>
            <a:r>
              <a:rPr lang="en-US" dirty="0" err="1"/>
              <a:t>manter</a:t>
            </a:r>
            <a:r>
              <a:rPr lang="en-US" dirty="0"/>
              <a:t> a </a:t>
            </a:r>
            <a:r>
              <a:rPr lang="en-US" dirty="0" err="1"/>
              <a:t>vigilância</a:t>
            </a:r>
            <a:br>
              <a:rPr lang="en-US" dirty="0"/>
            </a:br>
            <a:endParaRPr lang="pt-BR" dirty="0"/>
          </a:p>
        </p:txBody>
      </p:sp>
    </p:spTree>
    <p:extLst>
      <p:ext uri="{BB962C8B-B14F-4D97-AF65-F5344CB8AC3E}">
        <p14:creationId xmlns:p14="http://schemas.microsoft.com/office/powerpoint/2010/main" val="42467541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Shape 1229"/>
        <p:cNvGrpSpPr/>
        <p:nvPr/>
      </p:nvGrpSpPr>
      <p:grpSpPr>
        <a:xfrm>
          <a:off x="0" y="0"/>
          <a:ext cx="0" cy="0"/>
          <a:chOff x="0" y="0"/>
          <a:chExt cx="0" cy="0"/>
        </a:xfrm>
      </p:grpSpPr>
      <p:sp>
        <p:nvSpPr>
          <p:cNvPr id="1230" name="Google Shape;1230;p80"/>
          <p:cNvSpPr txBox="1">
            <a:spLocks noGrp="1"/>
          </p:cNvSpPr>
          <p:nvPr>
            <p:ph type="title"/>
          </p:nvPr>
        </p:nvSpPr>
        <p:spPr>
          <a:prstGeom prst="rect">
            <a:avLst/>
          </a:prstGeom>
          <a:noFill/>
          <a:ln>
            <a:noFill/>
          </a:ln>
        </p:spPr>
        <p:txBody>
          <a:bodyPr spcFirstLastPara="1" wrap="square" lIns="91425" tIns="45700" rIns="91425" bIns="45700" anchor="b" anchorCtr="0">
            <a:noAutofit/>
          </a:bodyPr>
          <a:lstStyle/>
          <a:p>
            <a:r>
              <a:rPr lang="en-US" dirty="0"/>
              <a:t>Vigilância: As </a:t>
            </a:r>
            <a:r>
              <a:rPr lang="en-US" dirty="0" err="1"/>
              <a:t>medidas</a:t>
            </a:r>
            <a:r>
              <a:rPr lang="en-US" dirty="0"/>
              <a:t> de </a:t>
            </a:r>
            <a:r>
              <a:rPr lang="en-US" dirty="0" err="1"/>
              <a:t>controle</a:t>
            </a:r>
            <a:r>
              <a:rPr lang="en-US" dirty="0"/>
              <a:t> </a:t>
            </a:r>
            <a:br>
              <a:rPr lang="en-US" dirty="0"/>
            </a:br>
            <a:r>
              <a:rPr lang="en-US" dirty="0" err="1"/>
              <a:t>estão</a:t>
            </a:r>
            <a:r>
              <a:rPr lang="en-US" dirty="0"/>
              <a:t> </a:t>
            </a:r>
            <a:r>
              <a:rPr lang="en-US" dirty="0" err="1"/>
              <a:t>funcionando</a:t>
            </a:r>
            <a:r>
              <a:rPr lang="en-US" dirty="0"/>
              <a:t>?</a:t>
            </a:r>
            <a:endParaRPr dirty="0"/>
          </a:p>
        </p:txBody>
      </p:sp>
      <p:grpSp>
        <p:nvGrpSpPr>
          <p:cNvPr id="3" name="Group 2">
            <a:extLst>
              <a:ext uri="{FF2B5EF4-FFF2-40B4-BE49-F238E27FC236}">
                <a16:creationId xmlns:a16="http://schemas.microsoft.com/office/drawing/2014/main" id="{6487DE11-6C8D-FE94-3B73-0EBB6EAAC18E}"/>
              </a:ext>
            </a:extLst>
          </p:cNvPr>
          <p:cNvGrpSpPr/>
          <p:nvPr/>
        </p:nvGrpSpPr>
        <p:grpSpPr>
          <a:xfrm>
            <a:off x="1450544" y="2165317"/>
            <a:ext cx="4343400" cy="3429620"/>
            <a:chOff x="1752600" y="2209180"/>
            <a:chExt cx="4343400" cy="3429620"/>
          </a:xfrm>
        </p:grpSpPr>
        <p:graphicFrame>
          <p:nvGraphicFramePr>
            <p:cNvPr id="1231" name="Google Shape;1231;p80"/>
            <p:cNvGraphicFramePr/>
            <p:nvPr/>
          </p:nvGraphicFramePr>
          <p:xfrm>
            <a:off x="1752600" y="2602468"/>
            <a:ext cx="4343400" cy="3036332"/>
          </p:xfrm>
          <a:graphic>
            <a:graphicData uri="http://schemas.openxmlformats.org/drawingml/2006/chart">
              <c:chart xmlns:c="http://schemas.openxmlformats.org/drawingml/2006/chart" xmlns:r="http://schemas.openxmlformats.org/officeDocument/2006/relationships" r:id="rId3"/>
            </a:graphicData>
          </a:graphic>
        </p:graphicFrame>
        <p:sp>
          <p:nvSpPr>
            <p:cNvPr id="1234" name="Google Shape;1234;p80"/>
            <p:cNvSpPr/>
            <p:nvPr/>
          </p:nvSpPr>
          <p:spPr>
            <a:xfrm>
              <a:off x="4000500" y="2743200"/>
              <a:ext cx="228600" cy="457200"/>
            </a:xfrm>
            <a:prstGeom prst="downArrow">
              <a:avLst>
                <a:gd name="adj1" fmla="val 50000"/>
                <a:gd name="adj2" fmla="val 50000"/>
              </a:avLst>
            </a:prstGeom>
            <a:solidFill>
              <a:schemeClr val="tx1"/>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1235" name="Google Shape;1235;p80"/>
            <p:cNvSpPr txBox="1"/>
            <p:nvPr/>
          </p:nvSpPr>
          <p:spPr>
            <a:xfrm>
              <a:off x="2939847" y="2209180"/>
              <a:ext cx="2981341" cy="461665"/>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err="1">
                  <a:ln>
                    <a:noFill/>
                  </a:ln>
                  <a:solidFill>
                    <a:prstClr val="black"/>
                  </a:solidFill>
                  <a:effectLst/>
                  <a:uLnTx/>
                  <a:uFillTx/>
                  <a:latin typeface="Arial  "/>
                  <a:ea typeface="+mn-ea"/>
                  <a:cs typeface="+mn-cs"/>
                </a:rPr>
                <a:t>Medidas</a:t>
              </a:r>
              <a:r>
                <a:rPr kumimoji="0" lang="en-US" sz="2400" b="0" i="0" u="none" strike="noStrike" kern="1200" cap="none" spc="0" normalizeH="0" baseline="0" noProof="0" dirty="0">
                  <a:ln>
                    <a:noFill/>
                  </a:ln>
                  <a:solidFill>
                    <a:prstClr val="black"/>
                  </a:solidFill>
                  <a:effectLst/>
                  <a:uLnTx/>
                  <a:uFillTx/>
                  <a:latin typeface="Arial  "/>
                  <a:ea typeface="+mn-ea"/>
                  <a:cs typeface="+mn-cs"/>
                </a:rPr>
                <a:t> de </a:t>
              </a:r>
              <a:r>
                <a:rPr kumimoji="0" lang="en-US" sz="2400" b="0" i="0" u="none" strike="noStrike" kern="1200" cap="none" spc="0" normalizeH="0" baseline="0" noProof="0" dirty="0" err="1">
                  <a:ln>
                    <a:noFill/>
                  </a:ln>
                  <a:solidFill>
                    <a:prstClr val="black"/>
                  </a:solidFill>
                  <a:effectLst/>
                  <a:uLnTx/>
                  <a:uFillTx/>
                  <a:latin typeface="Arial  "/>
                  <a:ea typeface="+mn-ea"/>
                  <a:cs typeface="+mn-cs"/>
                </a:rPr>
                <a:t>controle</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grpSp>
      <p:grpSp>
        <p:nvGrpSpPr>
          <p:cNvPr id="4" name="Group 3">
            <a:extLst>
              <a:ext uri="{FF2B5EF4-FFF2-40B4-BE49-F238E27FC236}">
                <a16:creationId xmlns:a16="http://schemas.microsoft.com/office/drawing/2014/main" id="{B6F0B035-6425-08CD-AB58-F545FC7F76FB}"/>
              </a:ext>
            </a:extLst>
          </p:cNvPr>
          <p:cNvGrpSpPr/>
          <p:nvPr/>
        </p:nvGrpSpPr>
        <p:grpSpPr>
          <a:xfrm>
            <a:off x="6809305" y="1546123"/>
            <a:ext cx="3581400" cy="1981200"/>
            <a:chOff x="6524172" y="1676400"/>
            <a:chExt cx="3581400" cy="1981200"/>
          </a:xfrm>
        </p:grpSpPr>
        <p:graphicFrame>
          <p:nvGraphicFramePr>
            <p:cNvPr id="1232" name="Google Shape;1232;p80"/>
            <p:cNvGraphicFramePr/>
            <p:nvPr/>
          </p:nvGraphicFramePr>
          <p:xfrm>
            <a:off x="6524172" y="1676400"/>
            <a:ext cx="3581400" cy="1981200"/>
          </p:xfrm>
          <a:graphic>
            <a:graphicData uri="http://schemas.openxmlformats.org/drawingml/2006/chart">
              <c:chart xmlns:c="http://schemas.openxmlformats.org/drawingml/2006/chart" xmlns:r="http://schemas.openxmlformats.org/officeDocument/2006/relationships" r:id="rId4"/>
            </a:graphicData>
          </a:graphic>
        </p:graphicFrame>
        <p:sp>
          <p:nvSpPr>
            <p:cNvPr id="1236" name="Google Shape;1236;p80"/>
            <p:cNvSpPr/>
            <p:nvPr/>
          </p:nvSpPr>
          <p:spPr>
            <a:xfrm>
              <a:off x="8429172" y="1708468"/>
              <a:ext cx="137160" cy="274320"/>
            </a:xfrm>
            <a:prstGeom prst="downArrow">
              <a:avLst>
                <a:gd name="adj1" fmla="val 50000"/>
                <a:gd name="adj2" fmla="val 50000"/>
              </a:avLst>
            </a:prstGeom>
            <a:solidFill>
              <a:schemeClr val="tx1"/>
            </a:solidFill>
            <a:ln w="9525" cap="flat" cmpd="sng">
              <a:solidFill>
                <a:schemeClr val="dk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grpSp>
      <p:grpSp>
        <p:nvGrpSpPr>
          <p:cNvPr id="5" name="Group 4">
            <a:extLst>
              <a:ext uri="{FF2B5EF4-FFF2-40B4-BE49-F238E27FC236}">
                <a16:creationId xmlns:a16="http://schemas.microsoft.com/office/drawing/2014/main" id="{F0DF25C8-CD89-E786-A551-6F2E4715C3B7}"/>
              </a:ext>
            </a:extLst>
          </p:cNvPr>
          <p:cNvGrpSpPr/>
          <p:nvPr/>
        </p:nvGrpSpPr>
        <p:grpSpPr>
          <a:xfrm>
            <a:off x="6685933" y="3880127"/>
            <a:ext cx="3704772" cy="2542797"/>
            <a:chOff x="6400800" y="4010404"/>
            <a:chExt cx="3704772" cy="2542797"/>
          </a:xfrm>
        </p:grpSpPr>
        <p:graphicFrame>
          <p:nvGraphicFramePr>
            <p:cNvPr id="1233" name="Google Shape;1233;p80"/>
            <p:cNvGraphicFramePr/>
            <p:nvPr/>
          </p:nvGraphicFramePr>
          <p:xfrm>
            <a:off x="6400800" y="4010404"/>
            <a:ext cx="3704772" cy="2542797"/>
          </p:xfrm>
          <a:graphic>
            <a:graphicData uri="http://schemas.openxmlformats.org/drawingml/2006/chart">
              <c:chart xmlns:c="http://schemas.openxmlformats.org/drawingml/2006/chart" xmlns:r="http://schemas.openxmlformats.org/officeDocument/2006/relationships" r:id="rId5"/>
            </a:graphicData>
          </a:graphic>
        </p:graphicFrame>
        <p:sp>
          <p:nvSpPr>
            <p:cNvPr id="1237" name="Google Shape;1237;p80"/>
            <p:cNvSpPr/>
            <p:nvPr/>
          </p:nvSpPr>
          <p:spPr>
            <a:xfrm>
              <a:off x="8458200" y="4634548"/>
              <a:ext cx="137160" cy="274320"/>
            </a:xfrm>
            <a:prstGeom prst="downArrow">
              <a:avLst>
                <a:gd name="adj1" fmla="val 50000"/>
                <a:gd name="adj2" fmla="val 50000"/>
              </a:avLst>
            </a:prstGeom>
            <a:solidFill>
              <a:schemeClr val="tx1"/>
            </a:solidFill>
            <a:ln w="9525" cap="flat" cmpd="sng">
              <a:solidFill>
                <a:schemeClr val="tx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Arial  "/>
                <a:ea typeface="+mn-ea"/>
                <a:cs typeface="+mn-cs"/>
              </a:endParaRPr>
            </a:p>
          </p:txBody>
        </p:sp>
      </p:grpSp>
      <p:grpSp>
        <p:nvGrpSpPr>
          <p:cNvPr id="6" name="Group 5">
            <a:extLst>
              <a:ext uri="{FF2B5EF4-FFF2-40B4-BE49-F238E27FC236}">
                <a16:creationId xmlns:a16="http://schemas.microsoft.com/office/drawing/2014/main" id="{BB07CAA3-15CF-01DF-A22F-EFE4D404575F}"/>
              </a:ext>
            </a:extLst>
          </p:cNvPr>
          <p:cNvGrpSpPr/>
          <p:nvPr/>
        </p:nvGrpSpPr>
        <p:grpSpPr>
          <a:xfrm>
            <a:off x="5619133" y="2966123"/>
            <a:ext cx="1295400" cy="1447800"/>
            <a:chOff x="5334000" y="3096400"/>
            <a:chExt cx="1295400" cy="1447800"/>
          </a:xfrm>
        </p:grpSpPr>
        <p:cxnSp>
          <p:nvCxnSpPr>
            <p:cNvPr id="1238" name="Google Shape;1238;p80"/>
            <p:cNvCxnSpPr/>
            <p:nvPr/>
          </p:nvCxnSpPr>
          <p:spPr>
            <a:xfrm rot="10800000" flipH="1">
              <a:off x="5334000" y="3096400"/>
              <a:ext cx="914400" cy="609600"/>
            </a:xfrm>
            <a:prstGeom prst="straightConnector1">
              <a:avLst/>
            </a:prstGeom>
            <a:noFill/>
            <a:ln w="38100" cap="flat" cmpd="sng">
              <a:solidFill>
                <a:schemeClr val="dk1"/>
              </a:solidFill>
              <a:prstDash val="solid"/>
              <a:round/>
              <a:headEnd type="none" w="sm" len="sm"/>
              <a:tailEnd type="stealth" w="med" len="med"/>
            </a:ln>
          </p:spPr>
        </p:cxnSp>
        <p:cxnSp>
          <p:nvCxnSpPr>
            <p:cNvPr id="1239" name="Google Shape;1239;p80"/>
            <p:cNvCxnSpPr/>
            <p:nvPr/>
          </p:nvCxnSpPr>
          <p:spPr>
            <a:xfrm>
              <a:off x="5334000" y="3858400"/>
              <a:ext cx="914400" cy="685800"/>
            </a:xfrm>
            <a:prstGeom prst="straightConnector1">
              <a:avLst/>
            </a:prstGeom>
            <a:noFill/>
            <a:ln w="38100" cap="flat" cmpd="sng">
              <a:solidFill>
                <a:schemeClr val="dk1"/>
              </a:solidFill>
              <a:prstDash val="solid"/>
              <a:round/>
              <a:headEnd type="none" w="sm" len="sm"/>
              <a:tailEnd type="stealth" w="med" len="med"/>
            </a:ln>
          </p:spPr>
        </p:cxnSp>
        <p:sp>
          <p:nvSpPr>
            <p:cNvPr id="1240" name="Google Shape;1240;p80"/>
            <p:cNvSpPr txBox="1"/>
            <p:nvPr/>
          </p:nvSpPr>
          <p:spPr>
            <a:xfrm>
              <a:off x="5791200" y="3401200"/>
              <a:ext cx="838200" cy="707886"/>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4000" b="1" i="0" u="none" strike="noStrike" kern="1200" cap="none" spc="0" normalizeH="0" baseline="0" noProof="0">
                  <a:ln>
                    <a:noFill/>
                  </a:ln>
                  <a:solidFill>
                    <a:prstClr val="black"/>
                  </a:solidFill>
                  <a:effectLst/>
                  <a:uLnTx/>
                  <a:uFillTx/>
                  <a:latin typeface="Arial  "/>
                  <a:ea typeface="+mn-ea"/>
                  <a:cs typeface="+mn-cs"/>
                </a:rPr>
                <a:t>?</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Shape 150">
          <a:extLst>
            <a:ext uri="{FF2B5EF4-FFF2-40B4-BE49-F238E27FC236}">
              <a16:creationId xmlns:a16="http://schemas.microsoft.com/office/drawing/2014/main" id="{F448532A-BD62-BB9A-BAC2-236F1232449A}"/>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AA50B05-650F-458F-FD50-A8A5E8E7D617}"/>
              </a:ext>
            </a:extLst>
          </p:cNvPr>
          <p:cNvSpPr txBox="1">
            <a:spLocks/>
          </p:cNvSpPr>
          <p:nvPr/>
        </p:nvSpPr>
        <p:spPr>
          <a:xfrm>
            <a:off x="527538" y="457200"/>
            <a:ext cx="11664462"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4000" dirty="0"/>
          </a:p>
        </p:txBody>
      </p:sp>
      <p:sp>
        <p:nvSpPr>
          <p:cNvPr id="4" name="Text Placeholder 3">
            <a:extLst>
              <a:ext uri="{FF2B5EF4-FFF2-40B4-BE49-F238E27FC236}">
                <a16:creationId xmlns:a16="http://schemas.microsoft.com/office/drawing/2014/main" id="{23DFD4CF-0F35-6E05-2266-3DB8ACA0747E}"/>
              </a:ext>
            </a:extLst>
          </p:cNvPr>
          <p:cNvSpPr txBox="1">
            <a:spLocks/>
          </p:cNvSpPr>
          <p:nvPr/>
        </p:nvSpPr>
        <p:spPr>
          <a:xfrm>
            <a:off x="527538" y="1449547"/>
            <a:ext cx="11570907" cy="4446553"/>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Desenvolver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Avaliar</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epidemiologicamente</a:t>
            </a:r>
            <a:r>
              <a:rPr lang="en-US" altLang="ja-JP" sz="2600" dirty="0">
                <a:solidFill>
                  <a:schemeClr val="bg1">
                    <a:lumMod val="75000"/>
                  </a:schemeClr>
                </a:solidFill>
                <a:ea typeface="ＭＳ Ｐゴシック" charset="-128"/>
              </a:rPr>
              <a:t> as </a:t>
            </a:r>
            <a:r>
              <a:rPr lang="en-US" altLang="ja-JP" sz="2600" dirty="0" err="1">
                <a:solidFill>
                  <a:schemeClr val="bg1">
                    <a:lumMod val="75000"/>
                  </a:schemeClr>
                </a:solidFill>
                <a:ea typeface="ＭＳ Ｐゴシック" charset="-128"/>
              </a:rPr>
              <a:t>hipóteses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a:solidFill>
                  <a:schemeClr val="bg1">
                    <a:lumMod val="75000"/>
                  </a:schemeClr>
                </a:solidFill>
                <a:ea typeface="ＭＳ Ｐゴシック" charset="-128"/>
              </a:rPr>
              <a:t>Conciliar a </a:t>
            </a:r>
            <a:r>
              <a:rPr lang="en-US" altLang="ja-JP" sz="2600" dirty="0" err="1">
                <a:solidFill>
                  <a:schemeClr val="bg1">
                    <a:lumMod val="75000"/>
                  </a:schemeClr>
                </a:solidFill>
                <a:ea typeface="ＭＳ Ｐゴシック" charset="-128"/>
              </a:rPr>
              <a:t>epidemiologia</a:t>
            </a:r>
            <a:r>
              <a:rPr lang="en-US" altLang="ja-JP" sz="2600" dirty="0">
                <a:solidFill>
                  <a:schemeClr val="bg1">
                    <a:lumMod val="75000"/>
                  </a:schemeClr>
                </a:solidFill>
                <a:ea typeface="ＭＳ Ｐゴシック" charset="-128"/>
              </a:rPr>
              <a:t> com </a:t>
            </a:r>
            <a:r>
              <a:rPr lang="en-US" altLang="ja-JP" sz="2600" dirty="0" err="1">
                <a:solidFill>
                  <a:schemeClr val="bg1">
                    <a:lumMod val="75000"/>
                  </a:schemeClr>
                </a:solidFill>
                <a:ea typeface="ＭＳ Ｐゴシック" charset="-128"/>
              </a:rPr>
              <a:t>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resultados</a:t>
            </a:r>
            <a:r>
              <a:rPr lang="en-US" altLang="ja-JP" sz="2600" dirty="0">
                <a:solidFill>
                  <a:schemeClr val="bg1">
                    <a:lumMod val="75000"/>
                  </a:schemeClr>
                </a:solidFill>
                <a:ea typeface="ＭＳ Ｐゴシック" charset="-128"/>
              </a:rPr>
              <a:t> </a:t>
            </a:r>
            <a:r>
              <a:rPr lang="en-US" altLang="ja-JP" sz="2600" dirty="0" err="1">
                <a:solidFill>
                  <a:schemeClr val="bg1">
                    <a:lumMod val="75000"/>
                  </a:schemeClr>
                </a:solidFill>
                <a:ea typeface="ＭＳ Ｐゴシック" charset="-128"/>
              </a:rPr>
              <a:t>laboratoriais</a:t>
            </a:r>
            <a:r>
              <a:rPr lang="en-US" altLang="ja-JP" sz="2600" dirty="0">
                <a:solidFill>
                  <a:schemeClr val="bg1">
                    <a:lumMod val="75000"/>
                  </a:schemeClr>
                </a:solidFill>
                <a:ea typeface="ＭＳ Ｐゴシック" charset="-128"/>
              </a:rPr>
              <a:t> e </a:t>
            </a:r>
            <a:r>
              <a:rPr lang="en-US" altLang="ja-JP" sz="2600" dirty="0" err="1">
                <a:solidFill>
                  <a:schemeClr val="bg1">
                    <a:lumMod val="75000"/>
                  </a:schemeClr>
                </a:solidFill>
                <a:ea typeface="ＭＳ Ｐゴシック" charset="-128"/>
              </a:rPr>
              <a:t>ambientais</a:t>
            </a:r>
            <a:endParaRPr lang="en-US" altLang="ja-JP"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7"/>
            </a:pPr>
            <a:r>
              <a:rPr lang="en-US" altLang="ja-JP" sz="2600" dirty="0" err="1">
                <a:solidFill>
                  <a:schemeClr val="bg1">
                    <a:lumMod val="75000"/>
                  </a:schemeClr>
                </a:solidFill>
                <a:ea typeface="ＭＳ Ｐゴシック" charset="-128"/>
              </a:rPr>
              <a:t>Realizar</a:t>
            </a:r>
            <a:r>
              <a:rPr lang="en-US" altLang="ja-JP"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estudos</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adicionais</a:t>
            </a:r>
            <a:r>
              <a:rPr lang="en-US" altLang="en-US" sz="2600" dirty="0">
                <a:solidFill>
                  <a:schemeClr val="bg1">
                    <a:lumMod val="75000"/>
                  </a:schemeClr>
                </a:solidFill>
                <a:ea typeface="ＭＳ Ｐゴシック" charset="-128"/>
              </a:rPr>
              <a:t>, se </a:t>
            </a:r>
            <a:r>
              <a:rPr lang="en-US" altLang="en-US" sz="2600" dirty="0" err="1">
                <a:solidFill>
                  <a:schemeClr val="bg1">
                    <a:lumMod val="75000"/>
                  </a:schemeClr>
                </a:solidFill>
                <a:ea typeface="ＭＳ Ｐゴシック" charset="-128"/>
              </a:rPr>
              <a:t>necessário</a:t>
            </a:r>
            <a:endParaRPr lang="en-US" altLang="en-US" sz="2600" dirty="0">
              <a:solidFill>
                <a:schemeClr val="bg1">
                  <a:lumMod val="75000"/>
                </a:schemeClr>
              </a:solidFill>
              <a:ea typeface="ＭＳ Ｐゴシック" charset="-128"/>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ea typeface="ＭＳ Ｐゴシック" charset="-128"/>
              </a:rPr>
              <a:t>Aplicar</a:t>
            </a:r>
            <a:r>
              <a:rPr lang="en-US" altLang="en-US" sz="2600" dirty="0">
                <a:solidFill>
                  <a:schemeClr val="bg1">
                    <a:lumMod val="75000"/>
                  </a:schemeClr>
                </a:solidFill>
                <a:ea typeface="ＭＳ Ｐゴシック" charset="-128"/>
              </a:rPr>
              <a:t> e </a:t>
            </a:r>
            <a:r>
              <a:rPr lang="en-US" altLang="en-US" sz="2600" dirty="0" err="1">
                <a:solidFill>
                  <a:schemeClr val="bg1">
                    <a:lumMod val="75000"/>
                  </a:schemeClr>
                </a:solidFill>
                <a:ea typeface="ＭＳ Ｐゴシック" charset="-128"/>
              </a:rPr>
              <a:t>avaliar</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medidas</a:t>
            </a:r>
            <a:r>
              <a:rPr lang="en-US" altLang="en-US" sz="2600" dirty="0">
                <a:solidFill>
                  <a:schemeClr val="bg1">
                    <a:lumMod val="75000"/>
                  </a:schemeClr>
                </a:solidFill>
                <a:ea typeface="ＭＳ Ｐゴシック" charset="-128"/>
              </a:rPr>
              <a:t> de </a:t>
            </a:r>
            <a:r>
              <a:rPr lang="en-US" altLang="en-US" sz="2600" dirty="0" err="1">
                <a:solidFill>
                  <a:schemeClr val="bg1">
                    <a:lumMod val="75000"/>
                  </a:schemeClr>
                </a:solidFill>
                <a:ea typeface="ＭＳ Ｐゴシック" charset="-128"/>
              </a:rPr>
              <a:t>prevenção</a:t>
            </a:r>
            <a:r>
              <a:rPr lang="en-US" altLang="en-US" sz="2600" dirty="0">
                <a:solidFill>
                  <a:schemeClr val="bg1">
                    <a:lumMod val="75000"/>
                  </a:schemeClr>
                </a:solidFill>
                <a:ea typeface="ＭＳ Ｐゴシック" charset="-128"/>
              </a:rPr>
              <a:t> e </a:t>
            </a:r>
            <a:r>
              <a:rPr lang="en-US" altLang="en-US" sz="2600" dirty="0" err="1">
                <a:solidFill>
                  <a:schemeClr val="bg1">
                    <a:lumMod val="75000"/>
                  </a:schemeClr>
                </a:solidFill>
                <a:ea typeface="ＭＳ Ｐゴシック" charset="-128"/>
              </a:rPr>
              <a:t>controle</a:t>
            </a:r>
            <a:endParaRPr lang="en-US" altLang="en-US" sz="2600" dirty="0">
              <a:solidFill>
                <a:schemeClr val="bg1">
                  <a:lumMod val="75000"/>
                </a:schemeClr>
              </a:solidFill>
              <a:ea typeface="ＭＳ Ｐゴシック" charset="-128"/>
            </a:endParaRPr>
          </a:p>
          <a:p>
            <a:pPr marL="609600" indent="-609600">
              <a:spcBef>
                <a:spcPts val="600"/>
              </a:spcBef>
              <a:spcAft>
                <a:spcPts val="600"/>
              </a:spcAft>
              <a:buSzPct val="100000"/>
              <a:buFont typeface="+mj-lt"/>
              <a:buAutoNum type="arabicPeriod" startAt="11"/>
            </a:pPr>
            <a:r>
              <a:rPr lang="en-US" altLang="en-US" sz="2600" dirty="0" err="1">
                <a:solidFill>
                  <a:schemeClr val="bg1">
                    <a:lumMod val="75000"/>
                  </a:schemeClr>
                </a:solidFill>
                <a:ea typeface="ＭＳ Ｐゴシック" charset="-128"/>
              </a:rPr>
              <a:t>Iniciar</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ou</a:t>
            </a:r>
            <a:r>
              <a:rPr lang="en-US" altLang="en-US" sz="2600" dirty="0">
                <a:solidFill>
                  <a:schemeClr val="bg1">
                    <a:lumMod val="75000"/>
                  </a:schemeClr>
                </a:solidFill>
                <a:ea typeface="ＭＳ Ｐゴシック" charset="-128"/>
              </a:rPr>
              <a:t> </a:t>
            </a:r>
            <a:r>
              <a:rPr lang="en-US" altLang="en-US" sz="2600" dirty="0" err="1">
                <a:solidFill>
                  <a:schemeClr val="bg1">
                    <a:lumMod val="75000"/>
                  </a:schemeClr>
                </a:solidFill>
                <a:ea typeface="ＭＳ Ｐゴシック" charset="-128"/>
              </a:rPr>
              <a:t>manter</a:t>
            </a:r>
            <a:r>
              <a:rPr lang="en-US" altLang="en-US" sz="2600" dirty="0">
                <a:solidFill>
                  <a:schemeClr val="bg1">
                    <a:lumMod val="75000"/>
                  </a:schemeClr>
                </a:solidFill>
                <a:ea typeface="ＭＳ Ｐゴシック" charset="-128"/>
              </a:rPr>
              <a:t> a </a:t>
            </a:r>
            <a:r>
              <a:rPr lang="en-US" altLang="en-US" sz="2600" dirty="0" err="1">
                <a:solidFill>
                  <a:schemeClr val="bg1">
                    <a:lumMod val="75000"/>
                  </a:schemeClr>
                </a:solidFill>
                <a:ea typeface="ＭＳ Ｐゴシック" charset="-128"/>
              </a:rPr>
              <a:t>vigilância</a:t>
            </a:r>
            <a:endParaRPr lang="en-US" altLang="en-US" sz="2600" dirty="0">
              <a:solidFill>
                <a:schemeClr val="bg1">
                  <a:lumMod val="75000"/>
                </a:schemeClr>
              </a:solidFill>
              <a:ea typeface="ＭＳ Ｐゴシック" charset="-128"/>
            </a:endParaRPr>
          </a:p>
          <a:p>
            <a:pPr marL="609600" indent="-609600">
              <a:spcBef>
                <a:spcPts val="600"/>
              </a:spcBef>
              <a:spcAft>
                <a:spcPts val="600"/>
              </a:spcAft>
              <a:buSzPct val="100000"/>
              <a:buFont typeface="Arial" charset="0"/>
              <a:buAutoNum type="arabicPeriod" startAt="11"/>
            </a:pPr>
            <a:r>
              <a:rPr lang="en-US" altLang="en-US" sz="2600" dirty="0" err="1"/>
              <a:t>Comunicar</a:t>
            </a:r>
            <a:r>
              <a:rPr lang="en-US" altLang="en-US" sz="2600" dirty="0"/>
              <a:t> </a:t>
            </a:r>
            <a:r>
              <a:rPr lang="en-US" altLang="en-US" sz="2600" dirty="0" err="1"/>
              <a:t>os</a:t>
            </a:r>
            <a:r>
              <a:rPr lang="en-US" altLang="en-US" sz="2600" dirty="0"/>
              <a:t> </a:t>
            </a:r>
            <a:r>
              <a:rPr lang="en-US" altLang="en-US" sz="2600" dirty="0" err="1"/>
              <a:t>resultados</a:t>
            </a:r>
            <a:endParaRPr lang="en-US" altLang="en-US" sz="2600" dirty="0"/>
          </a:p>
        </p:txBody>
      </p:sp>
      <p:sp>
        <p:nvSpPr>
          <p:cNvPr id="2" name="Title 1">
            <a:extLst>
              <a:ext uri="{FF2B5EF4-FFF2-40B4-BE49-F238E27FC236}">
                <a16:creationId xmlns:a16="http://schemas.microsoft.com/office/drawing/2014/main" id="{D5492AA3-8409-AEFE-0A30-54C8C1622F81}"/>
              </a:ext>
            </a:extLst>
          </p:cNvPr>
          <p:cNvSpPr>
            <a:spLocks noGrp="1"/>
          </p:cNvSpPr>
          <p:nvPr>
            <p:ph type="title"/>
          </p:nvPr>
        </p:nvSpPr>
        <p:spPr/>
        <p:txBody>
          <a:bodyPr/>
          <a:lstStyle/>
          <a:p>
            <a:r>
              <a:rPr lang="en-US" dirty="0"/>
              <a:t>Passo 13: </a:t>
            </a:r>
            <a:r>
              <a:rPr lang="en-US" dirty="0" err="1"/>
              <a:t>Comunicar</a:t>
            </a:r>
            <a:r>
              <a:rPr lang="en-US" dirty="0"/>
              <a:t> </a:t>
            </a:r>
            <a:r>
              <a:rPr lang="en-US" dirty="0" err="1"/>
              <a:t>os</a:t>
            </a:r>
            <a:r>
              <a:rPr lang="en-US" dirty="0"/>
              <a:t> </a:t>
            </a:r>
            <a:r>
              <a:rPr lang="en-US" dirty="0" err="1"/>
              <a:t>resultados</a:t>
            </a:r>
            <a:br>
              <a:rPr lang="en-US" dirty="0"/>
            </a:br>
            <a:endParaRPr lang="pt-BR" dirty="0"/>
          </a:p>
        </p:txBody>
      </p:sp>
    </p:spTree>
    <p:extLst>
      <p:ext uri="{BB962C8B-B14F-4D97-AF65-F5344CB8AC3E}">
        <p14:creationId xmlns:p14="http://schemas.microsoft.com/office/powerpoint/2010/main" val="157794839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Shape 1252"/>
        <p:cNvGrpSpPr/>
        <p:nvPr/>
      </p:nvGrpSpPr>
      <p:grpSpPr>
        <a:xfrm>
          <a:off x="0" y="0"/>
          <a:ext cx="0" cy="0"/>
          <a:chOff x="0" y="0"/>
          <a:chExt cx="0" cy="0"/>
        </a:xfrm>
      </p:grpSpPr>
      <p:sp>
        <p:nvSpPr>
          <p:cNvPr id="1254" name="Google Shape;1254;p82"/>
          <p:cNvSpPr txBox="1">
            <a:spLocks noGrp="1"/>
          </p:cNvSpPr>
          <p:nvPr>
            <p:ph sz="half" idx="2"/>
          </p:nvPr>
        </p:nvSpPr>
        <p:spPr>
          <a:prstGeom prst="rect">
            <a:avLst/>
          </a:prstGeom>
          <a:noFill/>
          <a:ln>
            <a:noFill/>
          </a:ln>
        </p:spPr>
        <p:txBody>
          <a:bodyPr spcFirstLastPara="1" wrap="square" lIns="91425" tIns="45700" rIns="91425" bIns="45700" anchor="t" anchorCtr="0">
            <a:normAutofit/>
          </a:bodyPr>
          <a:lstStyle/>
          <a:p>
            <a:pPr marL="0" indent="0">
              <a:spcBef>
                <a:spcPts val="0"/>
              </a:spcBef>
              <a:buNone/>
            </a:pPr>
            <a:r>
              <a:rPr lang="en-US" dirty="0">
                <a:ea typeface="Arial"/>
                <a:cs typeface="Arial"/>
                <a:sym typeface="Arial"/>
              </a:rPr>
              <a:t>Durante a </a:t>
            </a:r>
            <a:r>
              <a:rPr lang="en-US" dirty="0" err="1">
                <a:ea typeface="Arial"/>
                <a:cs typeface="Arial"/>
                <a:sym typeface="Arial"/>
              </a:rPr>
              <a:t>investigação</a:t>
            </a:r>
            <a:r>
              <a:rPr lang="en-US" dirty="0">
                <a:ea typeface="Arial"/>
                <a:cs typeface="Arial"/>
                <a:sym typeface="Arial"/>
              </a:rPr>
              <a:t>:</a:t>
            </a:r>
            <a:endParaRPr dirty="0"/>
          </a:p>
          <a:p>
            <a:pPr marL="692150" lvl="1" indent="-342900"/>
            <a:r>
              <a:rPr lang="en-US" dirty="0" err="1">
                <a:latin typeface="Arial  "/>
              </a:rPr>
              <a:t>Membros</a:t>
            </a:r>
            <a:r>
              <a:rPr lang="en-US" dirty="0">
                <a:latin typeface="Arial  "/>
              </a:rPr>
              <a:t> da equipe</a:t>
            </a:r>
            <a:endParaRPr dirty="0">
              <a:latin typeface="Arial  "/>
            </a:endParaRPr>
          </a:p>
          <a:p>
            <a:pPr marL="692150" lvl="1" indent="-342900"/>
            <a:r>
              <a:rPr lang="en-US" dirty="0">
                <a:latin typeface="Arial  "/>
              </a:rPr>
              <a:t>O </a:t>
            </a:r>
            <a:r>
              <a:rPr lang="en-US" dirty="0" err="1">
                <a:latin typeface="Arial  "/>
              </a:rPr>
              <a:t>público</a:t>
            </a:r>
            <a:endParaRPr dirty="0">
              <a:latin typeface="Arial  "/>
            </a:endParaRPr>
          </a:p>
          <a:p>
            <a:pPr marL="692150" lvl="1" indent="-342900"/>
            <a:r>
              <a:rPr lang="en-US" dirty="0" err="1">
                <a:latin typeface="Arial  "/>
              </a:rPr>
              <a:t>Profissionais</a:t>
            </a:r>
            <a:r>
              <a:rPr lang="en-US" dirty="0">
                <a:latin typeface="Arial  "/>
              </a:rPr>
              <a:t> da </a:t>
            </a:r>
            <a:r>
              <a:rPr lang="en-US" dirty="0" err="1">
                <a:latin typeface="Arial  "/>
              </a:rPr>
              <a:t>saúde</a:t>
            </a:r>
            <a:r>
              <a:rPr lang="en-US" dirty="0">
                <a:latin typeface="Arial  "/>
              </a:rPr>
              <a:t> </a:t>
            </a:r>
            <a:r>
              <a:rPr lang="en-US" dirty="0" err="1">
                <a:latin typeface="Arial  "/>
              </a:rPr>
              <a:t>humana</a:t>
            </a:r>
            <a:r>
              <a:rPr lang="en-US" dirty="0">
                <a:latin typeface="Arial  "/>
              </a:rPr>
              <a:t> e animal</a:t>
            </a:r>
            <a:endParaRPr dirty="0">
              <a:latin typeface="Arial  "/>
            </a:endParaRPr>
          </a:p>
          <a:p>
            <a:pPr marL="692150" lvl="1" indent="-342900"/>
            <a:r>
              <a:rPr lang="en-US" dirty="0" err="1">
                <a:latin typeface="Arial  "/>
              </a:rPr>
              <a:t>Funcionários</a:t>
            </a:r>
            <a:r>
              <a:rPr lang="en-US" dirty="0">
                <a:latin typeface="Arial  "/>
              </a:rPr>
              <a:t> da </a:t>
            </a:r>
            <a:r>
              <a:rPr lang="en-US" dirty="0" err="1">
                <a:latin typeface="Arial  "/>
              </a:rPr>
              <a:t>saúde</a:t>
            </a:r>
            <a:r>
              <a:rPr lang="en-US" dirty="0">
                <a:latin typeface="Arial  "/>
              </a:rPr>
              <a:t> </a:t>
            </a:r>
            <a:r>
              <a:rPr lang="en-US" dirty="0" err="1">
                <a:latin typeface="Arial  "/>
              </a:rPr>
              <a:t>pública</a:t>
            </a:r>
            <a:r>
              <a:rPr lang="en-US" dirty="0">
                <a:latin typeface="Arial  "/>
              </a:rPr>
              <a:t>/</a:t>
            </a:r>
            <a:r>
              <a:rPr lang="en-US" dirty="0" err="1">
                <a:latin typeface="Arial  "/>
              </a:rPr>
              <a:t>responsáveis</a:t>
            </a:r>
            <a:r>
              <a:rPr lang="en-US" dirty="0">
                <a:latin typeface="Arial  "/>
              </a:rPr>
              <a:t> </a:t>
            </a:r>
            <a:r>
              <a:rPr lang="en-US" dirty="0" err="1">
                <a:latin typeface="Arial  "/>
              </a:rPr>
              <a:t>políticos</a:t>
            </a:r>
            <a:endParaRPr lang="en-US" dirty="0">
              <a:latin typeface="Arial  "/>
            </a:endParaRPr>
          </a:p>
          <a:p>
            <a:pPr marL="0" indent="0">
              <a:buNone/>
            </a:pPr>
            <a:r>
              <a:rPr lang="en-US" dirty="0">
                <a:ea typeface="Arial"/>
                <a:cs typeface="Arial"/>
                <a:sym typeface="Arial"/>
              </a:rPr>
              <a:t>No final da </a:t>
            </a:r>
            <a:r>
              <a:rPr lang="en-US" dirty="0" err="1">
                <a:ea typeface="Arial"/>
                <a:cs typeface="Arial"/>
                <a:sym typeface="Arial"/>
              </a:rPr>
              <a:t>investigação</a:t>
            </a:r>
            <a:r>
              <a:rPr lang="en-US" dirty="0">
                <a:ea typeface="Arial"/>
                <a:cs typeface="Arial"/>
                <a:sym typeface="Arial"/>
              </a:rPr>
              <a:t>:</a:t>
            </a:r>
            <a:endParaRPr dirty="0"/>
          </a:p>
          <a:p>
            <a:pPr marL="692150" lvl="1" indent="-342900"/>
            <a:r>
              <a:rPr lang="en-US" dirty="0" err="1">
                <a:latin typeface="Arial  "/>
              </a:rPr>
              <a:t>Informação</a:t>
            </a:r>
            <a:r>
              <a:rPr lang="en-US" dirty="0">
                <a:latin typeface="Arial  "/>
              </a:rPr>
              <a:t> oral</a:t>
            </a:r>
            <a:endParaRPr dirty="0">
              <a:latin typeface="Arial  "/>
            </a:endParaRPr>
          </a:p>
          <a:p>
            <a:pPr marL="692150" lvl="1" indent="-342900"/>
            <a:r>
              <a:rPr lang="en-US" dirty="0" err="1">
                <a:latin typeface="Arial  "/>
              </a:rPr>
              <a:t>Relatório</a:t>
            </a:r>
            <a:r>
              <a:rPr lang="en-US" dirty="0">
                <a:latin typeface="Arial  "/>
              </a:rPr>
              <a:t> </a:t>
            </a:r>
            <a:r>
              <a:rPr lang="en-US" dirty="0" err="1">
                <a:latin typeface="Arial  "/>
              </a:rPr>
              <a:t>escrito</a:t>
            </a:r>
            <a:r>
              <a:rPr lang="en-US" dirty="0">
                <a:latin typeface="Arial  "/>
              </a:rPr>
              <a:t> (</a:t>
            </a:r>
            <a:r>
              <a:rPr lang="en-US" dirty="0" err="1">
                <a:latin typeface="Arial  "/>
              </a:rPr>
              <a:t>por</a:t>
            </a:r>
            <a:r>
              <a:rPr lang="en-US" dirty="0">
                <a:latin typeface="Arial  "/>
              </a:rPr>
              <a:t> </a:t>
            </a:r>
            <a:r>
              <a:rPr lang="en-US" dirty="0" err="1">
                <a:latin typeface="Arial  "/>
              </a:rPr>
              <a:t>quê</a:t>
            </a:r>
            <a:r>
              <a:rPr lang="en-US" dirty="0">
                <a:latin typeface="Arial  "/>
              </a:rPr>
              <a:t>?)</a:t>
            </a:r>
            <a:endParaRPr dirty="0">
              <a:latin typeface="Arial  "/>
            </a:endParaRPr>
          </a:p>
          <a:p>
            <a:pPr marL="692150" lvl="1" indent="-342900"/>
            <a:r>
              <a:rPr lang="en-US" dirty="0" err="1">
                <a:latin typeface="Arial  "/>
              </a:rPr>
              <a:t>Manuscrito</a:t>
            </a:r>
            <a:r>
              <a:rPr lang="en-US" dirty="0">
                <a:latin typeface="Arial  "/>
              </a:rPr>
              <a:t> </a:t>
            </a:r>
            <a:r>
              <a:rPr lang="en-US" dirty="0" err="1">
                <a:latin typeface="Arial  "/>
              </a:rPr>
              <a:t>publicado</a:t>
            </a:r>
            <a:endParaRPr dirty="0">
              <a:latin typeface="Arial  "/>
            </a:endParaRPr>
          </a:p>
          <a:p>
            <a:pPr marL="609600" indent="-381000">
              <a:lnSpc>
                <a:spcPct val="80000"/>
              </a:lnSpc>
              <a:buClr>
                <a:srgbClr val="00953A"/>
              </a:buClr>
              <a:buSzPts val="3600"/>
              <a:buNone/>
            </a:pPr>
            <a:endParaRPr sz="3600" dirty="0"/>
          </a:p>
          <a:p>
            <a:pPr marL="609600" indent="-609600">
              <a:lnSpc>
                <a:spcPct val="80000"/>
              </a:lnSpc>
              <a:buSzPts val="3600"/>
              <a:buNone/>
            </a:pPr>
            <a:endParaRPr sz="3600" dirty="0"/>
          </a:p>
        </p:txBody>
      </p:sp>
      <p:sp>
        <p:nvSpPr>
          <p:cNvPr id="3" name="Title 2">
            <a:extLst>
              <a:ext uri="{FF2B5EF4-FFF2-40B4-BE49-F238E27FC236}">
                <a16:creationId xmlns:a16="http://schemas.microsoft.com/office/drawing/2014/main" id="{B7D4F420-36A4-2B37-A953-DF40C308CC83}"/>
              </a:ext>
            </a:extLst>
          </p:cNvPr>
          <p:cNvSpPr>
            <a:spLocks noGrp="1"/>
          </p:cNvSpPr>
          <p:nvPr>
            <p:ph type="title"/>
          </p:nvPr>
        </p:nvSpPr>
        <p:spPr/>
        <p:txBody>
          <a:bodyPr/>
          <a:lstStyle/>
          <a:p>
            <a:r>
              <a:rPr lang="en-US" dirty="0" err="1"/>
              <a:t>Quem</a:t>
            </a:r>
            <a:r>
              <a:rPr lang="en-US" dirty="0"/>
              <a:t> </a:t>
            </a:r>
            <a:r>
              <a:rPr lang="en-US" dirty="0" err="1"/>
              <a:t>precisa</a:t>
            </a:r>
            <a:r>
              <a:rPr lang="en-US" dirty="0"/>
              <a:t> saber?</a:t>
            </a:r>
            <a:br>
              <a:rPr lang="en-US" dirty="0"/>
            </a:br>
            <a:endParaRPr lang="pt-BR"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Shape 1259"/>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70BDE29-451B-1EDF-E906-F7622F40E6A1}"/>
              </a:ext>
            </a:extLst>
          </p:cNvPr>
          <p:cNvSpPr>
            <a:spLocks noGrp="1"/>
          </p:cNvSpPr>
          <p:nvPr>
            <p:ph sz="half" idx="2"/>
          </p:nvPr>
        </p:nvSpPr>
        <p:spPr/>
        <p:txBody>
          <a:bodyPr/>
          <a:lstStyle/>
          <a:p>
            <a:r>
              <a:rPr lang="en-US" dirty="0" err="1"/>
              <a:t>Fornece</a:t>
            </a:r>
            <a:r>
              <a:rPr lang="en-US" dirty="0"/>
              <a:t> </a:t>
            </a:r>
            <a:r>
              <a:rPr lang="en-US" dirty="0" err="1"/>
              <a:t>provas</a:t>
            </a:r>
            <a:endParaRPr lang="en-US" dirty="0"/>
          </a:p>
          <a:p>
            <a:r>
              <a:rPr lang="en-US" dirty="0" err="1"/>
              <a:t>Recomenda</a:t>
            </a:r>
            <a:r>
              <a:rPr lang="en-US" dirty="0"/>
              <a:t> </a:t>
            </a:r>
            <a:r>
              <a:rPr lang="en-US" dirty="0" err="1"/>
              <a:t>ações</a:t>
            </a:r>
            <a:endParaRPr lang="en-US" dirty="0"/>
          </a:p>
          <a:p>
            <a:r>
              <a:rPr lang="en-US" dirty="0" err="1"/>
              <a:t>Compartilha</a:t>
            </a:r>
            <a:r>
              <a:rPr lang="en-US" dirty="0"/>
              <a:t> </a:t>
            </a:r>
            <a:r>
              <a:rPr lang="en-US" dirty="0" err="1"/>
              <a:t>novas</a:t>
            </a:r>
            <a:r>
              <a:rPr lang="en-US" dirty="0"/>
              <a:t> </a:t>
            </a:r>
            <a:r>
              <a:rPr lang="en-US" dirty="0" err="1"/>
              <a:t>ideias</a:t>
            </a:r>
            <a:endParaRPr lang="en-US" dirty="0"/>
          </a:p>
          <a:p>
            <a:r>
              <a:rPr lang="en-US" dirty="0"/>
              <a:t>Serve </a:t>
            </a:r>
            <a:r>
              <a:rPr lang="en-US" dirty="0" err="1"/>
              <a:t>como</a:t>
            </a:r>
            <a:r>
              <a:rPr lang="en-US" dirty="0"/>
              <a:t> </a:t>
            </a:r>
            <a:r>
              <a:rPr lang="en-US" dirty="0" err="1"/>
              <a:t>registro</a:t>
            </a:r>
            <a:r>
              <a:rPr lang="en-US" dirty="0"/>
              <a:t> de </a:t>
            </a:r>
            <a:r>
              <a:rPr lang="en-US" dirty="0" err="1"/>
              <a:t>desempenho</a:t>
            </a:r>
            <a:endParaRPr lang="en-US" dirty="0"/>
          </a:p>
          <a:p>
            <a:r>
              <a:rPr lang="en-US" dirty="0" err="1"/>
              <a:t>Apoia</a:t>
            </a:r>
            <a:r>
              <a:rPr lang="en-US" dirty="0"/>
              <a:t> as </a:t>
            </a:r>
            <a:r>
              <a:rPr lang="en-US" dirty="0" err="1"/>
              <a:t>atividades</a:t>
            </a:r>
            <a:r>
              <a:rPr lang="en-US" dirty="0"/>
              <a:t> de </a:t>
            </a:r>
            <a:r>
              <a:rPr lang="en-US" dirty="0" err="1"/>
              <a:t>investigação</a:t>
            </a:r>
            <a:r>
              <a:rPr lang="en-US" dirty="0"/>
              <a:t> e </a:t>
            </a:r>
            <a:r>
              <a:rPr lang="en-US" dirty="0" err="1"/>
              <a:t>avaliação</a:t>
            </a:r>
            <a:endParaRPr lang="en-US" dirty="0"/>
          </a:p>
          <a:p>
            <a:r>
              <a:rPr lang="en-US" dirty="0"/>
              <a:t>Serve de </a:t>
            </a:r>
            <a:r>
              <a:rPr lang="en-US" dirty="0" err="1"/>
              <a:t>documentação</a:t>
            </a:r>
            <a:r>
              <a:rPr lang="en-US" dirty="0"/>
              <a:t> </a:t>
            </a:r>
            <a:r>
              <a:rPr lang="en-US" dirty="0" err="1"/>
              <a:t>em</a:t>
            </a:r>
            <a:r>
              <a:rPr lang="en-US" dirty="0"/>
              <a:t> </a:t>
            </a:r>
            <a:r>
              <a:rPr lang="en-US" dirty="0" err="1"/>
              <a:t>caso</a:t>
            </a:r>
            <a:r>
              <a:rPr lang="en-US" dirty="0"/>
              <a:t> de </a:t>
            </a:r>
            <a:r>
              <a:rPr lang="en-US" dirty="0" err="1"/>
              <a:t>potenciais</a:t>
            </a:r>
            <a:r>
              <a:rPr lang="en-US" dirty="0"/>
              <a:t> </a:t>
            </a:r>
            <a:br>
              <a:rPr lang="en-US" dirty="0"/>
            </a:br>
            <a:r>
              <a:rPr lang="en-US" dirty="0" err="1"/>
              <a:t>questões</a:t>
            </a:r>
            <a:r>
              <a:rPr lang="en-US" dirty="0"/>
              <a:t> </a:t>
            </a:r>
            <a:r>
              <a:rPr lang="en-US" dirty="0" err="1"/>
              <a:t>jurídicas</a:t>
            </a:r>
            <a:endParaRPr lang="en-US" dirty="0"/>
          </a:p>
        </p:txBody>
      </p:sp>
      <p:sp>
        <p:nvSpPr>
          <p:cNvPr id="4" name="Title 3">
            <a:extLst>
              <a:ext uri="{FF2B5EF4-FFF2-40B4-BE49-F238E27FC236}">
                <a16:creationId xmlns:a16="http://schemas.microsoft.com/office/drawing/2014/main" id="{E826F431-4C54-C1DF-374A-888EC5475838}"/>
              </a:ext>
            </a:extLst>
          </p:cNvPr>
          <p:cNvSpPr>
            <a:spLocks noGrp="1"/>
          </p:cNvSpPr>
          <p:nvPr>
            <p:ph type="title"/>
          </p:nvPr>
        </p:nvSpPr>
        <p:spPr/>
        <p:txBody>
          <a:bodyPr/>
          <a:lstStyle/>
          <a:p>
            <a:r>
              <a:rPr lang="en-US" dirty="0" err="1"/>
              <a:t>Relatório</a:t>
            </a:r>
            <a:r>
              <a:rPr lang="en-US" dirty="0"/>
              <a:t> </a:t>
            </a:r>
            <a:r>
              <a:rPr lang="en-US" dirty="0" err="1"/>
              <a:t>escrito</a:t>
            </a:r>
            <a:br>
              <a:rPr lang="en-US" dirty="0"/>
            </a:br>
            <a:endParaRPr lang="pt-BR"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Shape 1266"/>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C1BD5EB-B5D2-B4A8-A775-342BCF9E300E}"/>
              </a:ext>
            </a:extLst>
          </p:cNvPr>
          <p:cNvSpPr>
            <a:spLocks noGrp="1"/>
          </p:cNvSpPr>
          <p:nvPr>
            <p:ph sz="half" idx="2"/>
          </p:nvPr>
        </p:nvSpPr>
        <p:spPr/>
        <p:txBody>
          <a:bodyPr/>
          <a:lstStyle/>
          <a:p>
            <a:pPr>
              <a:spcBef>
                <a:spcPts val="0"/>
              </a:spcBef>
              <a:buClr>
                <a:schemeClr val="dk1"/>
              </a:buClr>
            </a:pPr>
            <a:r>
              <a:rPr lang="en-US" dirty="0"/>
              <a:t>A </a:t>
            </a:r>
            <a:r>
              <a:rPr lang="en-US" dirty="0" err="1"/>
              <a:t>investigação</a:t>
            </a:r>
            <a:r>
              <a:rPr lang="en-US" dirty="0"/>
              <a:t> de campo </a:t>
            </a:r>
            <a:r>
              <a:rPr lang="en-US" dirty="0" err="1"/>
              <a:t>é</a:t>
            </a:r>
            <a:r>
              <a:rPr lang="en-US" dirty="0"/>
              <a:t> </a:t>
            </a:r>
            <a:r>
              <a:rPr lang="en-US" dirty="0" err="1"/>
              <a:t>uma</a:t>
            </a:r>
            <a:r>
              <a:rPr lang="en-US" dirty="0"/>
              <a:t> </a:t>
            </a:r>
            <a:r>
              <a:rPr lang="en-US" dirty="0" err="1"/>
              <a:t>atividade</a:t>
            </a:r>
            <a:r>
              <a:rPr lang="en-US" dirty="0"/>
              <a:t> de equipe</a:t>
            </a:r>
          </a:p>
          <a:p>
            <a:pPr>
              <a:buClr>
                <a:schemeClr val="dk1"/>
              </a:buClr>
            </a:pPr>
            <a:r>
              <a:rPr lang="en-US" dirty="0" err="1"/>
              <a:t>Normalmente</a:t>
            </a:r>
            <a:r>
              <a:rPr lang="en-US" dirty="0"/>
              <a:t>, a </a:t>
            </a:r>
            <a:r>
              <a:rPr lang="en-US" dirty="0" err="1"/>
              <a:t>investigação</a:t>
            </a:r>
            <a:r>
              <a:rPr lang="en-US" dirty="0"/>
              <a:t> </a:t>
            </a:r>
            <a:r>
              <a:rPr lang="en-US" dirty="0" err="1"/>
              <a:t>tem</a:t>
            </a:r>
            <a:r>
              <a:rPr lang="en-US" dirty="0"/>
              <a:t> de ser </a:t>
            </a:r>
            <a:r>
              <a:rPr lang="en-US" dirty="0" err="1"/>
              <a:t>realizada</a:t>
            </a:r>
            <a:r>
              <a:rPr lang="en-US" dirty="0"/>
              <a:t> </a:t>
            </a:r>
            <a:r>
              <a:rPr lang="en-US" dirty="0" err="1"/>
              <a:t>rapidamente</a:t>
            </a:r>
            <a:r>
              <a:rPr lang="en-US" dirty="0"/>
              <a:t> (</a:t>
            </a:r>
            <a:r>
              <a:rPr lang="en-US" dirty="0" err="1"/>
              <a:t>resposta</a:t>
            </a:r>
            <a:r>
              <a:rPr lang="en-US" dirty="0"/>
              <a:t> </a:t>
            </a:r>
            <a:r>
              <a:rPr lang="en-US" dirty="0" err="1"/>
              <a:t>rápida</a:t>
            </a:r>
            <a:r>
              <a:rPr lang="en-US" dirty="0"/>
              <a:t>)</a:t>
            </a:r>
          </a:p>
          <a:p>
            <a:pPr>
              <a:buClr>
                <a:schemeClr val="dk1"/>
              </a:buClr>
            </a:pPr>
            <a:r>
              <a:rPr lang="en-US" dirty="0" err="1"/>
              <a:t>Utilizar</a:t>
            </a:r>
            <a:r>
              <a:rPr lang="en-US" dirty="0"/>
              <a:t> </a:t>
            </a:r>
            <a:r>
              <a:rPr lang="en-US" dirty="0" err="1"/>
              <a:t>uma</a:t>
            </a:r>
            <a:r>
              <a:rPr lang="en-US" dirty="0"/>
              <a:t> </a:t>
            </a:r>
            <a:r>
              <a:rPr lang="en-US" dirty="0" err="1"/>
              <a:t>abordagem</a:t>
            </a:r>
            <a:r>
              <a:rPr lang="en-US" dirty="0"/>
              <a:t> </a:t>
            </a:r>
            <a:r>
              <a:rPr lang="en-US" dirty="0" err="1"/>
              <a:t>sistemática</a:t>
            </a:r>
            <a:r>
              <a:rPr lang="en-US" dirty="0"/>
              <a:t>. </a:t>
            </a:r>
            <a:r>
              <a:rPr lang="en-US" dirty="0" err="1"/>
              <a:t>Não</a:t>
            </a:r>
            <a:r>
              <a:rPr lang="en-US" dirty="0"/>
              <a:t> </a:t>
            </a:r>
            <a:r>
              <a:rPr lang="en-US" dirty="0" err="1"/>
              <a:t>saltar</a:t>
            </a:r>
            <a:r>
              <a:rPr lang="en-US" dirty="0"/>
              <a:t> </a:t>
            </a:r>
            <a:r>
              <a:rPr lang="en-US" dirty="0" err="1"/>
              <a:t>etapas</a:t>
            </a:r>
            <a:r>
              <a:rPr lang="en-US" dirty="0"/>
              <a:t>, </a:t>
            </a:r>
            <a:r>
              <a:rPr lang="en-US" dirty="0" err="1"/>
              <a:t>mesmo</a:t>
            </a:r>
            <a:r>
              <a:rPr lang="en-US" dirty="0"/>
              <a:t> </a:t>
            </a:r>
            <a:r>
              <a:rPr lang="en-US" dirty="0" err="1"/>
              <a:t>sabendo</a:t>
            </a:r>
            <a:r>
              <a:rPr lang="en-US" dirty="0"/>
              <a:t> que a </a:t>
            </a:r>
            <a:r>
              <a:rPr lang="en-US" dirty="0" err="1"/>
              <a:t>ordem</a:t>
            </a:r>
            <a:r>
              <a:rPr lang="en-US" dirty="0"/>
              <a:t> </a:t>
            </a:r>
            <a:r>
              <a:rPr lang="en-US" dirty="0" err="1"/>
              <a:t>pode</a:t>
            </a:r>
            <a:r>
              <a:rPr lang="en-US" dirty="0"/>
              <a:t> </a:t>
            </a:r>
            <a:r>
              <a:rPr lang="en-US" dirty="0" err="1"/>
              <a:t>variar</a:t>
            </a:r>
            <a:endParaRPr lang="en-US" dirty="0"/>
          </a:p>
          <a:p>
            <a:pPr>
              <a:buClr>
                <a:schemeClr val="dk1"/>
              </a:buClr>
            </a:pPr>
            <a:r>
              <a:rPr lang="en-US" dirty="0"/>
              <a:t>O </a:t>
            </a:r>
            <a:r>
              <a:rPr lang="en-US" dirty="0" err="1"/>
              <a:t>planejamento</a:t>
            </a:r>
            <a:r>
              <a:rPr lang="en-US" dirty="0"/>
              <a:t>, a </a:t>
            </a:r>
            <a:r>
              <a:rPr lang="en-US" dirty="0" err="1"/>
              <a:t>definição</a:t>
            </a:r>
            <a:r>
              <a:rPr lang="en-US" dirty="0"/>
              <a:t> de </a:t>
            </a:r>
            <a:r>
              <a:rPr lang="en-US" dirty="0" err="1"/>
              <a:t>casos</a:t>
            </a:r>
            <a:r>
              <a:rPr lang="en-US" dirty="0"/>
              <a:t>, a </a:t>
            </a:r>
            <a:r>
              <a:rPr lang="en-US" dirty="0" err="1"/>
              <a:t>epidemiologia</a:t>
            </a:r>
            <a:r>
              <a:rPr lang="en-US" dirty="0"/>
              <a:t> </a:t>
            </a:r>
            <a:r>
              <a:rPr lang="en-US" dirty="0" err="1"/>
              <a:t>descritiva</a:t>
            </a:r>
            <a:r>
              <a:rPr lang="en-US" dirty="0"/>
              <a:t> e as </a:t>
            </a:r>
            <a:r>
              <a:rPr lang="en-US" dirty="0" err="1"/>
              <a:t>hipóteses</a:t>
            </a:r>
            <a:r>
              <a:rPr lang="en-US" dirty="0"/>
              <a:t> </a:t>
            </a:r>
            <a:r>
              <a:rPr lang="en-US" dirty="0" err="1"/>
              <a:t>são</a:t>
            </a:r>
            <a:r>
              <a:rPr lang="en-US" dirty="0"/>
              <a:t> </a:t>
            </a:r>
            <a:r>
              <a:rPr lang="en-US" dirty="0" err="1"/>
              <a:t>essenciais</a:t>
            </a:r>
            <a:r>
              <a:rPr lang="en-US" dirty="0"/>
              <a:t> </a:t>
            </a:r>
          </a:p>
          <a:p>
            <a:pPr>
              <a:buClr>
                <a:schemeClr val="dk1"/>
              </a:buClr>
            </a:pPr>
            <a:r>
              <a:rPr lang="en-US" dirty="0" err="1"/>
              <a:t>Aplicar</a:t>
            </a:r>
            <a:r>
              <a:rPr lang="en-US" dirty="0"/>
              <a:t> </a:t>
            </a:r>
            <a:r>
              <a:rPr lang="en-US" dirty="0" err="1"/>
              <a:t>medidas</a:t>
            </a:r>
            <a:r>
              <a:rPr lang="en-US" dirty="0"/>
              <a:t> de </a:t>
            </a:r>
            <a:r>
              <a:rPr lang="en-US" dirty="0" err="1"/>
              <a:t>controle</a:t>
            </a:r>
            <a:r>
              <a:rPr lang="en-US" dirty="0"/>
              <a:t> o </a:t>
            </a:r>
            <a:r>
              <a:rPr lang="en-US" dirty="0" err="1"/>
              <a:t>mais</a:t>
            </a:r>
            <a:r>
              <a:rPr lang="en-US" dirty="0"/>
              <a:t> </a:t>
            </a:r>
            <a:r>
              <a:rPr lang="en-US" dirty="0" err="1"/>
              <a:t>cedo</a:t>
            </a:r>
            <a:r>
              <a:rPr lang="en-US" dirty="0"/>
              <a:t> </a:t>
            </a:r>
            <a:r>
              <a:rPr lang="en-US" dirty="0" err="1"/>
              <a:t>possível</a:t>
            </a:r>
            <a:r>
              <a:rPr lang="en-US" dirty="0"/>
              <a:t>, </a:t>
            </a:r>
            <a:r>
              <a:rPr lang="en-US" dirty="0" err="1"/>
              <a:t>embora</a:t>
            </a:r>
            <a:r>
              <a:rPr lang="en-US" dirty="0"/>
              <a:t> </a:t>
            </a:r>
            <a:r>
              <a:rPr lang="en-US" dirty="0" err="1"/>
              <a:t>possa</a:t>
            </a:r>
            <a:r>
              <a:rPr lang="en-US" dirty="0"/>
              <a:t> ser </a:t>
            </a:r>
            <a:r>
              <a:rPr lang="en-US" dirty="0" err="1"/>
              <a:t>necessária</a:t>
            </a:r>
            <a:r>
              <a:rPr lang="en-US" dirty="0"/>
              <a:t> </a:t>
            </a:r>
            <a:r>
              <a:rPr lang="en-US" dirty="0" err="1"/>
              <a:t>uma</a:t>
            </a:r>
            <a:r>
              <a:rPr lang="en-US" dirty="0"/>
              <a:t> </a:t>
            </a:r>
            <a:r>
              <a:rPr lang="en-US" dirty="0" err="1"/>
              <a:t>investigação</a:t>
            </a:r>
            <a:r>
              <a:rPr lang="en-US" dirty="0"/>
              <a:t> </a:t>
            </a:r>
            <a:r>
              <a:rPr lang="en-US" dirty="0" err="1"/>
              <a:t>mais</a:t>
            </a:r>
            <a:r>
              <a:rPr lang="en-US" dirty="0"/>
              <a:t> </a:t>
            </a:r>
            <a:r>
              <a:rPr lang="en-US" dirty="0" err="1"/>
              <a:t>aprofundada</a:t>
            </a:r>
            <a:endParaRPr lang="en-US" dirty="0"/>
          </a:p>
          <a:p>
            <a:pPr>
              <a:buClr>
                <a:schemeClr val="dk1"/>
              </a:buClr>
            </a:pPr>
            <a:r>
              <a:rPr lang="en-US" dirty="0" err="1"/>
              <a:t>Comunicar</a:t>
            </a:r>
            <a:r>
              <a:rPr lang="en-US" dirty="0"/>
              <a:t> sempre </a:t>
            </a:r>
            <a:r>
              <a:rPr lang="en-US" dirty="0" err="1"/>
              <a:t>os</a:t>
            </a:r>
            <a:r>
              <a:rPr lang="en-US" dirty="0"/>
              <a:t> </a:t>
            </a:r>
            <a:r>
              <a:rPr lang="en-US" dirty="0" err="1"/>
              <a:t>resultados</a:t>
            </a:r>
            <a:endParaRPr lang="en-US" dirty="0"/>
          </a:p>
          <a:p>
            <a:endParaRPr lang="en-US" dirty="0"/>
          </a:p>
        </p:txBody>
      </p:sp>
      <p:sp>
        <p:nvSpPr>
          <p:cNvPr id="4" name="Title 3">
            <a:extLst>
              <a:ext uri="{FF2B5EF4-FFF2-40B4-BE49-F238E27FC236}">
                <a16:creationId xmlns:a16="http://schemas.microsoft.com/office/drawing/2014/main" id="{6C9C5371-EB2C-8A39-C0B4-0A95ABAEEE70}"/>
              </a:ext>
            </a:extLst>
          </p:cNvPr>
          <p:cNvSpPr>
            <a:spLocks noGrp="1"/>
          </p:cNvSpPr>
          <p:nvPr>
            <p:ph type="title"/>
          </p:nvPr>
        </p:nvSpPr>
        <p:spPr/>
        <p:txBody>
          <a:bodyPr/>
          <a:lstStyle/>
          <a:p>
            <a:r>
              <a:rPr lang="en-US" dirty="0" err="1"/>
              <a:t>Resumo</a:t>
            </a:r>
            <a:br>
              <a:rPr lang="en-US" dirty="0"/>
            </a:br>
            <a:endParaRPr lang="pt-B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7" name="Google Shape;167;p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spcBef>
                <a:spcPts val="0"/>
              </a:spcBef>
            </a:pPr>
            <a:r>
              <a:rPr lang="en-US" dirty="0" err="1">
                <a:ea typeface="Arial"/>
                <a:cs typeface="Arial"/>
                <a:sym typeface="Arial"/>
              </a:rPr>
              <a:t>Exposição</a:t>
            </a:r>
            <a:r>
              <a:rPr lang="en-US" dirty="0">
                <a:ea typeface="Arial"/>
                <a:cs typeface="Arial"/>
                <a:sym typeface="Arial"/>
              </a:rPr>
              <a:t>: </a:t>
            </a:r>
            <a:r>
              <a:rPr lang="en-US" dirty="0" err="1">
                <a:ea typeface="Arial"/>
                <a:cs typeface="Arial"/>
                <a:sym typeface="Arial"/>
              </a:rPr>
              <a:t>fator</a:t>
            </a:r>
            <a:r>
              <a:rPr lang="en-US" dirty="0">
                <a:ea typeface="Arial"/>
                <a:cs typeface="Arial"/>
                <a:sym typeface="Arial"/>
              </a:rPr>
              <a:t> que </a:t>
            </a:r>
            <a:r>
              <a:rPr lang="en-US" dirty="0" err="1">
                <a:ea typeface="Arial"/>
                <a:cs typeface="Arial"/>
                <a:sym typeface="Arial"/>
              </a:rPr>
              <a:t>pode</a:t>
            </a:r>
            <a:r>
              <a:rPr lang="en-US" dirty="0">
                <a:ea typeface="Arial"/>
                <a:cs typeface="Arial"/>
                <a:sym typeface="Arial"/>
              </a:rPr>
              <a:t> ser </a:t>
            </a:r>
            <a:r>
              <a:rPr lang="en-US" dirty="0" err="1">
                <a:ea typeface="Arial"/>
                <a:cs typeface="Arial"/>
                <a:sym typeface="Arial"/>
              </a:rPr>
              <a:t>uma</a:t>
            </a:r>
            <a:r>
              <a:rPr lang="en-US" dirty="0">
                <a:ea typeface="Arial"/>
                <a:cs typeface="Arial"/>
                <a:sym typeface="Arial"/>
              </a:rPr>
              <a:t> causa </a:t>
            </a:r>
            <a:r>
              <a:rPr lang="en-US" dirty="0" err="1">
                <a:ea typeface="Arial"/>
                <a:cs typeface="Arial"/>
                <a:sym typeface="Arial"/>
              </a:rPr>
              <a:t>possível</a:t>
            </a:r>
            <a:endParaRPr dirty="0"/>
          </a:p>
          <a:p>
            <a:pPr>
              <a:spcBef>
                <a:spcPts val="672"/>
              </a:spcBef>
            </a:pPr>
            <a:r>
              <a:rPr lang="en-US" dirty="0" err="1">
                <a:ea typeface="Arial"/>
                <a:cs typeface="Arial"/>
                <a:sym typeface="Arial"/>
              </a:rPr>
              <a:t>Desfecho</a:t>
            </a:r>
            <a:r>
              <a:rPr lang="en-US" dirty="0">
                <a:ea typeface="Arial"/>
                <a:cs typeface="Arial"/>
                <a:sym typeface="Arial"/>
              </a:rPr>
              <a:t>: </a:t>
            </a:r>
            <a:r>
              <a:rPr lang="en-US" dirty="0" err="1">
                <a:ea typeface="Arial"/>
                <a:cs typeface="Arial"/>
                <a:sym typeface="Arial"/>
              </a:rPr>
              <a:t>efeito</a:t>
            </a:r>
            <a:r>
              <a:rPr lang="en-US" dirty="0">
                <a:ea typeface="Arial"/>
                <a:cs typeface="Arial"/>
                <a:sym typeface="Arial"/>
              </a:rPr>
              <a:t> </a:t>
            </a:r>
            <a:r>
              <a:rPr lang="en-US" dirty="0" err="1">
                <a:ea typeface="Arial"/>
                <a:cs typeface="Arial"/>
                <a:sym typeface="Arial"/>
              </a:rPr>
              <a:t>na</a:t>
            </a:r>
            <a:r>
              <a:rPr lang="en-US" dirty="0">
                <a:ea typeface="Arial"/>
                <a:cs typeface="Arial"/>
                <a:sym typeface="Arial"/>
              </a:rPr>
              <a:t> </a:t>
            </a:r>
            <a:r>
              <a:rPr lang="en-US" dirty="0" err="1">
                <a:ea typeface="Arial"/>
                <a:cs typeface="Arial"/>
                <a:sym typeface="Arial"/>
              </a:rPr>
              <a:t>saúde</a:t>
            </a:r>
            <a:endParaRPr dirty="0"/>
          </a:p>
          <a:p>
            <a:pPr marL="0" indent="0">
              <a:buNone/>
            </a:pPr>
            <a:endParaRPr dirty="0"/>
          </a:p>
        </p:txBody>
      </p:sp>
      <p:sp>
        <p:nvSpPr>
          <p:cNvPr id="2" name="Title 1">
            <a:extLst>
              <a:ext uri="{FF2B5EF4-FFF2-40B4-BE49-F238E27FC236}">
                <a16:creationId xmlns:a16="http://schemas.microsoft.com/office/drawing/2014/main" id="{066A5232-99EF-6380-F4CA-7B8EF2E3F6B2}"/>
              </a:ext>
            </a:extLst>
          </p:cNvPr>
          <p:cNvSpPr>
            <a:spLocks noGrp="1"/>
          </p:cNvSpPr>
          <p:nvPr>
            <p:ph type="title"/>
          </p:nvPr>
        </p:nvSpPr>
        <p:spPr/>
        <p:txBody>
          <a:bodyPr/>
          <a:lstStyle/>
          <a:p>
            <a:r>
              <a:rPr lang="en-US" dirty="0" err="1"/>
              <a:t>Exposições</a:t>
            </a:r>
            <a:r>
              <a:rPr lang="en-US" dirty="0"/>
              <a:t> e </a:t>
            </a:r>
            <a:r>
              <a:rPr lang="en-US" dirty="0" err="1"/>
              <a:t>desfecho</a:t>
            </a:r>
            <a:r>
              <a:rPr lang="en-US" dirty="0"/>
              <a:t>: o que </a:t>
            </a:r>
            <a:r>
              <a:rPr lang="en-US" dirty="0" err="1"/>
              <a:t>são</a:t>
            </a:r>
            <a:r>
              <a:rPr lang="en-US" dirty="0"/>
              <a:t>?</a:t>
            </a:r>
            <a:br>
              <a:rPr lang="en-US" dirty="0"/>
            </a:br>
            <a:endParaRPr lang="pt-BR" dirty="0"/>
          </a:p>
        </p:txBody>
      </p:sp>
      <p:graphicFrame>
        <p:nvGraphicFramePr>
          <p:cNvPr id="166" name="Google Shape;166;p7"/>
          <p:cNvGraphicFramePr/>
          <p:nvPr>
            <p:extLst>
              <p:ext uri="{D42A27DB-BD31-4B8C-83A1-F6EECF244321}">
                <p14:modId xmlns:p14="http://schemas.microsoft.com/office/powerpoint/2010/main" val="3462966072"/>
              </p:ext>
            </p:extLst>
          </p:nvPr>
        </p:nvGraphicFramePr>
        <p:xfrm>
          <a:off x="1019907" y="2864196"/>
          <a:ext cx="10146324" cy="2834710"/>
        </p:xfrm>
        <a:graphic>
          <a:graphicData uri="http://schemas.openxmlformats.org/drawingml/2006/table">
            <a:tbl>
              <a:tblPr>
                <a:noFill/>
              </a:tblPr>
              <a:tblGrid>
                <a:gridCol w="6224954">
                  <a:extLst>
                    <a:ext uri="{9D8B030D-6E8A-4147-A177-3AD203B41FA5}">
                      <a16:colId xmlns:a16="http://schemas.microsoft.com/office/drawing/2014/main" val="20000"/>
                    </a:ext>
                  </a:extLst>
                </a:gridCol>
                <a:gridCol w="3921370">
                  <a:extLst>
                    <a:ext uri="{9D8B030D-6E8A-4147-A177-3AD203B41FA5}">
                      <a16:colId xmlns:a16="http://schemas.microsoft.com/office/drawing/2014/main" val="20001"/>
                    </a:ext>
                  </a:extLst>
                </a:gridCol>
              </a:tblGrid>
              <a:tr h="0">
                <a:tc>
                  <a:txBody>
                    <a:bodyPr/>
                    <a:lstStyle/>
                    <a:p>
                      <a:pPr marL="0" marR="0" lvl="0" indent="0" algn="ctr" rtl="0">
                        <a:spcBef>
                          <a:spcPts val="0"/>
                        </a:spcBef>
                        <a:spcAft>
                          <a:spcPts val="0"/>
                        </a:spcAft>
                        <a:buNone/>
                      </a:pPr>
                      <a:r>
                        <a:rPr lang="en-US" sz="2400" u="none" strike="noStrike" cap="none" dirty="0" err="1">
                          <a:solidFill>
                            <a:schemeClr val="dk1"/>
                          </a:solidFill>
                          <a:latin typeface="Arial  "/>
                          <a:ea typeface="Arial"/>
                          <a:cs typeface="Arial"/>
                          <a:sym typeface="Arial"/>
                        </a:rPr>
                        <a:t>Exposição</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u="none" strike="noStrike" cap="none" dirty="0" err="1">
                          <a:solidFill>
                            <a:schemeClr val="dk1"/>
                          </a:solidFill>
                          <a:latin typeface="Arial  "/>
                          <a:cs typeface="Arial"/>
                          <a:sym typeface="Arial"/>
                        </a:rPr>
                        <a:t>Desfecho</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0">
                <a:tc>
                  <a:txBody>
                    <a:bodyPr/>
                    <a:lstStyle/>
                    <a:p>
                      <a:pPr marL="0" marR="0" lvl="0" indent="0" algn="l" rtl="0">
                        <a:spcBef>
                          <a:spcPts val="0"/>
                        </a:spcBef>
                        <a:spcAft>
                          <a:spcPts val="0"/>
                        </a:spcAft>
                        <a:buNone/>
                      </a:pPr>
                      <a:r>
                        <a:rPr lang="en-US" sz="2000" u="none" strike="noStrike" cap="none" dirty="0">
                          <a:solidFill>
                            <a:schemeClr val="tx1"/>
                          </a:solidFill>
                          <a:latin typeface="Arial  "/>
                          <a:ea typeface="Arial"/>
                          <a:cs typeface="Arial"/>
                          <a:sym typeface="Arial"/>
                        </a:rPr>
                        <a:t>Comer carne </a:t>
                      </a:r>
                      <a:r>
                        <a:rPr lang="en-US" sz="2000" u="none" strike="noStrike" cap="none" dirty="0" err="1">
                          <a:solidFill>
                            <a:schemeClr val="tx1"/>
                          </a:solidFill>
                          <a:latin typeface="Arial  "/>
                          <a:ea typeface="Arial"/>
                          <a:cs typeface="Arial"/>
                          <a:sym typeface="Arial"/>
                        </a:rPr>
                        <a:t>contaminada</a:t>
                      </a:r>
                      <a:r>
                        <a:rPr lang="en-US" sz="2000" u="none" strike="noStrike" cap="none" dirty="0">
                          <a:solidFill>
                            <a:schemeClr val="tx1"/>
                          </a:solidFill>
                          <a:latin typeface="Arial  "/>
                          <a:ea typeface="Arial"/>
                          <a:cs typeface="Arial"/>
                          <a:sym typeface="Arial"/>
                        </a:rPr>
                        <a:t> </a:t>
                      </a:r>
                      <a:r>
                        <a:rPr lang="en-US" sz="2000" u="none" strike="noStrike" cap="none" dirty="0" err="1">
                          <a:solidFill>
                            <a:schemeClr val="tx1"/>
                          </a:solidFill>
                          <a:latin typeface="Arial  "/>
                          <a:ea typeface="Arial"/>
                          <a:cs typeface="Arial"/>
                          <a:sym typeface="Arial"/>
                        </a:rPr>
                        <a:t>não</a:t>
                      </a:r>
                      <a:r>
                        <a:rPr lang="en-US" sz="2000" u="none" strike="noStrike" cap="none" dirty="0">
                          <a:solidFill>
                            <a:schemeClr val="tx1"/>
                          </a:solidFill>
                          <a:latin typeface="Arial  "/>
                          <a:ea typeface="Arial"/>
                          <a:cs typeface="Arial"/>
                          <a:sym typeface="Arial"/>
                        </a:rPr>
                        <a:t> </a:t>
                      </a:r>
                      <a:r>
                        <a:rPr lang="en-US" sz="2000" u="none" strike="noStrike" cap="none" dirty="0" err="1">
                          <a:solidFill>
                            <a:schemeClr val="tx1"/>
                          </a:solidFill>
                          <a:latin typeface="Arial  "/>
                          <a:ea typeface="Arial"/>
                          <a:cs typeface="Arial"/>
                          <a:sym typeface="Arial"/>
                        </a:rPr>
                        <a:t>cozida</a:t>
                      </a:r>
                      <a:endParaRPr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a:solidFill>
                            <a:schemeClr val="tx1"/>
                          </a:solidFill>
                          <a:latin typeface="Arial  "/>
                          <a:ea typeface="Arial"/>
                          <a:cs typeface="Arial"/>
                          <a:sym typeface="Arial"/>
                        </a:rPr>
                        <a:t>Desenvolver infeção por </a:t>
                      </a:r>
                      <a:r>
                        <a:rPr lang="en-US" sz="2000" i="1">
                          <a:solidFill>
                            <a:schemeClr val="tx1"/>
                          </a:solidFill>
                          <a:latin typeface="Arial  "/>
                          <a:ea typeface="Arial"/>
                          <a:cs typeface="Arial"/>
                          <a:sym typeface="Arial"/>
                        </a:rPr>
                        <a:t>E. coli</a:t>
                      </a:r>
                      <a:endParaRPr>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0">
                <a:tc>
                  <a:txBody>
                    <a:bodyPr/>
                    <a:lstStyle/>
                    <a:p>
                      <a:pPr marL="0" marR="0" lvl="0" indent="0" algn="l" rtl="0">
                        <a:spcBef>
                          <a:spcPts val="0"/>
                        </a:spcBef>
                        <a:spcAft>
                          <a:spcPts val="0"/>
                        </a:spcAft>
                        <a:buNone/>
                      </a:pPr>
                      <a:r>
                        <a:rPr lang="en-US" sz="2000" dirty="0">
                          <a:solidFill>
                            <a:schemeClr val="tx1"/>
                          </a:solidFill>
                          <a:latin typeface="Arial  "/>
                          <a:ea typeface="Arial"/>
                          <a:cs typeface="Arial"/>
                          <a:sym typeface="Arial"/>
                        </a:rPr>
                        <a:t>Imunizar-se contra o </a:t>
                      </a:r>
                      <a:r>
                        <a:rPr lang="en-US" sz="2000" dirty="0" err="1">
                          <a:solidFill>
                            <a:schemeClr val="tx1"/>
                          </a:solidFill>
                          <a:latin typeface="Arial  "/>
                          <a:ea typeface="Arial"/>
                          <a:cs typeface="Arial"/>
                          <a:sym typeface="Arial"/>
                        </a:rPr>
                        <a:t>sarampo</a:t>
                      </a:r>
                      <a:endParaRPr sz="2000" dirty="0">
                        <a:solidFill>
                          <a:schemeClr val="tx1"/>
                        </a:solidFill>
                        <a:latin typeface="Arial  "/>
                        <a:ea typeface="Arial"/>
                        <a:cs typeface="Arial"/>
                        <a:sym typeface="Aria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dirty="0" err="1">
                          <a:solidFill>
                            <a:schemeClr val="tx1"/>
                          </a:solidFill>
                          <a:latin typeface="Arial  "/>
                          <a:ea typeface="Arial"/>
                          <a:cs typeface="Arial"/>
                          <a:sym typeface="Arial"/>
                        </a:rPr>
                        <a:t>Não</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contrair</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sarampo</a:t>
                      </a:r>
                      <a:endParaRPr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0">
                <a:tc>
                  <a:txBody>
                    <a:bodyPr/>
                    <a:lstStyle/>
                    <a:p>
                      <a:pPr marL="0" marR="0" lvl="0" indent="0" algn="l" rtl="0">
                        <a:spcBef>
                          <a:spcPts val="0"/>
                        </a:spcBef>
                        <a:spcAft>
                          <a:spcPts val="0"/>
                        </a:spcAft>
                        <a:buNone/>
                      </a:pPr>
                      <a:r>
                        <a:rPr lang="en-US" sz="2000" dirty="0">
                          <a:solidFill>
                            <a:schemeClr val="tx1"/>
                          </a:solidFill>
                          <a:latin typeface="Arial  "/>
                          <a:ea typeface="Arial"/>
                          <a:cs typeface="Arial"/>
                          <a:sym typeface="Arial"/>
                        </a:rPr>
                        <a:t>Beber </a:t>
                      </a:r>
                      <a:r>
                        <a:rPr lang="en-US" sz="2000" dirty="0" err="1">
                          <a:solidFill>
                            <a:schemeClr val="tx1"/>
                          </a:solidFill>
                          <a:latin typeface="Arial  "/>
                          <a:ea typeface="Arial"/>
                          <a:cs typeface="Arial"/>
                          <a:sym typeface="Arial"/>
                        </a:rPr>
                        <a:t>leite</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não</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pasteurizado</a:t>
                      </a:r>
                      <a:endParaRPr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lgn="ctr">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a:solidFill>
                            <a:schemeClr val="tx1"/>
                          </a:solidFill>
                          <a:latin typeface="Arial  "/>
                          <a:ea typeface="Arial"/>
                          <a:cs typeface="Arial"/>
                          <a:sym typeface="Arial"/>
                        </a:rPr>
                        <a:t>Desenvolver a brucelose</a:t>
                      </a:r>
                      <a:endParaRPr>
                        <a:solidFill>
                          <a:schemeClr val="tx1"/>
                        </a:solidFill>
                      </a:endParaRPr>
                    </a:p>
                  </a:txBody>
                  <a:tcPr marL="91450" marR="91450" marT="45725" marB="45725">
                    <a:lnL w="12700" cap="flat" cmpd="sng" algn="ctr">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lgn="ctr">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r h="0">
                <a:tc>
                  <a:txBody>
                    <a:bodyPr/>
                    <a:lstStyle/>
                    <a:p>
                      <a:pPr marL="0" marR="0" lvl="0" indent="0" algn="l" rtl="0">
                        <a:spcBef>
                          <a:spcPts val="0"/>
                        </a:spcBef>
                        <a:spcAft>
                          <a:spcPts val="0"/>
                        </a:spcAft>
                        <a:buNone/>
                      </a:pPr>
                      <a:r>
                        <a:rPr lang="en-US" sz="2000">
                          <a:solidFill>
                            <a:schemeClr val="tx1"/>
                          </a:solidFill>
                          <a:latin typeface="Arial  "/>
                          <a:ea typeface="Arial"/>
                          <a:cs typeface="Arial"/>
                          <a:sym typeface="Arial"/>
                        </a:rPr>
                        <a:t>Viver perto de um local de reprodução de mosquitos</a:t>
                      </a:r>
                      <a:endParaRPr>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a:solidFill>
                            <a:schemeClr val="tx1"/>
                          </a:solidFill>
                          <a:latin typeface="Arial  "/>
                          <a:ea typeface="Arial"/>
                          <a:cs typeface="Arial"/>
                          <a:sym typeface="Arial"/>
                        </a:rPr>
                        <a:t>Contrair malária</a:t>
                      </a:r>
                      <a:endParaRPr>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0">
                <a:tc>
                  <a:txBody>
                    <a:bodyPr/>
                    <a:lstStyle/>
                    <a:p>
                      <a:pPr marL="0" marR="0" lvl="0" indent="0" algn="l" rtl="0">
                        <a:spcBef>
                          <a:spcPts val="0"/>
                        </a:spcBef>
                        <a:spcAft>
                          <a:spcPts val="0"/>
                        </a:spcAft>
                        <a:buNone/>
                      </a:pPr>
                      <a:r>
                        <a:rPr lang="en-US" sz="2000">
                          <a:solidFill>
                            <a:schemeClr val="tx1"/>
                          </a:solidFill>
                          <a:latin typeface="Arial  "/>
                          <a:ea typeface="Arial"/>
                          <a:cs typeface="Arial"/>
                          <a:sym typeface="Arial"/>
                        </a:rPr>
                        <a:t>Utilizar mosquiteiros tratados com inseticida</a:t>
                      </a:r>
                      <a:endParaRPr>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dirty="0" err="1">
                          <a:solidFill>
                            <a:schemeClr val="tx1"/>
                          </a:solidFill>
                          <a:latin typeface="Arial  "/>
                          <a:ea typeface="Arial"/>
                          <a:cs typeface="Arial"/>
                          <a:sym typeface="Arial"/>
                        </a:rPr>
                        <a:t>Não</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contrair</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malária</a:t>
                      </a:r>
                      <a:endParaRPr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6"/>
                  </a:ext>
                </a:extLst>
              </a:tr>
              <a:tr h="0">
                <a:tc>
                  <a:txBody>
                    <a:bodyPr/>
                    <a:lstStyle/>
                    <a:p>
                      <a:pPr marL="0" marR="0" lvl="0" indent="0" algn="l" rtl="0">
                        <a:spcBef>
                          <a:spcPts val="0"/>
                        </a:spcBef>
                        <a:spcAft>
                          <a:spcPts val="0"/>
                        </a:spcAft>
                        <a:buNone/>
                      </a:pPr>
                      <a:r>
                        <a:rPr lang="en-US" sz="2000">
                          <a:solidFill>
                            <a:schemeClr val="tx1"/>
                          </a:solidFill>
                          <a:latin typeface="Arial  "/>
                          <a:ea typeface="Arial"/>
                          <a:cs typeface="Arial"/>
                          <a:sym typeface="Arial"/>
                        </a:rPr>
                        <a:t>Vacinar o cão contra a raiva</a:t>
                      </a:r>
                      <a:endParaRPr>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dirty="0" err="1">
                          <a:solidFill>
                            <a:schemeClr val="tx1"/>
                          </a:solidFill>
                          <a:latin typeface="Arial  "/>
                          <a:ea typeface="Arial"/>
                          <a:cs typeface="Arial"/>
                          <a:sym typeface="Arial"/>
                        </a:rPr>
                        <a:t>Não</a:t>
                      </a:r>
                      <a:r>
                        <a:rPr lang="en-US" sz="2000" dirty="0">
                          <a:solidFill>
                            <a:schemeClr val="tx1"/>
                          </a:solidFill>
                          <a:latin typeface="Arial  "/>
                          <a:ea typeface="Arial"/>
                          <a:cs typeface="Arial"/>
                          <a:sym typeface="Arial"/>
                        </a:rPr>
                        <a:t> </a:t>
                      </a:r>
                      <a:r>
                        <a:rPr lang="en-US" sz="2000" dirty="0" err="1">
                          <a:solidFill>
                            <a:schemeClr val="tx1"/>
                          </a:solidFill>
                          <a:latin typeface="Arial  "/>
                          <a:ea typeface="Arial"/>
                          <a:cs typeface="Arial"/>
                          <a:sym typeface="Arial"/>
                        </a:rPr>
                        <a:t>contrair</a:t>
                      </a:r>
                      <a:r>
                        <a:rPr lang="en-US" sz="2000" dirty="0">
                          <a:solidFill>
                            <a:schemeClr val="tx1"/>
                          </a:solidFill>
                          <a:latin typeface="Arial  "/>
                          <a:ea typeface="Arial"/>
                          <a:cs typeface="Arial"/>
                          <a:sym typeface="Arial"/>
                        </a:rPr>
                        <a:t> a </a:t>
                      </a:r>
                      <a:r>
                        <a:rPr lang="en-US" sz="2000" dirty="0" err="1">
                          <a:solidFill>
                            <a:schemeClr val="tx1"/>
                          </a:solidFill>
                          <a:latin typeface="Arial  "/>
                          <a:ea typeface="Arial"/>
                          <a:cs typeface="Arial"/>
                          <a:sym typeface="Arial"/>
                        </a:rPr>
                        <a:t>raiva</a:t>
                      </a:r>
                      <a:endParaRPr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bl>
          </a:graphicData>
        </a:graphic>
      </p:graphicFrame>
      <p:sp>
        <p:nvSpPr>
          <p:cNvPr id="4" name="Title 1">
            <a:extLst>
              <a:ext uri="{FF2B5EF4-FFF2-40B4-BE49-F238E27FC236}">
                <a16:creationId xmlns:a16="http://schemas.microsoft.com/office/drawing/2014/main" id="{DEC5A1CD-5331-2393-E94A-C903132B88D1}"/>
              </a:ext>
            </a:extLst>
          </p:cNvPr>
          <p:cNvSpPr txBox="1">
            <a:spLocks/>
          </p:cNvSpPr>
          <p:nvPr/>
        </p:nvSpPr>
        <p:spPr>
          <a:xfrm>
            <a:off x="527538" y="457200"/>
            <a:ext cx="10826262"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Shape 1273"/>
        <p:cNvGrpSpPr/>
        <p:nvPr/>
      </p:nvGrpSpPr>
      <p:grpSpPr>
        <a:xfrm>
          <a:off x="0" y="0"/>
          <a:ext cx="0" cy="0"/>
          <a:chOff x="0" y="0"/>
          <a:chExt cx="0" cy="0"/>
        </a:xfrm>
      </p:grpSpPr>
      <p:sp>
        <p:nvSpPr>
          <p:cNvPr id="1275" name="Google Shape;1275;p85"/>
          <p:cNvSpPr txBox="1">
            <a:spLocks noGrp="1"/>
          </p:cNvSpPr>
          <p:nvPr>
            <p:ph sz="half" idx="2"/>
          </p:nvPr>
        </p:nvSpPr>
        <p:spPr>
          <a:xfrm>
            <a:off x="340963" y="1478856"/>
            <a:ext cx="5331417" cy="4639309"/>
          </a:xfrm>
          <a:prstGeom prst="rect">
            <a:avLst/>
          </a:prstGeom>
          <a:noFill/>
          <a:ln>
            <a:noFill/>
          </a:ln>
        </p:spPr>
        <p:txBody>
          <a:bodyPr spcFirstLastPara="1" wrap="square" lIns="91425" tIns="45700" rIns="91425" bIns="45700" anchor="t" anchorCtr="0">
            <a:noAutofit/>
          </a:bodyPr>
          <a:lstStyle/>
          <a:p>
            <a:pPr marL="346075" indent="-346075">
              <a:spcBef>
                <a:spcPts val="0"/>
              </a:spcBef>
              <a:buClr>
                <a:schemeClr val="dk1"/>
              </a:buClr>
              <a:buSzPts val="2400"/>
              <a:buFont typeface="Arial"/>
              <a:buAutoNum type="arabicPeriod"/>
            </a:pPr>
            <a:r>
              <a:rPr lang="en-US" sz="2400" dirty="0" err="1"/>
              <a:t>Preparar</a:t>
            </a:r>
            <a:r>
              <a:rPr lang="en-US" sz="2400" dirty="0"/>
              <a:t> o </a:t>
            </a:r>
            <a:r>
              <a:rPr lang="en-US" sz="2400" dirty="0" err="1"/>
              <a:t>trabalho</a:t>
            </a:r>
            <a:r>
              <a:rPr lang="en-US" sz="2400" dirty="0"/>
              <a:t> de campo</a:t>
            </a:r>
          </a:p>
          <a:p>
            <a:pPr marL="346075" indent="-346075">
              <a:spcBef>
                <a:spcPts val="0"/>
              </a:spcBef>
              <a:buClr>
                <a:schemeClr val="dk1"/>
              </a:buClr>
              <a:buSzPts val="2400"/>
              <a:buFont typeface="Arial"/>
              <a:buAutoNum type="arabicPeriod"/>
            </a:pPr>
            <a:r>
              <a:rPr lang="en-US" sz="2400" dirty="0" err="1"/>
              <a:t>Confirmar</a:t>
            </a:r>
            <a:r>
              <a:rPr lang="en-US" sz="2400" dirty="0"/>
              <a:t> o </a:t>
            </a:r>
            <a:r>
              <a:rPr lang="en-US" sz="2400" dirty="0" err="1"/>
              <a:t>surto</a:t>
            </a:r>
            <a:endParaRPr lang="en-US" sz="2400" dirty="0"/>
          </a:p>
          <a:p>
            <a:pPr marL="346075" indent="-346075">
              <a:spcBef>
                <a:spcPts val="0"/>
              </a:spcBef>
              <a:buClr>
                <a:schemeClr val="dk1"/>
              </a:buClr>
              <a:buSzPts val="2400"/>
              <a:buFont typeface="Arial"/>
              <a:buAutoNum type="arabicPeriod"/>
            </a:pPr>
            <a:r>
              <a:rPr lang="en-US" sz="2400" dirty="0" err="1"/>
              <a:t>Verificar</a:t>
            </a:r>
            <a:r>
              <a:rPr lang="en-US" sz="2400" dirty="0"/>
              <a:t> o </a:t>
            </a:r>
            <a:r>
              <a:rPr lang="en-US" sz="2400" dirty="0" err="1"/>
              <a:t>diagnóstico</a:t>
            </a:r>
            <a:endParaRPr lang="en-US" sz="2400" dirty="0"/>
          </a:p>
          <a:p>
            <a:pPr marL="346075" indent="-346075">
              <a:spcBef>
                <a:spcPts val="0"/>
              </a:spcBef>
              <a:buClr>
                <a:schemeClr val="dk1"/>
              </a:buClr>
              <a:buSzPts val="2400"/>
              <a:buFont typeface="Arial"/>
              <a:buAutoNum type="arabicPeriod"/>
            </a:pPr>
            <a:r>
              <a:rPr lang="en-US" sz="2400" dirty="0" err="1"/>
              <a:t>Construir</a:t>
            </a:r>
            <a:r>
              <a:rPr lang="en-US" sz="2400" dirty="0"/>
              <a:t> </a:t>
            </a:r>
            <a:r>
              <a:rPr lang="en-US" sz="2400" dirty="0" err="1"/>
              <a:t>uma</a:t>
            </a:r>
            <a:r>
              <a:rPr lang="en-US" sz="2400" dirty="0"/>
              <a:t> </a:t>
            </a:r>
            <a:r>
              <a:rPr lang="en-US" sz="2400" dirty="0" err="1"/>
              <a:t>definição</a:t>
            </a:r>
            <a:r>
              <a:rPr lang="en-US" sz="2400" dirty="0"/>
              <a:t> de </a:t>
            </a:r>
            <a:r>
              <a:rPr lang="en-US" sz="2400" dirty="0" err="1"/>
              <a:t>caso</a:t>
            </a:r>
            <a:endParaRPr lang="en-US" sz="2400" dirty="0"/>
          </a:p>
          <a:p>
            <a:pPr marL="346075" indent="-346075">
              <a:spcBef>
                <a:spcPts val="0"/>
              </a:spcBef>
              <a:buClr>
                <a:schemeClr val="dk1"/>
              </a:buClr>
              <a:buSzPts val="2400"/>
              <a:buFont typeface="Arial"/>
              <a:buAutoNum type="arabicPeriod"/>
            </a:pPr>
            <a:r>
              <a:rPr lang="en-US" sz="2400" dirty="0" err="1"/>
              <a:t>Encontrar</a:t>
            </a:r>
            <a:r>
              <a:rPr lang="en-US" sz="2400" dirty="0"/>
              <a:t> </a:t>
            </a:r>
            <a:r>
              <a:rPr lang="en-US" sz="2400" dirty="0" err="1"/>
              <a:t>casos</a:t>
            </a:r>
            <a:r>
              <a:rPr lang="en-US" sz="2400" dirty="0"/>
              <a:t> </a:t>
            </a:r>
            <a:r>
              <a:rPr lang="en-US" sz="2400" dirty="0" err="1"/>
              <a:t>sistematicamente</a:t>
            </a:r>
            <a:r>
              <a:rPr lang="en-US" sz="2400" dirty="0"/>
              <a:t> e registrar </a:t>
            </a:r>
            <a:r>
              <a:rPr lang="en-US" sz="2400" dirty="0" err="1"/>
              <a:t>informações</a:t>
            </a:r>
            <a:endParaRPr lang="en-US" sz="2400" dirty="0"/>
          </a:p>
          <a:p>
            <a:pPr marL="346075" indent="-346075">
              <a:spcBef>
                <a:spcPts val="0"/>
              </a:spcBef>
              <a:buClr>
                <a:schemeClr val="dk1"/>
              </a:buClr>
              <a:buSzPts val="2400"/>
              <a:buFont typeface="Arial"/>
              <a:buAutoNum type="arabicPeriod"/>
            </a:pPr>
            <a:r>
              <a:rPr lang="en-US" sz="2400" dirty="0" err="1"/>
              <a:t>Realizar</a:t>
            </a:r>
            <a:r>
              <a:rPr lang="en-US" sz="2400" dirty="0"/>
              <a:t> a </a:t>
            </a:r>
            <a:r>
              <a:rPr lang="en-US" sz="2400" dirty="0" err="1"/>
              <a:t>epidemiologia</a:t>
            </a:r>
            <a:r>
              <a:rPr lang="en-US" sz="2400" dirty="0"/>
              <a:t> </a:t>
            </a:r>
            <a:r>
              <a:rPr lang="en-US" sz="2400" dirty="0" err="1"/>
              <a:t>descritiva</a:t>
            </a:r>
            <a:endParaRPr lang="en-US" sz="2400" dirty="0"/>
          </a:p>
          <a:p>
            <a:pPr marL="346075" indent="-346075">
              <a:spcBef>
                <a:spcPts val="0"/>
              </a:spcBef>
              <a:buClr>
                <a:schemeClr val="dk1"/>
              </a:buClr>
              <a:buSzPts val="2400"/>
              <a:buFont typeface="Arial"/>
              <a:buAutoNum type="arabicPeriod"/>
            </a:pPr>
            <a:endParaRPr lang="en-US" sz="2400" dirty="0" err="1"/>
          </a:p>
        </p:txBody>
      </p:sp>
      <p:grpSp>
        <p:nvGrpSpPr>
          <p:cNvPr id="2" name="Group 1">
            <a:extLst>
              <a:ext uri="{FF2B5EF4-FFF2-40B4-BE49-F238E27FC236}">
                <a16:creationId xmlns:a16="http://schemas.microsoft.com/office/drawing/2014/main" id="{7CF06351-93EB-4158-50D5-ABF53335D21B}"/>
              </a:ext>
            </a:extLst>
          </p:cNvPr>
          <p:cNvGrpSpPr/>
          <p:nvPr/>
        </p:nvGrpSpPr>
        <p:grpSpPr>
          <a:xfrm>
            <a:off x="1905130" y="5166967"/>
            <a:ext cx="8271604" cy="1201504"/>
            <a:chOff x="1969411" y="5140567"/>
            <a:chExt cx="8271604" cy="1201504"/>
          </a:xfrm>
        </p:grpSpPr>
        <p:sp>
          <p:nvSpPr>
            <p:cNvPr id="3" name="Rounded Rectangle 13">
              <a:extLst>
                <a:ext uri="{FF2B5EF4-FFF2-40B4-BE49-F238E27FC236}">
                  <a16:creationId xmlns:a16="http://schemas.microsoft.com/office/drawing/2014/main" id="{B68734B1-C5BE-48CA-E6A1-EABBEF6A97D1}"/>
                </a:ext>
              </a:extLst>
            </p:cNvPr>
            <p:cNvSpPr/>
            <p:nvPr/>
          </p:nvSpPr>
          <p:spPr>
            <a:xfrm>
              <a:off x="1969411" y="5140567"/>
              <a:ext cx="2071577" cy="1199156"/>
            </a:xfrm>
            <a:prstGeom prst="roundRect">
              <a:avLst/>
            </a:prstGeom>
            <a:solidFill>
              <a:srgbClr val="00953A"/>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1" i="0" u="none" strike="noStrike" kern="0" cap="none" spc="0" normalizeH="0" baseline="0" noProof="0" dirty="0" err="1">
                  <a:ln>
                    <a:noFill/>
                  </a:ln>
                  <a:solidFill>
                    <a:prstClr val="black"/>
                  </a:solidFill>
                  <a:effectLst/>
                  <a:uLnTx/>
                  <a:uFillTx/>
                  <a:latin typeface="Arial  "/>
                  <a:ea typeface="ＭＳ Ｐゴシック" pitchFamily="34" charset="-128"/>
                  <a:cs typeface="Arial" panose="020B0604020202020204" pitchFamily="34" charset="0"/>
                </a:rPr>
                <a:t>Descritivo</a:t>
              </a:r>
              <a:endParaRPr kumimoji="0" lang="en-US" altLang="en-US" sz="2400" b="1"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kern="0" dirty="0" err="1">
                  <a:solidFill>
                    <a:prstClr val="black"/>
                  </a:solidFill>
                  <a:latin typeface="Arial  "/>
                  <a:ea typeface="ＭＳ Ｐゴシック" pitchFamily="34" charset="-128"/>
                  <a:cs typeface="Arial" panose="020B0604020202020204" pitchFamily="34" charset="0"/>
                </a:rPr>
                <a:t>Passo</a:t>
              </a:r>
              <a:r>
                <a:rPr kumimoji="0" lang="en-US" sz="2400" b="0"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1-6</a:t>
              </a:r>
              <a:endParaRPr kumimoji="0" lang="en-US" sz="2400" b="0" i="0" u="none" strike="noStrike" kern="0" cap="none" spc="0" normalizeH="0" baseline="0" noProof="0" dirty="0">
                <a:ln>
                  <a:noFill/>
                </a:ln>
                <a:solidFill>
                  <a:prstClr val="black"/>
                </a:solidFill>
                <a:effectLst/>
                <a:uLnTx/>
                <a:uFillTx/>
                <a:latin typeface="Arial  "/>
                <a:ea typeface="+mn-ea"/>
                <a:cs typeface="Arial" panose="020B0604020202020204" pitchFamily="34" charset="0"/>
              </a:endParaRPr>
            </a:p>
          </p:txBody>
        </p:sp>
        <p:sp>
          <p:nvSpPr>
            <p:cNvPr id="4" name="Rounded Rectangle 14">
              <a:extLst>
                <a:ext uri="{FF2B5EF4-FFF2-40B4-BE49-F238E27FC236}">
                  <a16:creationId xmlns:a16="http://schemas.microsoft.com/office/drawing/2014/main" id="{F0F803D2-89B6-CE36-0CF9-1078A7FACC6C}"/>
                </a:ext>
              </a:extLst>
            </p:cNvPr>
            <p:cNvSpPr/>
            <p:nvPr/>
          </p:nvSpPr>
          <p:spPr>
            <a:xfrm>
              <a:off x="4985678" y="5140567"/>
              <a:ext cx="2071577" cy="1201504"/>
            </a:xfrm>
            <a:prstGeom prst="roundRect">
              <a:avLst/>
            </a:prstGeom>
            <a:solidFill>
              <a:srgbClr val="00953A"/>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2400" b="1" i="0" u="none" strike="noStrike" kern="0" cap="none" spc="0" normalizeH="0" baseline="0" noProof="0" dirty="0" err="1">
                  <a:ln>
                    <a:noFill/>
                  </a:ln>
                  <a:solidFill>
                    <a:prstClr val="black"/>
                  </a:solidFill>
                  <a:effectLst/>
                  <a:uLnTx/>
                  <a:uFillTx/>
                  <a:latin typeface="Arial  "/>
                  <a:ea typeface="ＭＳ Ｐゴシック" pitchFamily="34" charset="-128"/>
                  <a:cs typeface="Arial" panose="020B0604020202020204" pitchFamily="34" charset="0"/>
                </a:rPr>
                <a:t>Analítico</a:t>
              </a:r>
              <a:endParaRPr kumimoji="0" lang="en-US" altLang="en-US" sz="2400" b="1"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2400" kern="0" dirty="0" err="1">
                  <a:solidFill>
                    <a:prstClr val="black"/>
                  </a:solidFill>
                  <a:latin typeface="Arial  "/>
                  <a:ea typeface="ＭＳ Ｐゴシック" pitchFamily="34" charset="-128"/>
                  <a:cs typeface="Arial" panose="020B0604020202020204" pitchFamily="34" charset="0"/>
                </a:rPr>
                <a:t>Passo</a:t>
              </a:r>
              <a:r>
                <a:rPr kumimoji="0" lang="en-US" sz="2400" b="0" i="0" u="none" strike="noStrike" kern="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7-10</a:t>
              </a:r>
            </a:p>
          </p:txBody>
        </p:sp>
        <p:sp>
          <p:nvSpPr>
            <p:cNvPr id="5" name="Rounded Rectangle 18">
              <a:extLst>
                <a:ext uri="{FF2B5EF4-FFF2-40B4-BE49-F238E27FC236}">
                  <a16:creationId xmlns:a16="http://schemas.microsoft.com/office/drawing/2014/main" id="{43775AD9-2B38-17AF-8EF3-F4F0C51232AF}"/>
                </a:ext>
              </a:extLst>
            </p:cNvPr>
            <p:cNvSpPr/>
            <p:nvPr/>
          </p:nvSpPr>
          <p:spPr>
            <a:xfrm>
              <a:off x="8001945" y="5140567"/>
              <a:ext cx="2239070" cy="1200330"/>
            </a:xfrm>
            <a:prstGeom prst="roundRect">
              <a:avLst/>
            </a:prstGeom>
            <a:solidFill>
              <a:srgbClr val="00953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1" indent="0" algn="ctr" defTabSz="457200" rtl="0" eaLnBrk="1" fontAlgn="auto" latinLnBrk="0" hangingPunct="1">
                <a:lnSpc>
                  <a:spcPct val="100000"/>
                </a:lnSpc>
                <a:spcBef>
                  <a:spcPts val="0"/>
                </a:spcBef>
                <a:spcAft>
                  <a:spcPts val="0"/>
                </a:spcAft>
                <a:buClrTx/>
                <a:buSzTx/>
                <a:buFontTx/>
                <a:buNone/>
                <a:tabLst/>
                <a:defRPr/>
              </a:pPr>
              <a:r>
                <a:rPr kumimoji="0" lang="en-US" altLang="en-US" sz="2400" b="1" i="0" u="none" strike="noStrike" kern="120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Resposta</a:t>
              </a:r>
            </a:p>
            <a:p>
              <a:pPr marL="0" marR="0" lvl="1" indent="0" algn="ctr" defTabSz="457200" rtl="0" eaLnBrk="1" fontAlgn="auto" latinLnBrk="0" hangingPunct="1">
                <a:lnSpc>
                  <a:spcPct val="100000"/>
                </a:lnSpc>
                <a:spcBef>
                  <a:spcPts val="0"/>
                </a:spcBef>
                <a:spcAft>
                  <a:spcPts val="0"/>
                </a:spcAft>
                <a:buClrTx/>
                <a:buSzTx/>
                <a:buFontTx/>
                <a:buNone/>
                <a:tabLst/>
                <a:defRPr/>
              </a:pPr>
              <a:r>
                <a:rPr lang="en-US" altLang="en-US" sz="2400" dirty="0" err="1">
                  <a:solidFill>
                    <a:prstClr val="black"/>
                  </a:solidFill>
                  <a:latin typeface="Arial  "/>
                  <a:ea typeface="ＭＳ Ｐゴシック" pitchFamily="34" charset="-128"/>
                  <a:cs typeface="Arial" panose="020B0604020202020204" pitchFamily="34" charset="0"/>
                </a:rPr>
                <a:t>Passo</a:t>
              </a:r>
              <a:r>
                <a:rPr kumimoji="0" lang="en-US" altLang="en-US" sz="2400" b="0" i="0" u="none" strike="noStrike" kern="1200" cap="none" spc="0" normalizeH="0" baseline="0" noProof="0" dirty="0">
                  <a:ln>
                    <a:noFill/>
                  </a:ln>
                  <a:solidFill>
                    <a:prstClr val="black"/>
                  </a:solidFill>
                  <a:effectLst/>
                  <a:uLnTx/>
                  <a:uFillTx/>
                  <a:latin typeface="Arial  "/>
                  <a:ea typeface="ＭＳ Ｐゴシック" pitchFamily="34" charset="-128"/>
                  <a:cs typeface="Arial" panose="020B0604020202020204" pitchFamily="34" charset="0"/>
                </a:rPr>
                <a:t>s 11-13</a:t>
              </a:r>
            </a:p>
          </p:txBody>
        </p:sp>
        <p:sp>
          <p:nvSpPr>
            <p:cNvPr id="6" name="Right Arrow 26">
              <a:extLst>
                <a:ext uri="{FF2B5EF4-FFF2-40B4-BE49-F238E27FC236}">
                  <a16:creationId xmlns:a16="http://schemas.microsoft.com/office/drawing/2014/main" id="{AA1350D3-8CBE-2444-9EF1-EE09FC526917}"/>
                </a:ext>
              </a:extLst>
            </p:cNvPr>
            <p:cNvSpPr/>
            <p:nvPr/>
          </p:nvSpPr>
          <p:spPr>
            <a:xfrm>
              <a:off x="4192418" y="5499855"/>
              <a:ext cx="573485" cy="442604"/>
            </a:xfrm>
            <a:prstGeom prst="rightArrow">
              <a:avLst/>
            </a:prstGeom>
            <a:solidFill>
              <a:schemeClr val="bg2"/>
            </a:solidFill>
            <a:ln w="25400"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Calibri"/>
                <a:ea typeface="+mn-ea"/>
                <a:cs typeface="+mn-cs"/>
              </a:endParaRPr>
            </a:p>
          </p:txBody>
        </p:sp>
        <p:sp>
          <p:nvSpPr>
            <p:cNvPr id="7" name="Right Arrow 27">
              <a:extLst>
                <a:ext uri="{FF2B5EF4-FFF2-40B4-BE49-F238E27FC236}">
                  <a16:creationId xmlns:a16="http://schemas.microsoft.com/office/drawing/2014/main" id="{5BBD5FD4-84EA-5BEB-174D-F7D957B9115C}"/>
                </a:ext>
              </a:extLst>
            </p:cNvPr>
            <p:cNvSpPr/>
            <p:nvPr/>
          </p:nvSpPr>
          <p:spPr>
            <a:xfrm>
              <a:off x="7242857" y="5437143"/>
              <a:ext cx="573485" cy="465608"/>
            </a:xfrm>
            <a:prstGeom prst="rightArrow">
              <a:avLst/>
            </a:prstGeom>
            <a:solidFill>
              <a:schemeClr val="bg2"/>
            </a:solidFill>
            <a:ln w="25400" cap="flat" cmpd="sng" algn="ctr">
              <a:noFill/>
              <a:prstDash val="solid"/>
            </a:ln>
            <a:effectLst/>
          </p:spPr>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a:ln>
                  <a:noFill/>
                </a:ln>
                <a:solidFill>
                  <a:prstClr val="white"/>
                </a:solidFill>
                <a:effectLst/>
                <a:uLnTx/>
                <a:uFillTx/>
                <a:latin typeface="Calibri"/>
                <a:ea typeface="+mn-ea"/>
                <a:cs typeface="+mn-cs"/>
              </a:endParaRPr>
            </a:p>
          </p:txBody>
        </p:sp>
      </p:grpSp>
      <p:sp>
        <p:nvSpPr>
          <p:cNvPr id="8" name="Google Shape;1275;p85">
            <a:extLst>
              <a:ext uri="{FF2B5EF4-FFF2-40B4-BE49-F238E27FC236}">
                <a16:creationId xmlns:a16="http://schemas.microsoft.com/office/drawing/2014/main" id="{9C8CF719-3BA9-8A76-AA94-6687F401E2D4}"/>
              </a:ext>
            </a:extLst>
          </p:cNvPr>
          <p:cNvSpPr txBox="1">
            <a:spLocks/>
          </p:cNvSpPr>
          <p:nvPr/>
        </p:nvSpPr>
        <p:spPr>
          <a:xfrm>
            <a:off x="5944218" y="1472266"/>
            <a:ext cx="6128962" cy="3364989"/>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err="1">
                <a:ln>
                  <a:noFill/>
                </a:ln>
                <a:solidFill>
                  <a:prstClr val="black"/>
                </a:solidFill>
                <a:effectLst/>
                <a:uLnTx/>
                <a:uFillTx/>
                <a:latin typeface="Arial  "/>
                <a:ea typeface="+mn-ea"/>
                <a:cs typeface="+mn-cs"/>
              </a:rPr>
              <a:t>Desenvolver</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hipóteses</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err="1">
                <a:ln>
                  <a:noFill/>
                </a:ln>
                <a:solidFill>
                  <a:prstClr val="black"/>
                </a:solidFill>
                <a:effectLst/>
                <a:uLnTx/>
                <a:uFillTx/>
                <a:latin typeface="Arial  "/>
                <a:ea typeface="+mn-ea"/>
                <a:cs typeface="+mn-cs"/>
              </a:rPr>
              <a:t>Avaliar</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epidemiologicamente</a:t>
            </a:r>
            <a:r>
              <a:rPr kumimoji="0" lang="en-US" sz="2200" b="0" i="0" u="none" strike="noStrike" kern="1200" cap="none" spc="0" normalizeH="0" baseline="0" noProof="0" dirty="0">
                <a:ln>
                  <a:noFill/>
                </a:ln>
                <a:solidFill>
                  <a:prstClr val="black"/>
                </a:solidFill>
                <a:effectLst/>
                <a:uLnTx/>
                <a:uFillTx/>
                <a:latin typeface="Arial  "/>
                <a:ea typeface="+mn-ea"/>
                <a:cs typeface="+mn-cs"/>
              </a:rPr>
              <a:t> as </a:t>
            </a:r>
            <a:r>
              <a:rPr kumimoji="0" lang="en-US" sz="2200" b="0" i="0" u="none" strike="noStrike" kern="1200" cap="none" spc="0" normalizeH="0" baseline="0" noProof="0" dirty="0" err="1">
                <a:ln>
                  <a:noFill/>
                </a:ln>
                <a:solidFill>
                  <a:prstClr val="black"/>
                </a:solidFill>
                <a:effectLst/>
                <a:uLnTx/>
                <a:uFillTx/>
                <a:latin typeface="Arial  "/>
                <a:ea typeface="+mn-ea"/>
                <a:cs typeface="+mn-cs"/>
              </a:rPr>
              <a:t>hipóteses</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a:ln>
                  <a:noFill/>
                </a:ln>
                <a:solidFill>
                  <a:prstClr val="black"/>
                </a:solidFill>
                <a:effectLst/>
                <a:uLnTx/>
                <a:uFillTx/>
                <a:latin typeface="Arial  "/>
                <a:ea typeface="+mn-ea"/>
                <a:cs typeface="+mn-cs"/>
              </a:rPr>
              <a:t>Conciliar a </a:t>
            </a:r>
            <a:r>
              <a:rPr kumimoji="0" lang="en-US" sz="2200" b="0" i="0" u="none" strike="noStrike" kern="1200" cap="none" spc="0" normalizeH="0" baseline="0" noProof="0" dirty="0" err="1">
                <a:ln>
                  <a:noFill/>
                </a:ln>
                <a:solidFill>
                  <a:prstClr val="black"/>
                </a:solidFill>
                <a:effectLst/>
                <a:uLnTx/>
                <a:uFillTx/>
                <a:latin typeface="Arial  "/>
                <a:ea typeface="+mn-ea"/>
                <a:cs typeface="+mn-cs"/>
              </a:rPr>
              <a:t>epidemiologia</a:t>
            </a:r>
            <a:r>
              <a:rPr kumimoji="0" lang="en-US" sz="2200" b="0" i="0" u="none" strike="noStrike" kern="1200" cap="none" spc="0" normalizeH="0" baseline="0" noProof="0" dirty="0">
                <a:ln>
                  <a:noFill/>
                </a:ln>
                <a:solidFill>
                  <a:prstClr val="black"/>
                </a:solidFill>
                <a:effectLst/>
                <a:uLnTx/>
                <a:uFillTx/>
                <a:latin typeface="Arial  "/>
                <a:ea typeface="+mn-ea"/>
                <a:cs typeface="+mn-cs"/>
              </a:rPr>
              <a:t> com </a:t>
            </a:r>
            <a:r>
              <a:rPr kumimoji="0" lang="en-US" sz="2200" b="0" i="0" u="none" strike="noStrike" kern="1200" cap="none" spc="0" normalizeH="0" baseline="0" noProof="0" dirty="0" err="1">
                <a:ln>
                  <a:noFill/>
                </a:ln>
                <a:solidFill>
                  <a:prstClr val="black"/>
                </a:solidFill>
                <a:effectLst/>
                <a:uLnTx/>
                <a:uFillTx/>
                <a:latin typeface="Arial  "/>
                <a:ea typeface="+mn-ea"/>
                <a:cs typeface="+mn-cs"/>
              </a:rPr>
              <a:t>os</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resultados</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laboratoriais</a:t>
            </a:r>
            <a:r>
              <a:rPr kumimoji="0" lang="en-US" sz="2200" b="0" i="0" u="none" strike="noStrike" kern="1200" cap="none" spc="0" normalizeH="0" baseline="0" noProof="0" dirty="0">
                <a:ln>
                  <a:noFill/>
                </a:ln>
                <a:solidFill>
                  <a:prstClr val="black"/>
                </a:solidFill>
                <a:effectLst/>
                <a:uLnTx/>
                <a:uFillTx/>
                <a:latin typeface="Arial  "/>
                <a:ea typeface="+mn-ea"/>
                <a:cs typeface="+mn-cs"/>
              </a:rPr>
              <a:t> e </a:t>
            </a:r>
            <a:r>
              <a:rPr kumimoji="0" lang="en-US" sz="2200" b="0" i="0" u="none" strike="noStrike" kern="1200" cap="none" spc="0" normalizeH="0" baseline="0" noProof="0" dirty="0" err="1">
                <a:ln>
                  <a:noFill/>
                </a:ln>
                <a:solidFill>
                  <a:prstClr val="black"/>
                </a:solidFill>
                <a:effectLst/>
                <a:uLnTx/>
                <a:uFillTx/>
                <a:latin typeface="Arial  "/>
                <a:ea typeface="+mn-ea"/>
                <a:cs typeface="+mn-cs"/>
              </a:rPr>
              <a:t>ambientais</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err="1">
                <a:ln>
                  <a:noFill/>
                </a:ln>
                <a:solidFill>
                  <a:prstClr val="black"/>
                </a:solidFill>
                <a:effectLst/>
                <a:uLnTx/>
                <a:uFillTx/>
                <a:latin typeface="Arial  "/>
                <a:ea typeface="+mn-ea"/>
                <a:cs typeface="+mn-cs"/>
              </a:rPr>
              <a:t>Realizar</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estudos</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adicionais</a:t>
            </a:r>
            <a:r>
              <a:rPr kumimoji="0" lang="en-US" sz="2200" b="0" i="0" u="none" strike="noStrike" kern="1200" cap="none" spc="0" normalizeH="0" baseline="0" noProof="0" dirty="0">
                <a:ln>
                  <a:noFill/>
                </a:ln>
                <a:solidFill>
                  <a:prstClr val="black"/>
                </a:solidFill>
                <a:effectLst/>
                <a:uLnTx/>
                <a:uFillTx/>
                <a:latin typeface="Arial  "/>
                <a:ea typeface="+mn-ea"/>
                <a:cs typeface="+mn-cs"/>
              </a:rPr>
              <a:t>, se </a:t>
            </a:r>
            <a:r>
              <a:rPr kumimoji="0" lang="en-US" sz="2200" b="0" i="0" u="none" strike="noStrike" kern="1200" cap="none" spc="0" normalizeH="0" baseline="0" noProof="0" dirty="0" err="1">
                <a:ln>
                  <a:noFill/>
                </a:ln>
                <a:solidFill>
                  <a:prstClr val="black"/>
                </a:solidFill>
                <a:effectLst/>
                <a:uLnTx/>
                <a:uFillTx/>
                <a:latin typeface="Arial  "/>
                <a:ea typeface="+mn-ea"/>
                <a:cs typeface="+mn-cs"/>
              </a:rPr>
              <a:t>necessário</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err="1">
                <a:ln>
                  <a:noFill/>
                </a:ln>
                <a:solidFill>
                  <a:prstClr val="black"/>
                </a:solidFill>
                <a:effectLst/>
                <a:uLnTx/>
                <a:uFillTx/>
                <a:latin typeface="Arial  "/>
                <a:ea typeface="+mn-ea"/>
                <a:cs typeface="+mn-cs"/>
              </a:rPr>
              <a:t>Aplicar</a:t>
            </a:r>
            <a:r>
              <a:rPr kumimoji="0" lang="en-US" sz="2200" b="0" i="0" u="none" strike="noStrike" kern="1200" cap="none" spc="0" normalizeH="0" baseline="0" noProof="0" dirty="0">
                <a:ln>
                  <a:noFill/>
                </a:ln>
                <a:solidFill>
                  <a:prstClr val="black"/>
                </a:solidFill>
                <a:effectLst/>
                <a:uLnTx/>
                <a:uFillTx/>
                <a:latin typeface="Arial  "/>
                <a:ea typeface="+mn-ea"/>
                <a:cs typeface="+mn-cs"/>
              </a:rPr>
              <a:t> e </a:t>
            </a:r>
            <a:r>
              <a:rPr kumimoji="0" lang="en-US" sz="2200" b="0" i="0" u="none" strike="noStrike" kern="1200" cap="none" spc="0" normalizeH="0" baseline="0" noProof="0" dirty="0" err="1">
                <a:ln>
                  <a:noFill/>
                </a:ln>
                <a:solidFill>
                  <a:prstClr val="black"/>
                </a:solidFill>
                <a:effectLst/>
                <a:uLnTx/>
                <a:uFillTx/>
                <a:latin typeface="Arial  "/>
                <a:ea typeface="+mn-ea"/>
                <a:cs typeface="+mn-cs"/>
              </a:rPr>
              <a:t>avaliar</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medidas</a:t>
            </a:r>
            <a:r>
              <a:rPr kumimoji="0" lang="en-US" sz="2200" b="0" i="0" u="none" strike="noStrike" kern="1200" cap="none" spc="0" normalizeH="0" baseline="0" noProof="0" dirty="0">
                <a:ln>
                  <a:noFill/>
                </a:ln>
                <a:solidFill>
                  <a:prstClr val="black"/>
                </a:solidFill>
                <a:effectLst/>
                <a:uLnTx/>
                <a:uFillTx/>
                <a:latin typeface="Arial  "/>
                <a:ea typeface="+mn-ea"/>
                <a:cs typeface="+mn-cs"/>
              </a:rPr>
              <a:t> de </a:t>
            </a:r>
            <a:r>
              <a:rPr kumimoji="0" lang="en-US" sz="2200" b="0" i="0" u="none" strike="noStrike" kern="1200" cap="none" spc="0" normalizeH="0" baseline="0" noProof="0" dirty="0" err="1">
                <a:ln>
                  <a:noFill/>
                </a:ln>
                <a:solidFill>
                  <a:prstClr val="black"/>
                </a:solidFill>
                <a:effectLst/>
                <a:uLnTx/>
                <a:uFillTx/>
                <a:latin typeface="Arial  "/>
                <a:ea typeface="+mn-ea"/>
                <a:cs typeface="+mn-cs"/>
              </a:rPr>
              <a:t>prevenção</a:t>
            </a:r>
            <a:r>
              <a:rPr kumimoji="0" lang="en-US" sz="2200" b="0" i="0" u="none" strike="noStrike" kern="1200" cap="none" spc="0" normalizeH="0" baseline="0" noProof="0" dirty="0">
                <a:ln>
                  <a:noFill/>
                </a:ln>
                <a:solidFill>
                  <a:prstClr val="black"/>
                </a:solidFill>
                <a:effectLst/>
                <a:uLnTx/>
                <a:uFillTx/>
                <a:latin typeface="Arial  "/>
                <a:ea typeface="+mn-ea"/>
                <a:cs typeface="+mn-cs"/>
              </a:rPr>
              <a:t> e </a:t>
            </a:r>
            <a:r>
              <a:rPr kumimoji="0" lang="en-US" sz="2200" b="0" i="0" u="none" strike="noStrike" kern="1200" cap="none" spc="0" normalizeH="0" baseline="0" noProof="0" dirty="0" err="1">
                <a:ln>
                  <a:noFill/>
                </a:ln>
                <a:solidFill>
                  <a:prstClr val="black"/>
                </a:solidFill>
                <a:effectLst/>
                <a:uLnTx/>
                <a:uFillTx/>
                <a:latin typeface="Arial  "/>
                <a:ea typeface="+mn-ea"/>
                <a:cs typeface="+mn-cs"/>
              </a:rPr>
              <a:t>controle</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err="1">
                <a:ln>
                  <a:noFill/>
                </a:ln>
                <a:solidFill>
                  <a:prstClr val="black"/>
                </a:solidFill>
                <a:effectLst/>
                <a:uLnTx/>
                <a:uFillTx/>
                <a:latin typeface="Arial  "/>
                <a:ea typeface="+mn-ea"/>
                <a:cs typeface="+mn-cs"/>
              </a:rPr>
              <a:t>Iniciar</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ou</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manter</a:t>
            </a:r>
            <a:r>
              <a:rPr kumimoji="0" lang="en-US" sz="2200" b="0" i="0" u="none" strike="noStrike" kern="1200" cap="none" spc="0" normalizeH="0" baseline="0" noProof="0" dirty="0">
                <a:ln>
                  <a:noFill/>
                </a:ln>
                <a:solidFill>
                  <a:prstClr val="black"/>
                </a:solidFill>
                <a:effectLst/>
                <a:uLnTx/>
                <a:uFillTx/>
                <a:latin typeface="Arial  "/>
                <a:ea typeface="+mn-ea"/>
                <a:cs typeface="+mn-cs"/>
              </a:rPr>
              <a:t> a </a:t>
            </a:r>
            <a:r>
              <a:rPr kumimoji="0" lang="en-US" sz="2200" b="0" i="0" u="none" strike="noStrike" kern="1200" cap="none" spc="0" normalizeH="0" baseline="0" noProof="0" dirty="0" err="1">
                <a:ln>
                  <a:noFill/>
                </a:ln>
                <a:solidFill>
                  <a:prstClr val="black"/>
                </a:solidFill>
                <a:effectLst/>
                <a:uLnTx/>
                <a:uFillTx/>
                <a:latin typeface="Arial  "/>
                <a:ea typeface="+mn-ea"/>
                <a:cs typeface="+mn-cs"/>
              </a:rPr>
              <a:t>vigilância</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r>
              <a:rPr kumimoji="0" lang="en-US" sz="2200" b="0" i="0" u="none" strike="noStrike" kern="1200" cap="none" spc="0" normalizeH="0" baseline="0" noProof="0" dirty="0" err="1">
                <a:ln>
                  <a:noFill/>
                </a:ln>
                <a:solidFill>
                  <a:prstClr val="black"/>
                </a:solidFill>
                <a:effectLst/>
                <a:uLnTx/>
                <a:uFillTx/>
                <a:latin typeface="Arial  "/>
                <a:ea typeface="+mn-ea"/>
                <a:cs typeface="+mn-cs"/>
              </a:rPr>
              <a:t>Comunicar</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os</a:t>
            </a:r>
            <a:r>
              <a:rPr kumimoji="0" lang="en-US" sz="2200" b="0" i="0" u="none" strike="noStrike" kern="1200" cap="none" spc="0" normalizeH="0" baseline="0" noProof="0" dirty="0">
                <a:ln>
                  <a:noFill/>
                </a:ln>
                <a:solidFill>
                  <a:prstClr val="black"/>
                </a:solidFill>
                <a:effectLst/>
                <a:uLnTx/>
                <a:uFillTx/>
                <a:latin typeface="Arial  "/>
                <a:ea typeface="+mn-ea"/>
                <a:cs typeface="+mn-cs"/>
              </a:rPr>
              <a:t> </a:t>
            </a:r>
            <a:r>
              <a:rPr kumimoji="0" lang="en-US" sz="2200" b="0" i="0" u="none" strike="noStrike" kern="1200" cap="none" spc="0" normalizeH="0" baseline="0" noProof="0" dirty="0" err="1">
                <a:ln>
                  <a:noFill/>
                </a:ln>
                <a:solidFill>
                  <a:prstClr val="black"/>
                </a:solidFill>
                <a:effectLst/>
                <a:uLnTx/>
                <a:uFillTx/>
                <a:latin typeface="Arial  "/>
                <a:ea typeface="+mn-ea"/>
                <a:cs typeface="+mn-cs"/>
              </a:rPr>
              <a:t>resultados</a:t>
            </a:r>
            <a:endParaRPr kumimoji="0" lang="en-US" sz="2200" b="0" i="0" u="none" strike="noStrike" kern="1200" cap="none" spc="0" normalizeH="0" baseline="0" noProof="0" dirty="0">
              <a:ln>
                <a:noFill/>
              </a:ln>
              <a:solidFill>
                <a:prstClr val="black"/>
              </a:solidFill>
              <a:effectLst/>
              <a:uLnTx/>
              <a:uFillTx/>
              <a:latin typeface="Arial  "/>
              <a:ea typeface="+mn-ea"/>
              <a:cs typeface="+mn-cs"/>
            </a:endParaRPr>
          </a:p>
          <a:p>
            <a:pPr marL="457200" marR="0" lvl="0" indent="-457200" algn="l" defTabSz="914400" rtl="0" eaLnBrk="1" fontAlgn="auto" latinLnBrk="0" hangingPunct="1">
              <a:lnSpc>
                <a:spcPct val="100000"/>
              </a:lnSpc>
              <a:spcBef>
                <a:spcPts val="0"/>
              </a:spcBef>
              <a:spcAft>
                <a:spcPts val="500"/>
              </a:spcAft>
              <a:buClr>
                <a:prstClr val="black"/>
              </a:buClr>
              <a:buSzPts val="2400"/>
              <a:buFont typeface="+mj-lt"/>
              <a:buAutoNum type="arabicPeriod" startAt="7"/>
              <a:tabLst/>
              <a:defRPr/>
            </a:pPr>
            <a:endParaRPr kumimoji="0" lang="en-US" sz="2200" b="0" i="0" u="none" strike="noStrike" kern="1200" cap="none" spc="0" normalizeH="0" baseline="0" noProof="0" dirty="0" err="1">
              <a:ln>
                <a:noFill/>
              </a:ln>
              <a:solidFill>
                <a:prstClr val="black"/>
              </a:solidFill>
              <a:effectLst/>
              <a:uLnTx/>
              <a:uFillTx/>
              <a:latin typeface="Arial  "/>
              <a:ea typeface="+mn-ea"/>
              <a:cs typeface="+mn-cs"/>
            </a:endParaRPr>
          </a:p>
        </p:txBody>
      </p:sp>
      <p:sp>
        <p:nvSpPr>
          <p:cNvPr id="9" name="Google Shape;682;p35">
            <a:extLst>
              <a:ext uri="{FF2B5EF4-FFF2-40B4-BE49-F238E27FC236}">
                <a16:creationId xmlns:a16="http://schemas.microsoft.com/office/drawing/2014/main" id="{3C89172E-D95E-2C51-97F8-D78384603818}"/>
              </a:ext>
            </a:extLst>
          </p:cNvPr>
          <p:cNvSpPr txBox="1">
            <a:spLocks/>
          </p:cNvSpPr>
          <p:nvPr/>
        </p:nvSpPr>
        <p:spPr>
          <a:xfrm>
            <a:off x="838200" y="285134"/>
            <a:ext cx="10515600" cy="864010"/>
          </a:xfrm>
          <a:prstGeom prst="rect">
            <a:avLst/>
          </a:prstGeom>
          <a:noFill/>
          <a:ln>
            <a:noFill/>
          </a:ln>
        </p:spPr>
        <p:txBody>
          <a:bodyPr spcFirstLastPara="1" wrap="square" lIns="91425" tIns="45700" rIns="91425" bIns="45700" anchor="b" anchorCtr="0">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Investigação</a:t>
            </a:r>
            <a:r>
              <a:rPr lang="en-US" dirty="0"/>
              <a:t> de </a:t>
            </a:r>
            <a:r>
              <a:rPr lang="en-US" dirty="0" err="1"/>
              <a:t>surtos</a:t>
            </a:r>
            <a:r>
              <a:rPr lang="en-US" dirty="0"/>
              <a:t> Passos 1-13</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Shape 1287"/>
        <p:cNvGrpSpPr/>
        <p:nvPr/>
      </p:nvGrpSpPr>
      <p:grpSpPr>
        <a:xfrm>
          <a:off x="0" y="0"/>
          <a:ext cx="0" cy="0"/>
          <a:chOff x="0" y="0"/>
          <a:chExt cx="0" cy="0"/>
        </a:xfrm>
      </p:grpSpPr>
      <p:sp>
        <p:nvSpPr>
          <p:cNvPr id="3" name="Title 2">
            <a:extLst>
              <a:ext uri="{FF2B5EF4-FFF2-40B4-BE49-F238E27FC236}">
                <a16:creationId xmlns:a16="http://schemas.microsoft.com/office/drawing/2014/main" id="{51242213-5D09-846D-A255-7B7E51F2B5AC}"/>
              </a:ext>
            </a:extLst>
          </p:cNvPr>
          <p:cNvSpPr>
            <a:spLocks noGrp="1"/>
          </p:cNvSpPr>
          <p:nvPr>
            <p:ph type="title"/>
          </p:nvPr>
        </p:nvSpPr>
        <p:spPr/>
        <p:txBody>
          <a:bodyPr/>
          <a:lstStyle/>
          <a:p>
            <a:r>
              <a:rPr lang="en-US" dirty="0"/>
              <a:t>Uma Só </a:t>
            </a:r>
            <a:r>
              <a:rPr lang="en-US" dirty="0" err="1"/>
              <a:t>Saúde</a:t>
            </a:r>
            <a:r>
              <a:rPr lang="en-US" dirty="0"/>
              <a:t> </a:t>
            </a:r>
            <a:r>
              <a:rPr lang="en-US" dirty="0" err="1"/>
              <a:t>em</a:t>
            </a:r>
            <a:r>
              <a:rPr lang="en-US" dirty="0"/>
              <a:t> </a:t>
            </a:r>
            <a:r>
              <a:rPr lang="en-US" dirty="0" err="1"/>
              <a:t>destaque</a:t>
            </a:r>
            <a:br>
              <a:rPr lang="en-US" dirty="0"/>
            </a:br>
            <a:endParaRPr lang="pt-BR" dirty="0"/>
          </a:p>
        </p:txBody>
      </p:sp>
      <p:sp>
        <p:nvSpPr>
          <p:cNvPr id="1289" name="Google Shape;1289;p86"/>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algn="just">
              <a:spcBef>
                <a:spcPts val="0"/>
              </a:spcBef>
            </a:pPr>
            <a:r>
              <a:rPr lang="en-US" dirty="0" err="1"/>
              <a:t>Os</a:t>
            </a:r>
            <a:r>
              <a:rPr lang="en-US" dirty="0"/>
              <a:t> </a:t>
            </a:r>
            <a:r>
              <a:rPr lang="en-US" dirty="0" err="1"/>
              <a:t>investigadores</a:t>
            </a:r>
            <a:r>
              <a:rPr lang="en-US" dirty="0"/>
              <a:t> de </a:t>
            </a:r>
            <a:r>
              <a:rPr lang="en-US" dirty="0" err="1"/>
              <a:t>surtos</a:t>
            </a:r>
            <a:r>
              <a:rPr lang="en-US" dirty="0"/>
              <a:t> </a:t>
            </a:r>
            <a:r>
              <a:rPr lang="en-US" dirty="0" err="1"/>
              <a:t>devem</a:t>
            </a:r>
            <a:r>
              <a:rPr lang="en-US" dirty="0"/>
              <a:t> </a:t>
            </a:r>
            <a:r>
              <a:rPr lang="en-US" dirty="0" err="1"/>
              <a:t>trabalhar</a:t>
            </a:r>
            <a:r>
              <a:rPr lang="en-US" dirty="0"/>
              <a:t> </a:t>
            </a:r>
            <a:r>
              <a:rPr lang="en-US" dirty="0" err="1"/>
              <a:t>em</a:t>
            </a:r>
            <a:r>
              <a:rPr lang="en-US" dirty="0"/>
              <a:t> </a:t>
            </a:r>
            <a:r>
              <a:rPr lang="en-US" dirty="0" err="1"/>
              <a:t>estreita</a:t>
            </a:r>
            <a:r>
              <a:rPr lang="en-US" dirty="0"/>
              <a:t> </a:t>
            </a:r>
            <a:r>
              <a:rPr lang="en-US" dirty="0" err="1"/>
              <a:t>colaboração</a:t>
            </a:r>
            <a:r>
              <a:rPr lang="en-US" dirty="0"/>
              <a:t> com </a:t>
            </a:r>
            <a:r>
              <a:rPr lang="en-US" dirty="0" err="1"/>
              <a:t>todos</a:t>
            </a:r>
            <a:r>
              <a:rPr lang="en-US" dirty="0"/>
              <a:t> </a:t>
            </a:r>
            <a:r>
              <a:rPr lang="en-US" dirty="0" err="1"/>
              <a:t>os</a:t>
            </a:r>
            <a:r>
              <a:rPr lang="en-US" dirty="0"/>
              <a:t> </a:t>
            </a:r>
            <a:r>
              <a:rPr lang="en-US" dirty="0" err="1"/>
              <a:t>setores</a:t>
            </a:r>
            <a:r>
              <a:rPr lang="en-US" dirty="0"/>
              <a:t> da </a:t>
            </a:r>
            <a:r>
              <a:rPr lang="en-US" dirty="0" err="1"/>
              <a:t>saúde</a:t>
            </a:r>
            <a:r>
              <a:rPr lang="en-US" dirty="0"/>
              <a:t> para </a:t>
            </a:r>
            <a:r>
              <a:rPr lang="en-US" dirty="0" err="1"/>
              <a:t>controlar</a:t>
            </a:r>
            <a:r>
              <a:rPr lang="en-US" dirty="0"/>
              <a:t> as </a:t>
            </a:r>
            <a:r>
              <a:rPr lang="en-US" dirty="0" err="1"/>
              <a:t>doenças</a:t>
            </a:r>
            <a:r>
              <a:rPr lang="en-US" dirty="0"/>
              <a:t> </a:t>
            </a:r>
            <a:r>
              <a:rPr lang="en-US" dirty="0" err="1"/>
              <a:t>na</a:t>
            </a:r>
            <a:r>
              <a:rPr lang="en-US" dirty="0"/>
              <a:t> </a:t>
            </a:r>
            <a:r>
              <a:rPr lang="en-US" dirty="0" err="1"/>
              <a:t>fonte</a:t>
            </a:r>
            <a:r>
              <a:rPr lang="en-US" dirty="0"/>
              <a:t> e </a:t>
            </a:r>
            <a:r>
              <a:rPr lang="en-US" dirty="0" err="1"/>
              <a:t>interromper</a:t>
            </a:r>
            <a:r>
              <a:rPr lang="en-US" dirty="0"/>
              <a:t> a </a:t>
            </a:r>
            <a:r>
              <a:rPr lang="en-US" dirty="0" err="1"/>
              <a:t>sua</a:t>
            </a:r>
            <a:r>
              <a:rPr lang="en-US" dirty="0"/>
              <a:t> </a:t>
            </a:r>
            <a:r>
              <a:rPr lang="en-US" dirty="0" err="1"/>
              <a:t>transmissão</a:t>
            </a:r>
            <a:endParaRPr dirty="0"/>
          </a:p>
          <a:p>
            <a:pPr lvl="1" algn="just"/>
            <a:r>
              <a:rPr lang="en-US" dirty="0" err="1"/>
              <a:t>Incluem</a:t>
            </a:r>
            <a:r>
              <a:rPr lang="en-US" dirty="0"/>
              <a:t>-se </a:t>
            </a:r>
            <a:r>
              <a:rPr lang="en-US" dirty="0" err="1"/>
              <a:t>aqui</a:t>
            </a:r>
            <a:r>
              <a:rPr lang="en-US" dirty="0"/>
              <a:t> </a:t>
            </a:r>
            <a:r>
              <a:rPr lang="en-US" dirty="0" err="1"/>
              <a:t>os</a:t>
            </a:r>
            <a:r>
              <a:rPr lang="en-US" dirty="0"/>
              <a:t> </a:t>
            </a:r>
            <a:r>
              <a:rPr lang="en-US" dirty="0" err="1"/>
              <a:t>trabalhadores</a:t>
            </a:r>
            <a:r>
              <a:rPr lang="en-US" dirty="0"/>
              <a:t> dos </a:t>
            </a:r>
            <a:r>
              <a:rPr lang="en-US" dirty="0" err="1"/>
              <a:t>setores</a:t>
            </a:r>
            <a:r>
              <a:rPr lang="en-US" dirty="0"/>
              <a:t> </a:t>
            </a:r>
            <a:r>
              <a:rPr lang="en-US" dirty="0" err="1"/>
              <a:t>ambiental</a:t>
            </a:r>
            <a:r>
              <a:rPr lang="en-US" dirty="0"/>
              <a:t> e animal</a:t>
            </a:r>
            <a:endParaRPr dirty="0"/>
          </a:p>
          <a:p>
            <a:pPr algn="just"/>
            <a:r>
              <a:rPr lang="en-US" dirty="0" err="1"/>
              <a:t>Exemplo</a:t>
            </a:r>
            <a:r>
              <a:rPr lang="en-US" dirty="0"/>
              <a:t>: A </a:t>
            </a:r>
            <a:r>
              <a:rPr lang="en-US" dirty="0" err="1"/>
              <a:t>prevenção</a:t>
            </a:r>
            <a:r>
              <a:rPr lang="en-US" dirty="0"/>
              <a:t> e o </a:t>
            </a:r>
            <a:r>
              <a:rPr lang="en-US" dirty="0" err="1"/>
              <a:t>controle</a:t>
            </a:r>
            <a:r>
              <a:rPr lang="en-US" dirty="0"/>
              <a:t> da </a:t>
            </a:r>
            <a:r>
              <a:rPr lang="en-US" dirty="0" err="1"/>
              <a:t>brucelose</a:t>
            </a:r>
            <a:r>
              <a:rPr lang="en-US" dirty="0"/>
              <a:t> </a:t>
            </a:r>
            <a:r>
              <a:rPr lang="en-US" dirty="0" err="1"/>
              <a:t>humana</a:t>
            </a:r>
            <a:r>
              <a:rPr lang="en-US" dirty="0"/>
              <a:t> </a:t>
            </a:r>
            <a:r>
              <a:rPr lang="en-US" dirty="0" err="1"/>
              <a:t>requerem</a:t>
            </a:r>
            <a:r>
              <a:rPr lang="en-US" dirty="0"/>
              <a:t> a </a:t>
            </a:r>
            <a:r>
              <a:rPr lang="en-US" dirty="0" err="1"/>
              <a:t>prevenção</a:t>
            </a:r>
            <a:r>
              <a:rPr lang="en-US" dirty="0"/>
              <a:t> e a </a:t>
            </a:r>
            <a:r>
              <a:rPr lang="en-US" dirty="0" err="1"/>
              <a:t>eliminação</a:t>
            </a:r>
            <a:r>
              <a:rPr lang="en-US" dirty="0"/>
              <a:t> da </a:t>
            </a:r>
            <a:r>
              <a:rPr lang="en-US" dirty="0" err="1"/>
              <a:t>doença</a:t>
            </a:r>
            <a:r>
              <a:rPr lang="en-US" dirty="0"/>
              <a:t> no </a:t>
            </a:r>
            <a:r>
              <a:rPr lang="en-US" dirty="0" err="1"/>
              <a:t>gado</a:t>
            </a:r>
            <a:r>
              <a:rPr lang="en-US" dirty="0"/>
              <a:t> </a:t>
            </a:r>
            <a:r>
              <a:rPr lang="en-US" dirty="0" err="1"/>
              <a:t>através</a:t>
            </a:r>
            <a:r>
              <a:rPr lang="en-US" dirty="0"/>
              <a:t> da </a:t>
            </a:r>
            <a:r>
              <a:rPr lang="en-US" dirty="0" err="1"/>
              <a:t>vacinação</a:t>
            </a:r>
            <a:r>
              <a:rPr lang="en-US" dirty="0"/>
              <a:t> e de testes de </a:t>
            </a:r>
            <a:r>
              <a:rPr lang="en-US" dirty="0" err="1"/>
              <a:t>rotina</a:t>
            </a:r>
            <a:r>
              <a:rPr lang="en-US" dirty="0"/>
              <a:t> </a:t>
            </a:r>
            <a:r>
              <a:rPr lang="en-US" dirty="0" err="1"/>
              <a:t>nos</a:t>
            </a:r>
            <a:r>
              <a:rPr lang="en-US" dirty="0"/>
              <a:t> </a:t>
            </a:r>
            <a:r>
              <a:rPr lang="en-US" dirty="0" err="1"/>
              <a:t>animais</a:t>
            </a:r>
            <a:r>
              <a:rPr lang="en-US" dirty="0"/>
              <a:t> e </a:t>
            </a:r>
            <a:r>
              <a:rPr lang="en-US" dirty="0" err="1"/>
              <a:t>nos</a:t>
            </a:r>
            <a:r>
              <a:rPr lang="en-US" dirty="0"/>
              <a:t> </a:t>
            </a:r>
            <a:r>
              <a:rPr lang="en-US" dirty="0" err="1"/>
              <a:t>produtos</a:t>
            </a:r>
            <a:r>
              <a:rPr lang="en-US" dirty="0"/>
              <a:t> de </a:t>
            </a:r>
            <a:r>
              <a:rPr lang="en-US" dirty="0" err="1"/>
              <a:t>origem</a:t>
            </a:r>
            <a:r>
              <a:rPr lang="en-US" dirty="0"/>
              <a:t> animal</a:t>
            </a:r>
            <a:endParaRPr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Shape 1294"/>
        <p:cNvGrpSpPr/>
        <p:nvPr/>
      </p:nvGrpSpPr>
      <p:grpSpPr>
        <a:xfrm>
          <a:off x="0" y="0"/>
          <a:ext cx="0" cy="0"/>
          <a:chOff x="0" y="0"/>
          <a:chExt cx="0" cy="0"/>
        </a:xfrm>
      </p:grpSpPr>
      <p:sp>
        <p:nvSpPr>
          <p:cNvPr id="1296" name="Google Shape;1296;p8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457200" indent="-457200"/>
            <a:r>
              <a:rPr lang="en-US" dirty="0" err="1"/>
              <a:t>Desenvolver</a:t>
            </a:r>
            <a:r>
              <a:rPr lang="en-US" dirty="0"/>
              <a:t> </a:t>
            </a:r>
            <a:r>
              <a:rPr lang="en-US" dirty="0" err="1"/>
              <a:t>uma</a:t>
            </a:r>
            <a:r>
              <a:rPr lang="en-US" dirty="0"/>
              <a:t> </a:t>
            </a:r>
            <a:r>
              <a:rPr lang="en-US" dirty="0" err="1"/>
              <a:t>hipótese</a:t>
            </a:r>
            <a:r>
              <a:rPr lang="en-US" dirty="0"/>
              <a:t> </a:t>
            </a:r>
          </a:p>
          <a:p>
            <a:pPr marL="457200" indent="-457200"/>
            <a:r>
              <a:rPr lang="en-US" dirty="0" err="1"/>
              <a:t>Discutir</a:t>
            </a:r>
            <a:r>
              <a:rPr lang="en-US" dirty="0"/>
              <a:t> </a:t>
            </a:r>
            <a:r>
              <a:rPr lang="en-US" dirty="0" err="1"/>
              <a:t>formas</a:t>
            </a:r>
            <a:r>
              <a:rPr lang="en-US" dirty="0"/>
              <a:t> de </a:t>
            </a:r>
            <a:r>
              <a:rPr lang="en-US" dirty="0" err="1"/>
              <a:t>avaliar</a:t>
            </a:r>
            <a:r>
              <a:rPr lang="en-US" dirty="0"/>
              <a:t> </a:t>
            </a:r>
            <a:r>
              <a:rPr lang="en-US" dirty="0" err="1"/>
              <a:t>essa</a:t>
            </a:r>
            <a:r>
              <a:rPr lang="en-US" dirty="0"/>
              <a:t> </a:t>
            </a:r>
            <a:r>
              <a:rPr lang="en-US" dirty="0" err="1"/>
              <a:t>hipótese</a:t>
            </a:r>
            <a:endParaRPr lang="en-US" dirty="0"/>
          </a:p>
          <a:p>
            <a:pPr marL="457200" indent="-457200"/>
            <a:r>
              <a:rPr lang="en-US" dirty="0" err="1"/>
              <a:t>Descrever</a:t>
            </a:r>
            <a:r>
              <a:rPr lang="en-US" dirty="0"/>
              <a:t> </a:t>
            </a:r>
            <a:r>
              <a:rPr lang="en-US" dirty="0" err="1"/>
              <a:t>os</a:t>
            </a:r>
            <a:r>
              <a:rPr lang="en-US" dirty="0"/>
              <a:t> </a:t>
            </a:r>
            <a:r>
              <a:rPr lang="en-US" dirty="0" err="1"/>
              <a:t>diferentes</a:t>
            </a:r>
            <a:r>
              <a:rPr lang="en-US" dirty="0"/>
              <a:t> </a:t>
            </a:r>
            <a:r>
              <a:rPr lang="en-US" dirty="0" err="1"/>
              <a:t>modos</a:t>
            </a:r>
            <a:r>
              <a:rPr lang="en-US" dirty="0"/>
              <a:t> de </a:t>
            </a:r>
            <a:r>
              <a:rPr lang="en-US" dirty="0" err="1"/>
              <a:t>transmissão</a:t>
            </a:r>
            <a:r>
              <a:rPr lang="en-US" dirty="0"/>
              <a:t> de </a:t>
            </a:r>
            <a:br>
              <a:rPr lang="en-US" dirty="0"/>
            </a:br>
            <a:r>
              <a:rPr lang="en-US" dirty="0" err="1"/>
              <a:t>doenças</a:t>
            </a:r>
            <a:r>
              <a:rPr lang="en-US" dirty="0"/>
              <a:t> </a:t>
            </a:r>
            <a:r>
              <a:rPr lang="en-US" dirty="0" err="1"/>
              <a:t>transmissíveis</a:t>
            </a:r>
            <a:endParaRPr lang="en-US" dirty="0"/>
          </a:p>
          <a:p>
            <a:pPr marL="457200" indent="-457200"/>
            <a:r>
              <a:rPr lang="en-US" dirty="0" err="1"/>
              <a:t>Discutir</a:t>
            </a:r>
            <a:r>
              <a:rPr lang="en-US" dirty="0"/>
              <a:t> </a:t>
            </a:r>
            <a:r>
              <a:rPr lang="en-US" dirty="0" err="1"/>
              <a:t>estratégias</a:t>
            </a:r>
            <a:r>
              <a:rPr lang="en-US" dirty="0"/>
              <a:t> de </a:t>
            </a:r>
            <a:r>
              <a:rPr lang="en-US" dirty="0" err="1"/>
              <a:t>controle</a:t>
            </a:r>
            <a:r>
              <a:rPr lang="en-US" dirty="0"/>
              <a:t> de </a:t>
            </a:r>
            <a:r>
              <a:rPr lang="en-US" dirty="0" err="1"/>
              <a:t>surtos</a:t>
            </a:r>
            <a:endParaRPr lang="en-US" dirty="0"/>
          </a:p>
          <a:p>
            <a:pPr marL="457200" indent="-457200"/>
            <a:r>
              <a:rPr lang="en-US" dirty="0" err="1"/>
              <a:t>Aplicar</a:t>
            </a:r>
            <a:r>
              <a:rPr lang="en-US" dirty="0"/>
              <a:t> </a:t>
            </a:r>
            <a:r>
              <a:rPr lang="en-US" dirty="0" err="1"/>
              <a:t>uma</a:t>
            </a:r>
            <a:r>
              <a:rPr lang="en-US" dirty="0"/>
              <a:t> </a:t>
            </a:r>
            <a:r>
              <a:rPr lang="en-US" dirty="0" err="1"/>
              <a:t>abordagem</a:t>
            </a:r>
            <a:r>
              <a:rPr lang="en-US" dirty="0"/>
              <a:t> Uma Só </a:t>
            </a:r>
            <a:r>
              <a:rPr lang="en-US" dirty="0" err="1"/>
              <a:t>Saúde</a:t>
            </a:r>
            <a:r>
              <a:rPr lang="en-US" dirty="0"/>
              <a:t> à </a:t>
            </a:r>
            <a:r>
              <a:rPr lang="en-US" dirty="0" err="1"/>
              <a:t>investigação</a:t>
            </a:r>
            <a:r>
              <a:rPr lang="en-US" dirty="0"/>
              <a:t> de um </a:t>
            </a:r>
            <a:r>
              <a:rPr lang="en-US" dirty="0" err="1"/>
              <a:t>surto</a:t>
            </a:r>
            <a:r>
              <a:rPr lang="en-US" dirty="0"/>
              <a:t> e </a:t>
            </a:r>
            <a:r>
              <a:rPr lang="en-US" dirty="0" err="1"/>
              <a:t>resposta</a:t>
            </a:r>
            <a:endParaRPr lang="en-US" dirty="0"/>
          </a:p>
        </p:txBody>
      </p:sp>
      <p:sp>
        <p:nvSpPr>
          <p:cNvPr id="3" name="Title 2">
            <a:extLst>
              <a:ext uri="{FF2B5EF4-FFF2-40B4-BE49-F238E27FC236}">
                <a16:creationId xmlns:a16="http://schemas.microsoft.com/office/drawing/2014/main" id="{B29E1F95-53FC-B84E-DE63-9A84B5A29E47}"/>
              </a:ext>
            </a:extLst>
          </p:cNvPr>
          <p:cNvSpPr>
            <a:spLocks noGrp="1"/>
          </p:cNvSpPr>
          <p:nvPr>
            <p:ph type="title"/>
          </p:nvPr>
        </p:nvSpPr>
        <p:spPr/>
        <p:txBody>
          <a:bodyPr/>
          <a:lstStyle/>
          <a:p>
            <a:r>
              <a:rPr lang="en-US" dirty="0" err="1"/>
              <a:t>Revisão</a:t>
            </a:r>
            <a:r>
              <a:rPr lang="en-US" dirty="0"/>
              <a:t> dos </a:t>
            </a:r>
            <a:r>
              <a:rPr lang="en-US" dirty="0" err="1"/>
              <a:t>objetivos</a:t>
            </a:r>
            <a:br>
              <a:rPr lang="en-US" dirty="0"/>
            </a:br>
            <a:endParaRPr lang="pt-BR" dirty="0"/>
          </a:p>
        </p:txBody>
      </p:sp>
      <p:sp>
        <p:nvSpPr>
          <p:cNvPr id="1297" name="Google Shape;1297;p87"/>
          <p:cNvSpPr txBox="1"/>
          <p:nvPr/>
        </p:nvSpPr>
        <p:spPr>
          <a:xfrm>
            <a:off x="4319954" y="5545015"/>
            <a:ext cx="3276600" cy="70788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err="1">
                <a:ln>
                  <a:noFill/>
                </a:ln>
                <a:solidFill>
                  <a:srgbClr val="00953A"/>
                </a:solidFill>
                <a:effectLst/>
                <a:uLnTx/>
                <a:uFillTx/>
                <a:latin typeface="Arial  "/>
                <a:ea typeface="+mn-ea"/>
                <a:cs typeface="+mn-cs"/>
              </a:rPr>
              <a:t>Perguntas</a:t>
            </a:r>
            <a:r>
              <a:rPr kumimoji="0" lang="en-US" sz="4000" b="0" i="0" u="none" strike="noStrike" kern="1200" cap="none" spc="0" normalizeH="0" baseline="0" noProof="0" dirty="0">
                <a:ln>
                  <a:noFill/>
                </a:ln>
                <a:solidFill>
                  <a:srgbClr val="00953A"/>
                </a:solidFill>
                <a:effectLst/>
                <a:uLnTx/>
                <a:uFillTx/>
                <a:latin typeface="Arial  "/>
                <a:ea typeface="+mn-ea"/>
                <a:cs typeface="+mn-cs"/>
              </a:rPr>
              <a:t>?</a:t>
            </a:r>
            <a:endParaRPr kumimoji="0" sz="4000" b="0" i="0" u="none" strike="noStrike" kern="1200" cap="none" spc="0" normalizeH="0" baseline="0" noProof="0" dirty="0">
              <a:ln>
                <a:noFill/>
              </a:ln>
              <a:solidFill>
                <a:srgbClr val="00953A"/>
              </a:solidFill>
              <a:effectLst/>
              <a:uLnTx/>
              <a:uFillTx/>
              <a:latin typeface="Arial  "/>
              <a:ea typeface="+mn-ea"/>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4" name="Google Shape;174;p8"/>
          <p:cNvSpPr txBox="1">
            <a:spLocks noGrp="1"/>
          </p:cNvSpPr>
          <p:nvPr>
            <p:ph sz="half" idx="2"/>
          </p:nvPr>
        </p:nvSpPr>
        <p:spPr>
          <a:xfrm>
            <a:off x="838200" y="1714970"/>
            <a:ext cx="10515600" cy="4639309"/>
          </a:xfrm>
          <a:prstGeom prst="rect">
            <a:avLst/>
          </a:prstGeom>
          <a:noFill/>
          <a:ln>
            <a:noFill/>
          </a:ln>
        </p:spPr>
        <p:txBody>
          <a:bodyPr spcFirstLastPara="1" wrap="square" lIns="91425" tIns="45700" rIns="91425" bIns="45700" anchor="t" anchorCtr="0">
            <a:noAutofit/>
          </a:bodyPr>
          <a:lstStyle/>
          <a:p>
            <a:pPr indent="-457200">
              <a:spcBef>
                <a:spcPts val="0"/>
              </a:spcBef>
              <a:spcAft>
                <a:spcPts val="0"/>
              </a:spcAft>
              <a:buSzPts val="2400"/>
            </a:pPr>
            <a:r>
              <a:rPr lang="en-US" u="sng" dirty="0"/>
              <a:t>Infeção pelo VIH </a:t>
            </a:r>
            <a:r>
              <a:rPr lang="en-US" dirty="0"/>
              <a:t>e </a:t>
            </a:r>
            <a:r>
              <a:rPr lang="en-US" u="sng" dirty="0"/>
              <a:t>relações sexuais sem proteção</a:t>
            </a:r>
          </a:p>
          <a:p>
            <a:pPr indent="-457200">
              <a:spcBef>
                <a:spcPts val="0"/>
              </a:spcBef>
              <a:spcAft>
                <a:spcPts val="0"/>
              </a:spcAft>
              <a:buSzPts val="2400"/>
            </a:pPr>
            <a:endParaRPr sz="2400" dirty="0"/>
          </a:p>
          <a:p>
            <a:pPr indent="-457200">
              <a:spcBef>
                <a:spcPts val="1200"/>
              </a:spcBef>
              <a:spcAft>
                <a:spcPts val="0"/>
              </a:spcAft>
              <a:buSzPts val="2400"/>
            </a:pPr>
            <a:r>
              <a:rPr lang="en-US" u="sng" dirty="0"/>
              <a:t>Anemia </a:t>
            </a:r>
            <a:r>
              <a:rPr lang="en-US" dirty="0"/>
              <a:t>e </a:t>
            </a:r>
            <a:r>
              <a:rPr lang="en-US" u="sng" dirty="0"/>
              <a:t>envenenamento por chumbo</a:t>
            </a:r>
          </a:p>
          <a:p>
            <a:pPr indent="-457200">
              <a:spcBef>
                <a:spcPts val="1200"/>
              </a:spcBef>
              <a:spcAft>
                <a:spcPts val="0"/>
              </a:spcAft>
              <a:buSzPts val="2400"/>
            </a:pPr>
            <a:endParaRPr sz="2400" dirty="0"/>
          </a:p>
          <a:p>
            <a:pPr indent="-457200">
              <a:spcBef>
                <a:spcPts val="1200"/>
              </a:spcBef>
              <a:spcAft>
                <a:spcPts val="0"/>
              </a:spcAft>
              <a:buSzPts val="2400"/>
            </a:pPr>
            <a:r>
              <a:rPr lang="en-US" u="sng" dirty="0"/>
              <a:t>Obesidade </a:t>
            </a:r>
            <a:r>
              <a:rPr lang="en-US" dirty="0"/>
              <a:t>e </a:t>
            </a:r>
            <a:r>
              <a:rPr lang="en-US" u="sng" dirty="0"/>
              <a:t>doenças cardíacas</a:t>
            </a:r>
            <a:endParaRPr dirty="0"/>
          </a:p>
          <a:p>
            <a:pPr indent="-457200">
              <a:spcBef>
                <a:spcPts val="1200"/>
              </a:spcBef>
              <a:spcAft>
                <a:spcPts val="0"/>
              </a:spcAft>
              <a:buSzPts val="2400"/>
            </a:pPr>
            <a:endParaRPr lang="en-US" sz="2400" u="sng" dirty="0"/>
          </a:p>
          <a:p>
            <a:pPr indent="-457200">
              <a:spcBef>
                <a:spcPts val="1200"/>
              </a:spcBef>
              <a:spcAft>
                <a:spcPts val="0"/>
              </a:spcAft>
              <a:buSzPts val="2400"/>
            </a:pPr>
            <a:r>
              <a:rPr lang="en-US" u="sng" dirty="0"/>
              <a:t>Deficiência de vitamina A </a:t>
            </a:r>
            <a:r>
              <a:rPr lang="en-US" dirty="0"/>
              <a:t>e </a:t>
            </a:r>
            <a:r>
              <a:rPr lang="en-US" u="sng" dirty="0"/>
              <a:t>complicações do sarampo</a:t>
            </a:r>
            <a:endParaRPr dirty="0"/>
          </a:p>
          <a:p>
            <a:pPr indent="-457200">
              <a:spcBef>
                <a:spcPts val="1200"/>
              </a:spcBef>
              <a:spcAft>
                <a:spcPts val="0"/>
              </a:spcAft>
              <a:buSzPts val="2400"/>
            </a:pPr>
            <a:endParaRPr lang="en-US" sz="2400" u="sng" dirty="0"/>
          </a:p>
          <a:p>
            <a:pPr indent="-457200">
              <a:spcBef>
                <a:spcPts val="1200"/>
              </a:spcBef>
              <a:spcAft>
                <a:spcPts val="0"/>
              </a:spcAft>
              <a:buSzPts val="2400"/>
            </a:pPr>
            <a:r>
              <a:rPr lang="en-US" u="sng" dirty="0"/>
              <a:t>Aborto/parto </a:t>
            </a:r>
            <a:r>
              <a:rPr lang="en-US" dirty="0"/>
              <a:t>e </a:t>
            </a:r>
            <a:r>
              <a:rPr lang="en-US" u="sng" dirty="0"/>
              <a:t>brucelose no gado</a:t>
            </a:r>
            <a:endParaRPr dirty="0"/>
          </a:p>
        </p:txBody>
      </p:sp>
      <p:sp>
        <p:nvSpPr>
          <p:cNvPr id="175" name="Google Shape;175;p8"/>
          <p:cNvSpPr/>
          <p:nvPr/>
        </p:nvSpPr>
        <p:spPr>
          <a:xfrm>
            <a:off x="1668208" y="1358690"/>
            <a:ext cx="1887774"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DESFECHO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76" name="Google Shape;176;p8"/>
          <p:cNvSpPr/>
          <p:nvPr/>
        </p:nvSpPr>
        <p:spPr>
          <a:xfrm>
            <a:off x="1315674" y="2314734"/>
            <a:ext cx="1887774"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DESFECHO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77" name="Google Shape;177;p8"/>
          <p:cNvSpPr/>
          <p:nvPr/>
        </p:nvSpPr>
        <p:spPr>
          <a:xfrm>
            <a:off x="3784554" y="3370272"/>
            <a:ext cx="1832432"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DESFECHO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78" name="Google Shape;178;p8"/>
          <p:cNvSpPr/>
          <p:nvPr/>
        </p:nvSpPr>
        <p:spPr>
          <a:xfrm>
            <a:off x="6126763" y="4453270"/>
            <a:ext cx="1792326"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DESFECHO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79" name="Google Shape;179;p8"/>
          <p:cNvSpPr/>
          <p:nvPr/>
        </p:nvSpPr>
        <p:spPr>
          <a:xfrm>
            <a:off x="1949691" y="5600700"/>
            <a:ext cx="1779521" cy="381000"/>
          </a:xfrm>
          <a:prstGeom prst="roundRect">
            <a:avLst>
              <a:gd name="adj" fmla="val 16667"/>
            </a:avLst>
          </a:prstGeom>
          <a:solidFill>
            <a:schemeClr val="bg2"/>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DESFECHO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80" name="Google Shape;180;p8"/>
          <p:cNvSpPr/>
          <p:nvPr/>
        </p:nvSpPr>
        <p:spPr>
          <a:xfrm>
            <a:off x="4678160" y="1362229"/>
            <a:ext cx="1887774" cy="381000"/>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EXPOSIÇÃO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81" name="Google Shape;181;p8"/>
          <p:cNvSpPr/>
          <p:nvPr/>
        </p:nvSpPr>
        <p:spPr>
          <a:xfrm>
            <a:off x="3729213" y="2314734"/>
            <a:ext cx="1887773" cy="381000"/>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EXPOSIÇÃO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82" name="Google Shape;182;p8"/>
          <p:cNvSpPr/>
          <p:nvPr/>
        </p:nvSpPr>
        <p:spPr>
          <a:xfrm>
            <a:off x="2083293" y="4454156"/>
            <a:ext cx="1887773" cy="381000"/>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EXPOSIÇÃO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83" name="Google Shape;183;p8"/>
          <p:cNvSpPr/>
          <p:nvPr/>
        </p:nvSpPr>
        <p:spPr>
          <a:xfrm>
            <a:off x="1315674" y="3387998"/>
            <a:ext cx="1832432" cy="381000"/>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Arial  "/>
                <a:ea typeface="+mn-ea"/>
                <a:cs typeface="+mn-cs"/>
              </a:rPr>
              <a:t>EXPOSIÇÃO</a:t>
            </a:r>
            <a:endParaRPr kumimoji="0" sz="1800" b="0" i="0" u="none" strike="noStrike" kern="1200" cap="none" spc="0" normalizeH="0" baseline="0" noProof="0" dirty="0">
              <a:ln>
                <a:noFill/>
              </a:ln>
              <a:solidFill>
                <a:prstClr val="black"/>
              </a:solidFill>
              <a:effectLst/>
              <a:uLnTx/>
              <a:uFillTx/>
              <a:latin typeface="Arial  "/>
              <a:ea typeface="+mn-ea"/>
              <a:cs typeface="+mn-cs"/>
            </a:endParaRPr>
          </a:p>
        </p:txBody>
      </p:sp>
      <p:sp>
        <p:nvSpPr>
          <p:cNvPr id="184" name="Google Shape;184;p8"/>
          <p:cNvSpPr/>
          <p:nvPr/>
        </p:nvSpPr>
        <p:spPr>
          <a:xfrm>
            <a:off x="5857873" y="5597252"/>
            <a:ext cx="1792326" cy="384847"/>
          </a:xfrm>
          <a:prstGeom prst="roundRect">
            <a:avLst>
              <a:gd name="adj" fmla="val 16667"/>
            </a:avLst>
          </a:prstGeom>
          <a:solidFill>
            <a:srgbClr val="00953A"/>
          </a:solidFill>
          <a:ln w="25400" cap="flat" cmpd="sng">
            <a:no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a:ln>
                  <a:noFill/>
                </a:ln>
                <a:solidFill>
                  <a:prstClr val="black"/>
                </a:solidFill>
                <a:effectLst/>
                <a:uLnTx/>
                <a:uFillTx/>
                <a:latin typeface="Arial  "/>
                <a:ea typeface="+mn-ea"/>
                <a:cs typeface="+mn-cs"/>
              </a:rPr>
              <a:t>EXPOSIÇÃO</a:t>
            </a:r>
            <a:endParaRPr kumimoji="0" sz="1800" b="0" i="0" u="none" strike="noStrike" kern="1200" cap="none" spc="0" normalizeH="0" baseline="0" noProof="0">
              <a:ln>
                <a:noFill/>
              </a:ln>
              <a:solidFill>
                <a:prstClr val="black"/>
              </a:solidFill>
              <a:effectLst/>
              <a:uLnTx/>
              <a:uFillTx/>
              <a:latin typeface="Arial  "/>
              <a:ea typeface="+mn-ea"/>
              <a:cs typeface="+mn-cs"/>
            </a:endParaRPr>
          </a:p>
        </p:txBody>
      </p:sp>
      <p:sp>
        <p:nvSpPr>
          <p:cNvPr id="3" name="Title 1">
            <a:extLst>
              <a:ext uri="{FF2B5EF4-FFF2-40B4-BE49-F238E27FC236}">
                <a16:creationId xmlns:a16="http://schemas.microsoft.com/office/drawing/2014/main" id="{3F55771B-096A-8E48-6307-FC66E1552955}"/>
              </a:ext>
            </a:extLst>
          </p:cNvPr>
          <p:cNvSpPr txBox="1">
            <a:spLocks/>
          </p:cNvSpPr>
          <p:nvPr/>
        </p:nvSpPr>
        <p:spPr>
          <a:xfrm>
            <a:off x="-421586" y="1855441"/>
            <a:ext cx="10826262"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dirty="0"/>
          </a:p>
        </p:txBody>
      </p:sp>
      <p:sp>
        <p:nvSpPr>
          <p:cNvPr id="4" name="Title 1">
            <a:extLst>
              <a:ext uri="{FF2B5EF4-FFF2-40B4-BE49-F238E27FC236}">
                <a16:creationId xmlns:a16="http://schemas.microsoft.com/office/drawing/2014/main" id="{F865712F-3667-C457-006E-FDE0BA1BF432}"/>
              </a:ext>
            </a:extLst>
          </p:cNvPr>
          <p:cNvSpPr>
            <a:spLocks noGrp="1"/>
          </p:cNvSpPr>
          <p:nvPr>
            <p:ph type="title"/>
          </p:nvPr>
        </p:nvSpPr>
        <p:spPr>
          <a:xfrm>
            <a:off x="838200" y="457200"/>
            <a:ext cx="10515600" cy="800100"/>
          </a:xfrm>
        </p:spPr>
        <p:txBody>
          <a:bodyPr/>
          <a:lstStyle/>
          <a:p>
            <a:r>
              <a:rPr lang="en-US" dirty="0" err="1"/>
              <a:t>Exposições</a:t>
            </a:r>
            <a:r>
              <a:rPr lang="en-US" dirty="0"/>
              <a:t> </a:t>
            </a:r>
            <a:r>
              <a:rPr lang="en-US" dirty="0" err="1"/>
              <a:t>ou</a:t>
            </a:r>
            <a:r>
              <a:rPr lang="en-US" dirty="0"/>
              <a:t> </a:t>
            </a:r>
            <a:r>
              <a:rPr lang="en-US" dirty="0" err="1"/>
              <a:t>desfechos</a:t>
            </a:r>
            <a:r>
              <a:rPr lang="en-US"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8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7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8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7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eme2PT_11_14_202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PT_11_14_2024" id="{62F852CC-3320-4244-9CF1-A3638F56D625}" vid="{8CC065A4-8F2B-46DC-8FA1-8453EE6020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09571C25-FD74-4CEA-AA5E-B4EC933528C6}">
  <ds:schemaRefs>
    <ds:schemaRef ds:uri="http://schemas.microsoft.com/sharepoint/v3/contenttype/forms"/>
  </ds:schemaRefs>
</ds:datastoreItem>
</file>

<file path=customXml/itemProps2.xml><?xml version="1.0" encoding="utf-8"?>
<ds:datastoreItem xmlns:ds="http://schemas.openxmlformats.org/officeDocument/2006/customXml" ds:itemID="{7C5B3C13-82CE-4AA6-BFB5-D5A76C263F49}">
  <ds:schemaRefs>
    <ds:schemaRef ds:uri="http://www.w3.org/XML/1998/namespace"/>
    <ds:schemaRef ds:uri="http://purl.org/dc/terms/"/>
    <ds:schemaRef ds:uri="http://purl.org/dc/elements/1.1/"/>
    <ds:schemaRef ds:uri="52ff0146-47b4-4d51-8c1c-03266fcd63a2"/>
    <ds:schemaRef ds:uri="http://purl.org/dc/dcmitype/"/>
    <ds:schemaRef ds:uri="http://schemas.microsoft.com/office/2006/documentManagement/types"/>
    <ds:schemaRef ds:uri="http://schemas.openxmlformats.org/package/2006/metadata/core-properties"/>
    <ds:schemaRef ds:uri="http://schemas.microsoft.com/office/infopath/2007/PartnerControls"/>
    <ds:schemaRef ds:uri="cd03f174-a395-49eb-8ee9-8d943e22f40d"/>
    <ds:schemaRef ds:uri="http://schemas.microsoft.com/office/2006/metadata/properties"/>
  </ds:schemaRefs>
</ds:datastoreItem>
</file>

<file path=customXml/itemProps3.xml><?xml version="1.0" encoding="utf-8"?>
<ds:datastoreItem xmlns:ds="http://schemas.openxmlformats.org/officeDocument/2006/customXml" ds:itemID="{DA07D738-FF09-4910-AE26-A4C1D4250BBD}"/>
</file>

<file path=docProps/app.xml><?xml version="1.0" encoding="utf-8"?>
<Properties xmlns="http://schemas.openxmlformats.org/officeDocument/2006/extended-properties" xmlns:vt="http://schemas.openxmlformats.org/officeDocument/2006/docPropsVTypes">
  <Template>Theme2PT_11_14_2024</Template>
  <TotalTime>5417</TotalTime>
  <Words>14749</Words>
  <Application>Microsoft Office PowerPoint</Application>
  <PresentationFormat>Widescreen</PresentationFormat>
  <Paragraphs>1524</Paragraphs>
  <Slides>82</Slides>
  <Notes>82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82</vt:i4>
      </vt:variant>
    </vt:vector>
  </HeadingPairs>
  <TitlesOfParts>
    <vt:vector size="96" baseType="lpstr">
      <vt:lpstr>ＭＳ Ｐゴシック</vt:lpstr>
      <vt:lpstr>Arial</vt:lpstr>
      <vt:lpstr>Arial  </vt:lpstr>
      <vt:lpstr>Arial (Body)</vt:lpstr>
      <vt:lpstr>Arial Re</vt:lpstr>
      <vt:lpstr>Calibri</vt:lpstr>
      <vt:lpstr>Cambria Math</vt:lpstr>
      <vt:lpstr>Courier New</vt:lpstr>
      <vt:lpstr>Franklin Gothic Medium</vt:lpstr>
      <vt:lpstr>Franklin Gothic Medium Cond</vt:lpstr>
      <vt:lpstr>Noto Sans Symbols</vt:lpstr>
      <vt:lpstr>Times New Roman</vt:lpstr>
      <vt:lpstr>Wingdings</vt:lpstr>
      <vt:lpstr>Theme2PT_11_14_2024</vt:lpstr>
      <vt:lpstr>PowerPoint Presentation</vt:lpstr>
      <vt:lpstr>PowerPoint Presentation</vt:lpstr>
      <vt:lpstr>PowerPoint Presentation</vt:lpstr>
      <vt:lpstr>Passos 1-6: Investigação de surtos </vt:lpstr>
      <vt:lpstr>Passos 7-13: Investigação do surto </vt:lpstr>
      <vt:lpstr>Passo 7: Desenvolver hipóteses </vt:lpstr>
      <vt:lpstr>Hipóteses em um surto </vt:lpstr>
      <vt:lpstr>Exposições e desfecho: o que são? </vt:lpstr>
      <vt:lpstr>Exposições ou desfechos?</vt:lpstr>
      <vt:lpstr>Exemplos: desenvolvimento  de hipóteses </vt:lpstr>
      <vt:lpstr>Como desenvolver uma hipótese </vt:lpstr>
      <vt:lpstr>Cadeia de transmissão (1/3)</vt:lpstr>
      <vt:lpstr>Cadeia de transmissão (2/3)</vt:lpstr>
      <vt:lpstr>Cadeia de transmissão (3/3)</vt:lpstr>
      <vt:lpstr>1. Utilização do conhecimento para a criação de hipóteses</vt:lpstr>
      <vt:lpstr>2. Utilização da epidemiologia descritiva para gerar hipóteses: tempo</vt:lpstr>
      <vt:lpstr>2. Utilização da epidemiologia descritiva para gerar hipóteses: Lugar</vt:lpstr>
      <vt:lpstr>2. Utilização da epidemiologia descritiva para gerar hipóteses: Lugar</vt:lpstr>
      <vt:lpstr>2. Utilização da epidemiologia descritiva para gerar hipóteses: Pessoa</vt:lpstr>
      <vt:lpstr>3. Consideração de outliers para a geração de hipóteses</vt:lpstr>
      <vt:lpstr>Tempo: surto de gastroenterite </vt:lpstr>
      <vt:lpstr>4. Utilização de entrevistas com informadores-chave para criar hipóteses </vt:lpstr>
      <vt:lpstr>5. Entrevistar as autoridades locais para criar hipóteses</vt:lpstr>
      <vt:lpstr>Resumo: Como desenvolver uma hipótese </vt:lpstr>
      <vt:lpstr>Desenvolvimento de hipóteses (1/3) </vt:lpstr>
      <vt:lpstr>Desenvolvimento de hipóteses (2/3)</vt:lpstr>
      <vt:lpstr>Desenvolvimento de hipóteses (3/3)</vt:lpstr>
      <vt:lpstr>Desenvolvimento de hipóteses resposta</vt:lpstr>
      <vt:lpstr>Desenvolvimento de hipóteses (1/2)</vt:lpstr>
      <vt:lpstr>Desenvolvimento de hipóteses (2/2)</vt:lpstr>
      <vt:lpstr>Desenvolvimento de hipóteses resposta</vt:lpstr>
      <vt:lpstr>Desenvolvimento de hipóteses (1/2)</vt:lpstr>
      <vt:lpstr>Desenvolvimento de hipóteses (2/2)</vt:lpstr>
      <vt:lpstr>Desenvolvimento de hipóteses</vt:lpstr>
      <vt:lpstr>Passo 8: Avaliar as  hipóteses epidemiologicamente </vt:lpstr>
      <vt:lpstr>Avaliação de hipóteses </vt:lpstr>
      <vt:lpstr>PowerPoint Presentation</vt:lpstr>
      <vt:lpstr>Epidemiologia analítica  </vt:lpstr>
      <vt:lpstr>Exemplo: Gastroenterite após um jantar </vt:lpstr>
      <vt:lpstr>Tabela 2 por 2, taxas de ataque e  risco relativo </vt:lpstr>
      <vt:lpstr>Modelo para descrever o risco relativo </vt:lpstr>
      <vt:lpstr>Interpretação de um Risco Relativo (RR) </vt:lpstr>
      <vt:lpstr>Passos 9 e 10 </vt:lpstr>
      <vt:lpstr>Analisar dados (1/9)</vt:lpstr>
      <vt:lpstr>Analisar dados (2/9) </vt:lpstr>
      <vt:lpstr>Analisar dados (3/9) </vt:lpstr>
      <vt:lpstr>Analisar dados (4/9) </vt:lpstr>
      <vt:lpstr>Analisar dados (5/9) </vt:lpstr>
      <vt:lpstr>Analisar dados (5/9) resposta</vt:lpstr>
      <vt:lpstr>PowerPoint Presentation</vt:lpstr>
      <vt:lpstr>Analisar dados (6/9) resposta</vt:lpstr>
      <vt:lpstr>PowerPoint Presentation</vt:lpstr>
      <vt:lpstr>Analisar dados (7/9) resposta</vt:lpstr>
      <vt:lpstr>PowerPoint Presentation</vt:lpstr>
      <vt:lpstr>Analisar dados (8/9) resposta</vt:lpstr>
      <vt:lpstr>Analisar dados (9/9) </vt:lpstr>
      <vt:lpstr>Analisar dados (9/9) resposta</vt:lpstr>
      <vt:lpstr>Etapas da investigação de um surto </vt:lpstr>
      <vt:lpstr>Passo 11: Implementar medidas de controle </vt:lpstr>
      <vt:lpstr>Aplicação de medidas de controle </vt:lpstr>
      <vt:lpstr>PowerPoint Presentation</vt:lpstr>
      <vt:lpstr>Estratégias de controle: Reservatório </vt:lpstr>
      <vt:lpstr>Vias de transmissão </vt:lpstr>
      <vt:lpstr>Estratégias de controle: Transmissão direta </vt:lpstr>
      <vt:lpstr>Vias de transmissão indireta </vt:lpstr>
      <vt:lpstr>Impedir a entrada, proteger o hospedeiro </vt:lpstr>
      <vt:lpstr>Estratégias de controle: Leptospirose</vt:lpstr>
      <vt:lpstr>Estratégias de controle:  Leptospirose resposta</vt:lpstr>
      <vt:lpstr>Medidas de prevenção e controle </vt:lpstr>
      <vt:lpstr>Resposta a longo prazo </vt:lpstr>
      <vt:lpstr>Medida a curto ou a longo prazo?</vt:lpstr>
      <vt:lpstr>Fazer recomendações</vt:lpstr>
      <vt:lpstr>Fazer recomendações resposta</vt:lpstr>
      <vt:lpstr>Passo 12: Iniciar ou manter a vigilância </vt:lpstr>
      <vt:lpstr>Vigilância: As medidas de controle  estão funcionando?</vt:lpstr>
      <vt:lpstr>Passo 13: Comunicar os resultados </vt:lpstr>
      <vt:lpstr>Quem precisa saber? </vt:lpstr>
      <vt:lpstr>Relatório escrito </vt:lpstr>
      <vt:lpstr>Resumo </vt:lpstr>
      <vt:lpstr>PowerPoint Presentation</vt:lpstr>
      <vt:lpstr>Uma Só Saúde em destaque </vt:lpstr>
      <vt:lpstr>Revisão dos objetivos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Martel, Lise (CDC/GHC/DGHP)</dc:creator>
  <cp:keywords>, docId:E6A420947F059B27B364CE3E09B27B7C</cp:keywords>
  <cp:lastModifiedBy>Gallagher, Darby (CDC/GHC/DGHP)</cp:lastModifiedBy>
  <cp:revision>32</cp:revision>
  <dcterms:created xsi:type="dcterms:W3CDTF">2024-10-01T14:30:22Z</dcterms:created>
  <dcterms:modified xsi:type="dcterms:W3CDTF">2026-01-22T16:30:48Z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2024-10-01T14:31:51Z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ceeff716-e275-46fa-854b-9eafc727dac6</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